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429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834" y="4534327"/>
            <a:ext cx="11735131" cy="210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8706" y="4915328"/>
            <a:ext cx="12067386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022" y="513694"/>
            <a:ext cx="11804755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75" y="3772327"/>
            <a:ext cx="11521448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css3_pr_transition-property.asp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css3_pr_transition-property.asp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animation-iteration-count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9153" y="734778"/>
            <a:ext cx="7886700" cy="192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940"/>
              </a:lnSpc>
            </a:pPr>
            <a:r>
              <a:rPr sz="8400" spc="-5" dirty="0">
                <a:solidFill>
                  <a:srgbClr val="FFFFFF"/>
                </a:solidFill>
                <a:latin typeface="Gill Sans MT"/>
                <a:cs typeface="Gill Sans MT"/>
              </a:rPr>
              <a:t>CS</a:t>
            </a:r>
            <a:r>
              <a:rPr sz="840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8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6700"/>
              </a:lnSpc>
            </a:pPr>
            <a:r>
              <a:rPr sz="5700" spc="-71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700" spc="-25" dirty="0">
                <a:solidFill>
                  <a:srgbClr val="FFFFFF"/>
                </a:solidFill>
                <a:latin typeface="Gill Sans MT"/>
                <a:cs typeface="Gill Sans MT"/>
              </a:rPr>
              <a:t>rans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spc="-30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r>
              <a:rPr sz="57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700" spc="-30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57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7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spc="-35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57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spc="-30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endParaRPr sz="5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2089" y="3200409"/>
            <a:ext cx="4787889" cy="4787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spc="-50" dirty="0"/>
              <a:t>B</a:t>
            </a:r>
            <a:r>
              <a:rPr spc="-505" dirty="0"/>
              <a:t>R</a:t>
            </a:r>
            <a:r>
              <a:rPr spc="-340" dirty="0"/>
              <a:t>O</a:t>
            </a:r>
            <a:r>
              <a:rPr dirty="0"/>
              <a:t>WSER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0" dirty="0"/>
              <a:t>SUPP</a:t>
            </a:r>
            <a:r>
              <a:rPr spc="-5" dirty="0"/>
              <a:t>O</a:t>
            </a:r>
            <a:r>
              <a:rPr spc="-755" dirty="0"/>
              <a:t>R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3390900" y="3441710"/>
            <a:ext cx="18669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5334000"/>
            <a:ext cx="1866900" cy="749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3505209"/>
            <a:ext cx="1765301" cy="1765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5295900"/>
            <a:ext cx="1765301" cy="71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701" y="3327388"/>
            <a:ext cx="2184401" cy="2184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2800" y="3327398"/>
            <a:ext cx="2108201" cy="2959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5610" y="3530598"/>
            <a:ext cx="1803401" cy="18034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5610" y="5359389"/>
            <a:ext cx="1803401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8089" y="3505200"/>
            <a:ext cx="1866900" cy="26289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4948" y="5745839"/>
            <a:ext cx="8705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10+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3179" y="5745839"/>
            <a:ext cx="61531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6476" y="5745839"/>
            <a:ext cx="61531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9783" y="5745839"/>
            <a:ext cx="61531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2753" y="5745839"/>
            <a:ext cx="8705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12+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7505700"/>
            <a:ext cx="1422401" cy="1422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0100" y="7505700"/>
            <a:ext cx="1346201" cy="18922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8633" y="7965749"/>
            <a:ext cx="183451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IE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9: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Bas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8810" y="7505700"/>
            <a:ext cx="1422401" cy="1422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6910" y="7505700"/>
            <a:ext cx="1346201" cy="18922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02085" y="7965749"/>
            <a:ext cx="23348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IE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8,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7,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6: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No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150" y="1689525"/>
            <a:ext cx="10832465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5800"/>
              </a:lnSpc>
            </a:pPr>
            <a:r>
              <a:rPr sz="5000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abo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chang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va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5" dirty="0">
                <a:solidFill>
                  <a:srgbClr val="FFFFFF"/>
                </a:solidFill>
                <a:latin typeface="Gill Sans MT"/>
                <a:cs typeface="Gill Sans MT"/>
              </a:rPr>
              <a:t>mo</a:t>
            </a:r>
            <a:r>
              <a:rPr sz="5000" spc="-12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12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089" y="4711698"/>
            <a:ext cx="2222501" cy="4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1689735">
              <a:lnSpc>
                <a:spcPct val="100000"/>
              </a:lnSpc>
            </a:pPr>
            <a:r>
              <a:rPr dirty="0"/>
              <a:t>SO</a:t>
            </a:r>
            <a:r>
              <a:rPr spc="-819" dirty="0">
                <a:latin typeface="Times New Roman"/>
                <a:cs typeface="Times New Roman"/>
              </a:rPr>
              <a:t> </a:t>
            </a:r>
            <a:r>
              <a:rPr spc="-65" dirty="0"/>
              <a:t>WE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70" dirty="0"/>
              <a:t>N</a:t>
            </a:r>
            <a:r>
              <a:rPr dirty="0"/>
              <a:t>EED</a:t>
            </a:r>
            <a:r>
              <a:rPr spc="-819" dirty="0">
                <a:latin typeface="Times New Roman"/>
                <a:cs typeface="Times New Roman"/>
              </a:rPr>
              <a:t> </a:t>
            </a:r>
            <a:r>
              <a:rPr spc="-550" dirty="0"/>
              <a:t>T</a:t>
            </a:r>
            <a:r>
              <a:rPr spc="-505" dirty="0"/>
              <a:t>O</a:t>
            </a:r>
            <a:r>
              <a:rPr spc="-5" dirty="0"/>
              <a:t>..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150" y="2808745"/>
            <a:ext cx="9536430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Cons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spc="-4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endParaRPr sz="5000">
              <a:latin typeface="Gill Sans MT"/>
              <a:cs typeface="Gill Sans MT"/>
            </a:endParaRPr>
          </a:p>
          <a:p>
            <a:pPr marL="520700" marR="5080" indent="-508000">
              <a:lnSpc>
                <a:spcPts val="5800"/>
              </a:lnSpc>
              <a:spcBef>
                <a:spcPts val="86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5000">
              <a:latin typeface="Gill Sans MT"/>
              <a:cs typeface="Gill Sans MT"/>
            </a:endParaRPr>
          </a:p>
          <a:p>
            <a:pPr marL="520700" marR="1456690" indent="-508000">
              <a:lnSpc>
                <a:spcPts val="5800"/>
              </a:lnSpc>
              <a:spcBef>
                <a:spcPts val="70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5000" spc="-8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9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uch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chang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endParaRPr sz="5000">
              <a:latin typeface="Gill Sans MT"/>
              <a:cs typeface="Gill Sans MT"/>
            </a:endParaRPr>
          </a:p>
          <a:p>
            <a:pPr marL="520700" marR="12700" indent="-508000">
              <a:lnSpc>
                <a:spcPts val="5800"/>
              </a:lnSpc>
              <a:spcBef>
                <a:spcPts val="70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ﬁna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sta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532" y="4000927"/>
            <a:ext cx="693737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5900"/>
              </a:lnSpc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ecto</a:t>
            </a:r>
            <a:r>
              <a:rPr sz="5000" spc="-5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5000">
              <a:latin typeface="Gill Sans MT"/>
              <a:cs typeface="Gill Sans MT"/>
            </a:endParaRPr>
          </a:p>
          <a:p>
            <a:pPr algn="ctr">
              <a:lnSpc>
                <a:spcPts val="59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5000" spc="385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nks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pag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250" y="6045196"/>
            <a:ext cx="7683500" cy="2438400"/>
          </a:xfrm>
          <a:custGeom>
            <a:avLst/>
            <a:gdLst/>
            <a:ahLst/>
            <a:cxnLst/>
            <a:rect l="l" t="t" r="r" b="b"/>
            <a:pathLst>
              <a:path w="7683500" h="2438400">
                <a:moveTo>
                  <a:pt x="0" y="2438399"/>
                </a:moveTo>
                <a:lnTo>
                  <a:pt x="7683489" y="2438399"/>
                </a:lnTo>
                <a:lnTo>
                  <a:pt x="7683489" y="0"/>
                </a:lnTo>
                <a:lnTo>
                  <a:pt x="0" y="0"/>
                </a:lnTo>
                <a:lnTo>
                  <a:pt x="0" y="2438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7199" y="6997699"/>
            <a:ext cx="9525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5152" y="7122157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0" marR="5080" indent="-3556000">
              <a:lnSpc>
                <a:spcPts val="8300"/>
              </a:lnSpc>
            </a:pPr>
            <a:r>
              <a:rPr sz="7200" dirty="0"/>
              <a:t>C</a:t>
            </a:r>
            <a:r>
              <a:rPr sz="7200" spc="-5" dirty="0"/>
              <a:t>O</a:t>
            </a:r>
            <a:r>
              <a:rPr sz="7200" spc="-60" dirty="0"/>
              <a:t>N</a:t>
            </a:r>
            <a:r>
              <a:rPr sz="7200" spc="-5" dirty="0"/>
              <a:t>SIDE</a:t>
            </a:r>
            <a:r>
              <a:rPr sz="7200" dirty="0"/>
              <a:t>R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55" dirty="0"/>
              <a:t>AN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E</a:t>
            </a:r>
            <a:r>
              <a:rPr sz="7200" spc="-5" dirty="0"/>
              <a:t>L</a:t>
            </a:r>
            <a:r>
              <a:rPr sz="7200" spc="-50" dirty="0"/>
              <a:t>EMEN</a:t>
            </a:r>
            <a:r>
              <a:rPr sz="7200" dirty="0"/>
              <a:t>T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IN</a:t>
            </a:r>
            <a:r>
              <a:rPr sz="7200" spc="-20" dirty="0">
                <a:latin typeface="Times New Roman"/>
                <a:cs typeface="Times New Roman"/>
              </a:rPr>
              <a:t> </a:t>
            </a:r>
            <a:r>
              <a:rPr sz="7200" dirty="0"/>
              <a:t>THE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D</a:t>
            </a:r>
            <a:r>
              <a:rPr sz="7200" spc="-5" dirty="0"/>
              <a:t>O</a:t>
            </a:r>
            <a:r>
              <a:rPr sz="7200" spc="-60" dirty="0"/>
              <a:t>M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300" y="4369227"/>
            <a:ext cx="1040828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“trans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dura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on”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ty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250" y="6045196"/>
            <a:ext cx="7683500" cy="2438400"/>
          </a:xfrm>
          <a:custGeom>
            <a:avLst/>
            <a:gdLst/>
            <a:ahLst/>
            <a:cxnLst/>
            <a:rect l="l" t="t" r="r" b="b"/>
            <a:pathLst>
              <a:path w="7683500" h="2438400">
                <a:moveTo>
                  <a:pt x="0" y="2438399"/>
                </a:moveTo>
                <a:lnTo>
                  <a:pt x="7683489" y="2438399"/>
                </a:lnTo>
                <a:lnTo>
                  <a:pt x="7683489" y="0"/>
                </a:lnTo>
                <a:lnTo>
                  <a:pt x="0" y="0"/>
                </a:lnTo>
                <a:lnTo>
                  <a:pt x="0" y="2438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6997702"/>
            <a:ext cx="3695700" cy="520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1710" y="7010400"/>
            <a:ext cx="1054098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152" y="6715757"/>
            <a:ext cx="51473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  <a:tabLst>
                <a:tab pos="4585335" algn="l"/>
              </a:tabLst>
            </a:pPr>
            <a:r>
              <a:rPr sz="2400" spc="415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transition-duratio</a:t>
            </a:r>
            <a:r>
              <a:rPr sz="2400" spc="555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n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60" dirty="0">
                <a:solidFill>
                  <a:srgbClr val="FFFFFF"/>
                </a:solidFill>
                <a:latin typeface="Arial Unicode MS"/>
                <a:cs typeface="Arial Unicode MS"/>
              </a:rPr>
              <a:t>1s;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0385" marR="5080" indent="-528320">
              <a:lnSpc>
                <a:spcPts val="8300"/>
              </a:lnSpc>
            </a:pPr>
            <a:r>
              <a:rPr sz="7200" dirty="0"/>
              <a:t>DE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IN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H</a:t>
            </a:r>
            <a:r>
              <a:rPr sz="7200" spc="-290" dirty="0"/>
              <a:t>O</a:t>
            </a:r>
            <a:r>
              <a:rPr sz="7200" spc="-75" dirty="0"/>
              <a:t>W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60" dirty="0"/>
              <a:t>M</a:t>
            </a:r>
            <a:r>
              <a:rPr sz="7200" spc="-5" dirty="0"/>
              <a:t>UC</a:t>
            </a:r>
            <a:r>
              <a:rPr sz="7200" dirty="0"/>
              <a:t>H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spc="-40" dirty="0"/>
              <a:t>TIM</a:t>
            </a:r>
            <a:r>
              <a:rPr sz="7200" dirty="0"/>
              <a:t>E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dirty="0"/>
              <a:t>THE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P</a:t>
            </a:r>
            <a:r>
              <a:rPr sz="7200" spc="-434" dirty="0"/>
              <a:t>R</a:t>
            </a:r>
            <a:r>
              <a:rPr sz="7200" spc="-5" dirty="0"/>
              <a:t>O</a:t>
            </a:r>
            <a:r>
              <a:rPr sz="7200" spc="-40" dirty="0"/>
              <a:t>P</a:t>
            </a:r>
            <a:r>
              <a:rPr sz="7200" dirty="0"/>
              <a:t>E</a:t>
            </a:r>
            <a:r>
              <a:rPr sz="7200" spc="-650" dirty="0"/>
              <a:t>R</a:t>
            </a:r>
            <a:r>
              <a:rPr sz="7200" dirty="0"/>
              <a:t>TIES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5" dirty="0"/>
              <a:t>CHAN</a:t>
            </a:r>
            <a:r>
              <a:rPr sz="7200" spc="-5" dirty="0"/>
              <a:t>G</a:t>
            </a:r>
            <a:r>
              <a:rPr sz="7200" dirty="0"/>
              <a:t>E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8926" y="4369227"/>
            <a:ext cx="1050480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“trans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ty”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ty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marR="5080" indent="879475">
              <a:lnSpc>
                <a:spcPts val="8300"/>
              </a:lnSpc>
            </a:pPr>
            <a:r>
              <a:rPr sz="7200" dirty="0"/>
              <a:t>DE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E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spc="-65" dirty="0"/>
              <a:t>WH</a:t>
            </a:r>
            <a:r>
              <a:rPr sz="7200" spc="-775" dirty="0"/>
              <a:t>A</a:t>
            </a:r>
            <a:r>
              <a:rPr sz="7200" dirty="0"/>
              <a:t>T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E</a:t>
            </a:r>
            <a:r>
              <a:rPr sz="7200" spc="-5" dirty="0"/>
              <a:t>L</a:t>
            </a:r>
            <a:r>
              <a:rPr sz="7200" spc="-50" dirty="0"/>
              <a:t>EMEN</a:t>
            </a:r>
            <a:r>
              <a:rPr sz="7200" dirty="0"/>
              <a:t>T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P</a:t>
            </a:r>
            <a:r>
              <a:rPr sz="7200" spc="-434" dirty="0"/>
              <a:t>R</a:t>
            </a:r>
            <a:r>
              <a:rPr sz="7200" spc="-5" dirty="0"/>
              <a:t>O</a:t>
            </a:r>
            <a:r>
              <a:rPr sz="7200" spc="-40" dirty="0"/>
              <a:t>P</a:t>
            </a:r>
            <a:r>
              <a:rPr sz="7200" dirty="0"/>
              <a:t>E</a:t>
            </a:r>
            <a:r>
              <a:rPr sz="7200" spc="-650" dirty="0"/>
              <a:t>R</a:t>
            </a:r>
            <a:r>
              <a:rPr sz="7200" dirty="0"/>
              <a:t>TIES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spc="-470" dirty="0"/>
              <a:t>T</a:t>
            </a:r>
            <a:r>
              <a:rPr sz="7200" dirty="0"/>
              <a:t>O</a:t>
            </a:r>
            <a:r>
              <a:rPr sz="7200" spc="-705" dirty="0">
                <a:latin typeface="Times New Roman"/>
                <a:cs typeface="Times New Roman"/>
              </a:rPr>
              <a:t> </a:t>
            </a:r>
            <a:r>
              <a:rPr sz="7200" spc="-50" dirty="0"/>
              <a:t>TRAN</a:t>
            </a:r>
            <a:r>
              <a:rPr sz="7200" dirty="0"/>
              <a:t>SITI</a:t>
            </a:r>
            <a:r>
              <a:rPr sz="7200" spc="-5" dirty="0"/>
              <a:t>O</a:t>
            </a:r>
            <a:r>
              <a:rPr sz="7200" spc="-60" dirty="0"/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8595" y="6045196"/>
            <a:ext cx="7684134" cy="2438400"/>
          </a:xfrm>
          <a:custGeom>
            <a:avLst/>
            <a:gdLst/>
            <a:ahLst/>
            <a:cxnLst/>
            <a:rect l="l" t="t" r="r" b="b"/>
            <a:pathLst>
              <a:path w="7684134" h="2438400">
                <a:moveTo>
                  <a:pt x="0" y="2438399"/>
                </a:moveTo>
                <a:lnTo>
                  <a:pt x="7683520" y="2438399"/>
                </a:lnTo>
                <a:lnTo>
                  <a:pt x="7683520" y="0"/>
                </a:lnTo>
                <a:lnTo>
                  <a:pt x="0" y="0"/>
                </a:lnTo>
                <a:lnTo>
                  <a:pt x="0" y="2438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1502" y="6512557"/>
            <a:ext cx="574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800" y="7200900"/>
            <a:ext cx="3721089" cy="584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4389" y="7213600"/>
            <a:ext cx="16002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3137" y="6918965"/>
            <a:ext cx="368363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2400" spc="420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transition-duration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spc="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15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transition-property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4252" y="6918965"/>
            <a:ext cx="112331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2400" spc="360" dirty="0">
                <a:solidFill>
                  <a:srgbClr val="FFFFFF"/>
                </a:solidFill>
                <a:latin typeface="Arial Unicode MS"/>
                <a:cs typeface="Arial Unicode MS"/>
              </a:rPr>
              <a:t>1s;</a:t>
            </a:r>
            <a:r>
              <a:rPr sz="24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5" dirty="0">
                <a:solidFill>
                  <a:srgbClr val="FFFFFF"/>
                </a:solidFill>
                <a:latin typeface="Arial Unicode MS"/>
                <a:cs typeface="Arial Unicode MS"/>
              </a:rPr>
              <a:t>color;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2" y="7731758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2" y="3683427"/>
            <a:ext cx="6058535" cy="459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poss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spc="-229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ys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endParaRPr sz="5000">
              <a:latin typeface="Gill Sans MT"/>
              <a:cs typeface="Gill Sans MT"/>
            </a:endParaRPr>
          </a:p>
          <a:p>
            <a:pPr marL="520700" marR="5080" indent="-508000">
              <a:lnSpc>
                <a:spcPts val="5800"/>
              </a:lnSpc>
              <a:spcBef>
                <a:spcPts val="256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auto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ed</a:t>
            </a:r>
            <a:r>
              <a:rPr sz="5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pseudo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endParaRPr sz="5000">
              <a:latin typeface="Gill Sans MT"/>
              <a:cs typeface="Gill Sans MT"/>
            </a:endParaRPr>
          </a:p>
          <a:p>
            <a:pPr marL="520700" indent="-508000">
              <a:lnSpc>
                <a:spcPct val="100000"/>
              </a:lnSpc>
              <a:spcBef>
                <a:spcPts val="2039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endParaRPr sz="5000">
              <a:latin typeface="Gill Sans MT"/>
              <a:cs typeface="Gill Sans MT"/>
            </a:endParaRPr>
          </a:p>
          <a:p>
            <a:pPr marL="520700" indent="-508000">
              <a:lnSpc>
                <a:spcPct val="100000"/>
              </a:lnSpc>
              <a:spcBef>
                <a:spcPts val="220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sz="5000" spc="-20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vas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cr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pt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415" marR="5080" indent="-163830">
              <a:lnSpc>
                <a:spcPts val="8300"/>
              </a:lnSpc>
            </a:pPr>
            <a:r>
              <a:rPr sz="7200" dirty="0"/>
              <a:t>DE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E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50" dirty="0"/>
              <a:t>A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AL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S</a:t>
            </a:r>
            <a:r>
              <a:rPr sz="7200" spc="-725" dirty="0"/>
              <a:t>T</a:t>
            </a:r>
            <a:r>
              <a:rPr sz="7200" spc="-775" dirty="0"/>
              <a:t>A</a:t>
            </a:r>
            <a:r>
              <a:rPr sz="7200" dirty="0"/>
              <a:t>TE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FO</a:t>
            </a:r>
            <a:r>
              <a:rPr sz="7200" dirty="0"/>
              <a:t>R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dirty="0"/>
              <a:t>THE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E</a:t>
            </a:r>
            <a:r>
              <a:rPr sz="7200" spc="-5" dirty="0"/>
              <a:t>L</a:t>
            </a:r>
            <a:r>
              <a:rPr sz="7200" spc="-50" dirty="0"/>
              <a:t>EMEN</a:t>
            </a:r>
            <a:r>
              <a:rPr sz="7200" dirty="0"/>
              <a:t>T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P</a:t>
            </a:r>
            <a:r>
              <a:rPr sz="7200" spc="-434" dirty="0"/>
              <a:t>R</a:t>
            </a:r>
            <a:r>
              <a:rPr sz="7200" spc="-5" dirty="0"/>
              <a:t>O</a:t>
            </a:r>
            <a:r>
              <a:rPr sz="7200" spc="-40" dirty="0"/>
              <a:t>P</a:t>
            </a:r>
            <a:r>
              <a:rPr sz="7200" dirty="0"/>
              <a:t>E</a:t>
            </a:r>
            <a:r>
              <a:rPr sz="7200" spc="-650" dirty="0"/>
              <a:t>R</a:t>
            </a:r>
            <a:r>
              <a:rPr sz="7200" dirty="0"/>
              <a:t>TIES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7843" y="513694"/>
            <a:ext cx="8429625" cy="199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770" marR="5080" indent="-1068705">
              <a:lnSpc>
                <a:spcPts val="8300"/>
              </a:lnSpc>
            </a:pP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7200" spc="-40" dirty="0">
                <a:solidFill>
                  <a:srgbClr val="FFFFFF"/>
                </a:solidFill>
                <a:latin typeface="Gill Sans MT"/>
                <a:cs typeface="Gill Sans MT"/>
              </a:rPr>
              <a:t>IN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7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7200" spc="-7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7200" spc="-7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7200" spc="-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WITH</a:t>
            </a:r>
            <a:r>
              <a:rPr sz="7200" spc="-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spc="-5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spc="-4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SEUD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O-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595" y="3987789"/>
            <a:ext cx="7684134" cy="24384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1818639" algn="l"/>
              </a:tabLst>
            </a:pPr>
            <a:r>
              <a:rPr sz="2400" spc="295" dirty="0">
                <a:solidFill>
                  <a:srgbClr val="FFFFFF"/>
                </a:solidFill>
                <a:latin typeface="Arial Unicode MS"/>
                <a:cs typeface="Arial Unicode MS"/>
              </a:rPr>
              <a:t>a:hove</a:t>
            </a:r>
            <a:r>
              <a:rPr sz="2400" spc="19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087120">
              <a:lnSpc>
                <a:spcPct val="100000"/>
              </a:lnSpc>
              <a:spcBef>
                <a:spcPts val="320"/>
              </a:spcBef>
              <a:tabLst>
                <a:tab pos="2367280" algn="l"/>
              </a:tabLst>
            </a:pPr>
            <a:r>
              <a:rPr sz="2400" spc="480" dirty="0">
                <a:solidFill>
                  <a:srgbClr val="FFFFFF"/>
                </a:solidFill>
                <a:latin typeface="Arial Unicode MS"/>
                <a:cs typeface="Arial Unicode MS"/>
              </a:rPr>
              <a:t>color</a:t>
            </a: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400" dirty="0">
                <a:solidFill>
                  <a:srgbClr val="FFFFFF"/>
                </a:solidFill>
                <a:latin typeface="Arial Unicode MS"/>
                <a:cs typeface="Arial Unicode MS"/>
              </a:rPr>
              <a:t>red;</a:t>
            </a:r>
            <a:endParaRPr sz="24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616" y="7391830"/>
            <a:ext cx="911542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0089" marR="5080" indent="-1978025">
              <a:lnSpc>
                <a:spcPts val="58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nk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12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ed</a:t>
            </a:r>
            <a:r>
              <a:rPr sz="5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mouse</a:t>
            </a:r>
            <a:r>
              <a:rPr sz="5000" spc="-8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spc="-12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sta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70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AL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S</a:t>
            </a:r>
            <a:r>
              <a:rPr sz="7200" spc="-725" dirty="0"/>
              <a:t>T</a:t>
            </a:r>
            <a:r>
              <a:rPr sz="7200" spc="-775" dirty="0"/>
              <a:t>A</a:t>
            </a:r>
            <a:r>
              <a:rPr sz="7200" dirty="0"/>
              <a:t>TE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dirty="0"/>
              <a:t>WITH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50" dirty="0"/>
              <a:t>A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C</a:t>
            </a:r>
            <a:r>
              <a:rPr sz="7200" spc="-5" dirty="0"/>
              <a:t>L</a:t>
            </a:r>
            <a:r>
              <a:rPr sz="7200" dirty="0"/>
              <a:t>ASS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595" y="3987789"/>
            <a:ext cx="7684134" cy="24384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2367280" algn="l"/>
              </a:tabLst>
            </a:pPr>
            <a:r>
              <a:rPr sz="2400" spc="355" dirty="0">
                <a:solidFill>
                  <a:srgbClr val="FFFFFF"/>
                </a:solidFill>
                <a:latin typeface="Arial Unicode MS"/>
                <a:cs typeface="Arial Unicode MS"/>
              </a:rPr>
              <a:t>a.s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electe</a:t>
            </a:r>
            <a:r>
              <a:rPr sz="2400" spc="40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087120">
              <a:lnSpc>
                <a:spcPct val="100000"/>
              </a:lnSpc>
              <a:spcBef>
                <a:spcPts val="320"/>
              </a:spcBef>
              <a:tabLst>
                <a:tab pos="2367280" algn="l"/>
              </a:tabLst>
            </a:pPr>
            <a:r>
              <a:rPr sz="2400" spc="480" dirty="0">
                <a:solidFill>
                  <a:srgbClr val="FFFFFF"/>
                </a:solidFill>
                <a:latin typeface="Arial Unicode MS"/>
                <a:cs typeface="Arial Unicode MS"/>
              </a:rPr>
              <a:t>color</a:t>
            </a: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85" dirty="0">
                <a:solidFill>
                  <a:srgbClr val="FFFFFF"/>
                </a:solidFill>
                <a:latin typeface="Arial Unicode MS"/>
                <a:cs typeface="Arial Unicode MS"/>
              </a:rPr>
              <a:t>black;</a:t>
            </a:r>
            <a:endParaRPr sz="24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760" y="7391830"/>
            <a:ext cx="1113091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4940" marR="5080" indent="-1412875">
              <a:lnSpc>
                <a:spcPts val="58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nk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ack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hen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ected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ed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4389" y="4292596"/>
            <a:ext cx="6095999" cy="457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4389" y="4292596"/>
            <a:ext cx="6096000" cy="4572000"/>
          </a:xfrm>
          <a:custGeom>
            <a:avLst/>
            <a:gdLst/>
            <a:ahLst/>
            <a:cxnLst/>
            <a:rect l="l" t="t" r="r" b="b"/>
            <a:pathLst>
              <a:path w="6096000" h="4572000">
                <a:moveTo>
                  <a:pt x="0" y="4571999"/>
                </a:moveTo>
                <a:lnTo>
                  <a:pt x="6095999" y="4571999"/>
                </a:lnTo>
                <a:lnTo>
                  <a:pt x="6095999" y="0"/>
                </a:lnTo>
                <a:lnTo>
                  <a:pt x="0" y="0"/>
                </a:lnTo>
                <a:lnTo>
                  <a:pt x="0" y="457199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1815" y="927956"/>
            <a:ext cx="8261350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 marR="5080" indent="-121285">
              <a:lnSpc>
                <a:spcPts val="11500"/>
              </a:lnSpc>
            </a:pPr>
            <a:r>
              <a:rPr sz="10000" spc="-90" dirty="0">
                <a:solidFill>
                  <a:srgbClr val="FFFFFF"/>
                </a:solidFill>
                <a:latin typeface="Gill Sans MT"/>
                <a:cs typeface="Gill Sans MT"/>
              </a:rPr>
              <a:t>WH</a:t>
            </a:r>
            <a:r>
              <a:rPr sz="10000" spc="-10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10000" spc="-7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AB</a:t>
            </a:r>
            <a:r>
              <a:rPr sz="10000" spc="-5" dirty="0">
                <a:solidFill>
                  <a:srgbClr val="FFFFFF"/>
                </a:solidFill>
                <a:latin typeface="Gill Sans MT"/>
                <a:cs typeface="Gill Sans MT"/>
              </a:rPr>
              <a:t>OUT</a:t>
            </a:r>
            <a:r>
              <a:rPr sz="10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0" spc="-65" dirty="0">
                <a:solidFill>
                  <a:srgbClr val="FFFFFF"/>
                </a:solidFill>
                <a:latin typeface="Gill Sans MT"/>
                <a:cs typeface="Gill Sans MT"/>
              </a:rPr>
              <a:t>ANIM</a:t>
            </a:r>
            <a:r>
              <a:rPr sz="10000" spc="-10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TI</a:t>
            </a:r>
            <a:r>
              <a:rPr sz="10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0000" spc="-8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S?</a:t>
            </a:r>
            <a:endParaRPr sz="10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3402" y="4379681"/>
            <a:ext cx="675830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spc="-65" dirty="0">
                <a:solidFill>
                  <a:srgbClr val="FFFFFF"/>
                </a:solidFill>
                <a:latin typeface="Gill Sans MT"/>
                <a:cs typeface="Gill Sans MT"/>
              </a:rPr>
              <a:t>NEW</a:t>
            </a:r>
            <a:r>
              <a:rPr sz="8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00" spc="-45" dirty="0">
                <a:solidFill>
                  <a:srgbClr val="FFFFFF"/>
                </a:solidFill>
                <a:latin typeface="Gill Sans MT"/>
                <a:cs typeface="Gill Sans MT"/>
              </a:rPr>
              <a:t>IN</a:t>
            </a:r>
            <a:r>
              <a:rPr sz="8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00" spc="-5" dirty="0">
                <a:solidFill>
                  <a:srgbClr val="FFFFFF"/>
                </a:solidFill>
                <a:latin typeface="Gill Sans MT"/>
                <a:cs typeface="Gill Sans MT"/>
              </a:rPr>
              <a:t>CS</a:t>
            </a:r>
            <a:r>
              <a:rPr sz="840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8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8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pc="-75" dirty="0"/>
              <a:t>WH</a:t>
            </a:r>
            <a:r>
              <a:rPr spc="-905" dirty="0"/>
              <a:t>A</a:t>
            </a:r>
            <a:r>
              <a:rPr dirty="0"/>
              <a:t>T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50" dirty="0"/>
              <a:t>ARE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55" dirty="0"/>
              <a:t>ANIM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7338" y="5060039"/>
            <a:ext cx="949007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 indent="-363220">
              <a:lnSpc>
                <a:spcPts val="49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ll</a:t>
            </a:r>
            <a:r>
              <a:rPr sz="4200" spc="-7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eﬁne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states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oug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1761489">
              <a:lnSpc>
                <a:spcPct val="100000"/>
              </a:lnSpc>
            </a:pPr>
            <a:r>
              <a:rPr spc="-5" dirty="0"/>
              <a:t>CS</a:t>
            </a:r>
            <a:r>
              <a:rPr dirty="0"/>
              <a:t>S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55" dirty="0"/>
              <a:t>ANIM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401" y="3336537"/>
            <a:ext cx="9611360" cy="444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Na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et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each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fra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App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6300" spc="989" baseline="-1984" dirty="0">
                <a:solidFill>
                  <a:srgbClr val="FFFFFF"/>
                </a:solidFill>
                <a:latin typeface="Lucida Sans"/>
                <a:cs typeface="Lucida Sans"/>
              </a:rPr>
              <a:t>=</a:t>
            </a:r>
            <a:r>
              <a:rPr sz="6300" spc="165" baseline="-19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Automa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teen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2305050">
              <a:lnSpc>
                <a:spcPct val="100000"/>
              </a:lnSpc>
            </a:pPr>
            <a:r>
              <a:rPr dirty="0"/>
              <a:t>DEC</a:t>
            </a:r>
            <a:r>
              <a:rPr spc="-5" dirty="0"/>
              <a:t>L</a:t>
            </a:r>
            <a:r>
              <a:rPr spc="-55" dirty="0"/>
              <a:t>AR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765304" y="4089404"/>
            <a:ext cx="9461500" cy="5029200"/>
          </a:xfrm>
          <a:custGeom>
            <a:avLst/>
            <a:gdLst/>
            <a:ahLst/>
            <a:cxnLst/>
            <a:rect l="l" t="t" r="r" b="b"/>
            <a:pathLst>
              <a:path w="9461500" h="5029200">
                <a:moveTo>
                  <a:pt x="0" y="5029199"/>
                </a:moveTo>
                <a:lnTo>
                  <a:pt x="9461479" y="5029199"/>
                </a:lnTo>
                <a:lnTo>
                  <a:pt x="9461479" y="0"/>
                </a:lnTo>
                <a:lnTo>
                  <a:pt x="0" y="0"/>
                </a:lnTo>
                <a:lnTo>
                  <a:pt x="0" y="50291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8201" y="4632955"/>
            <a:ext cx="4781550" cy="398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  <a:tabLst>
                <a:tab pos="2024380" algn="l"/>
                <a:tab pos="4585335" algn="l"/>
              </a:tabLst>
            </a:pPr>
            <a:r>
              <a:rPr sz="2400" spc="75" dirty="0">
                <a:solidFill>
                  <a:srgbClr val="FFFFFF"/>
                </a:solidFill>
                <a:latin typeface="Arial Unicode MS"/>
                <a:cs typeface="Arial Unicode MS"/>
              </a:rPr>
              <a:t>@keyframe</a:t>
            </a:r>
            <a:r>
              <a:rPr sz="2400" spc="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Arial Unicode MS"/>
                <a:cs typeface="Arial Unicode MS"/>
              </a:rPr>
              <a:t>bounceThenFl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Arial Unicode MS"/>
                <a:cs typeface="Arial Unicode MS"/>
              </a:rPr>
              <a:t>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10%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20%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30%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40%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50%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75" dirty="0">
                <a:solidFill>
                  <a:srgbClr val="FFFFFF"/>
                </a:solidFill>
                <a:latin typeface="Arial Unicode MS"/>
                <a:cs typeface="Arial Unicode MS"/>
              </a:rPr>
              <a:t>50.01%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98%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0218" y="5039356"/>
            <a:ext cx="4049395" cy="317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7163" y="5039356"/>
            <a:ext cx="939800" cy="317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-7px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-7px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111100"/>
              </a:lnSpc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40px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-35px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4627" y="5039356"/>
            <a:ext cx="1123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1716" y="5445756"/>
            <a:ext cx="1306195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3515">
              <a:lnSpc>
                <a:spcPct val="111100"/>
              </a:lnSpc>
              <a:tabLst>
                <a:tab pos="927100" algn="l"/>
                <a:tab pos="110998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30p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  <a:p>
            <a:pPr marL="195580" marR="5080" indent="-183515">
              <a:lnSpc>
                <a:spcPct val="111100"/>
              </a:lnSpc>
              <a:tabLst>
                <a:tab pos="927100" algn="l"/>
                <a:tab pos="110998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30p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1109980" algn="l"/>
              </a:tabLst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-60p</a:t>
            </a:r>
            <a:r>
              <a:rPr sz="2400" spc="225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4627" y="7477773"/>
            <a:ext cx="130619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927100" algn="l"/>
                <a:tab pos="110998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120p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8450" y="2837537"/>
            <a:ext cx="87680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Deﬁn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“bo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unceThen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y”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2305050">
              <a:lnSpc>
                <a:spcPct val="100000"/>
              </a:lnSpc>
            </a:pPr>
            <a:r>
              <a:rPr dirty="0"/>
              <a:t>DEC</a:t>
            </a:r>
            <a:r>
              <a:rPr spc="-5" dirty="0"/>
              <a:t>L</a:t>
            </a:r>
            <a:r>
              <a:rPr spc="-55" dirty="0"/>
              <a:t>AR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4" y="3937016"/>
            <a:ext cx="9461500" cy="52705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  <a:tabLst>
                <a:tab pos="2367280" algn="l"/>
                <a:tab pos="5476875" algn="l"/>
              </a:tabLst>
            </a:pPr>
            <a:r>
              <a:rPr sz="2400" spc="75" dirty="0">
                <a:solidFill>
                  <a:srgbClr val="FFFFFF"/>
                </a:solidFill>
                <a:latin typeface="Arial Unicode MS"/>
                <a:cs typeface="Arial Unicode MS"/>
              </a:rPr>
              <a:t>@keyframe</a:t>
            </a:r>
            <a:r>
              <a:rPr sz="2400" spc="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250" dirty="0">
                <a:solidFill>
                  <a:srgbClr val="FFFFFF"/>
                </a:solidFill>
                <a:latin typeface="Arial Unicode MS"/>
                <a:cs typeface="Arial Unicode MS"/>
              </a:rPr>
              <a:t>anotherAnimatio</a:t>
            </a:r>
            <a:r>
              <a:rPr sz="2400" spc="29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087120" marR="7268845">
              <a:lnSpc>
                <a:spcPct val="222200"/>
              </a:lnSpc>
              <a:tabLst>
                <a:tab pos="1635760" algn="l"/>
                <a:tab pos="1818639" algn="l"/>
              </a:tabLst>
            </a:pPr>
            <a:r>
              <a:rPr sz="2400" spc="760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...</a:t>
            </a:r>
            <a:r>
              <a:rPr sz="2400" spc="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 Unicode MS"/>
                <a:cs typeface="Arial Unicode MS"/>
              </a:rPr>
              <a:t>50</a:t>
            </a:r>
            <a:r>
              <a:rPr sz="2400" spc="-235" dirty="0">
                <a:solidFill>
                  <a:srgbClr val="FFFFFF"/>
                </a:solidFill>
                <a:latin typeface="Arial Unicode MS"/>
                <a:cs typeface="Arial Unicode MS"/>
              </a:rPr>
              <a:t>%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818639" marR="3610610">
              <a:lnSpc>
                <a:spcPct val="111100"/>
              </a:lnSpc>
              <a:tabLst>
                <a:tab pos="3098800" algn="l"/>
                <a:tab pos="5111115" algn="l"/>
              </a:tabLst>
            </a:pPr>
            <a:r>
              <a:rPr sz="2400" spc="305" dirty="0">
                <a:solidFill>
                  <a:srgbClr val="FFFFFF"/>
                </a:solidFill>
                <a:latin typeface="Arial Unicode MS"/>
                <a:cs typeface="Arial Unicode MS"/>
              </a:rPr>
              <a:t>background-color</a:t>
            </a:r>
            <a:r>
              <a:rPr sz="2400" spc="18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400" dirty="0">
                <a:solidFill>
                  <a:srgbClr val="FFFFFF"/>
                </a:solidFill>
                <a:latin typeface="Arial Unicode MS"/>
                <a:cs typeface="Arial Unicode MS"/>
              </a:rPr>
              <a:t>red;</a:t>
            </a:r>
            <a:r>
              <a:rPr sz="2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80" dirty="0">
                <a:solidFill>
                  <a:srgbClr val="FFFFFF"/>
                </a:solidFill>
                <a:latin typeface="Arial Unicode MS"/>
                <a:cs typeface="Arial Unicode MS"/>
              </a:rPr>
              <a:t>color</a:t>
            </a: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85" dirty="0">
                <a:solidFill>
                  <a:srgbClr val="FFFFFF"/>
                </a:solidFill>
                <a:latin typeface="Arial Unicode MS"/>
                <a:cs typeface="Arial Unicode MS"/>
              </a:rPr>
              <a:t>white;</a:t>
            </a:r>
            <a:endParaRPr sz="2400">
              <a:latin typeface="Arial Unicode MS"/>
              <a:cs typeface="Arial Unicode MS"/>
            </a:endParaRPr>
          </a:p>
          <a:p>
            <a:pPr marL="1818639">
              <a:lnSpc>
                <a:spcPct val="100000"/>
              </a:lnSpc>
              <a:spcBef>
                <a:spcPts val="320"/>
              </a:spcBef>
              <a:tabLst>
                <a:tab pos="4196080" algn="l"/>
                <a:tab pos="4562475" algn="l"/>
                <a:tab pos="4928235" algn="l"/>
                <a:tab pos="5842635" algn="l"/>
              </a:tabLst>
            </a:pP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text-shadow</a:t>
            </a:r>
            <a:r>
              <a:rPr sz="2400" spc="18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0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0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10p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85" dirty="0">
                <a:solidFill>
                  <a:srgbClr val="FFFFFF"/>
                </a:solidFill>
                <a:latin typeface="Arial Unicode MS"/>
                <a:cs typeface="Arial Unicode MS"/>
              </a:rPr>
              <a:t>black;</a:t>
            </a:r>
            <a:endParaRPr sz="2400">
              <a:latin typeface="Arial Unicode MS"/>
              <a:cs typeface="Arial Unicode MS"/>
            </a:endParaRPr>
          </a:p>
          <a:p>
            <a:pPr marL="108712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tabLst>
                <a:tab pos="1635760" algn="l"/>
              </a:tabLst>
            </a:pPr>
            <a:r>
              <a:rPr sz="2400" spc="760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...</a:t>
            </a:r>
            <a:endParaRPr sz="24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873" y="2774037"/>
            <a:ext cx="83115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each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ca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be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mo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co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mp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ex)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4284345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S</a:t>
            </a:r>
            <a:r>
              <a:rPr spc="-400"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4" y="5803904"/>
            <a:ext cx="9461500" cy="27686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  <a:tabLst>
                <a:tab pos="1818639" algn="l"/>
              </a:tabLst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#rocke</a:t>
            </a:r>
            <a:r>
              <a:rPr sz="2400" spc="1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697865" marR="3267710">
              <a:lnSpc>
                <a:spcPct val="111100"/>
              </a:lnSpc>
              <a:tabLst>
                <a:tab pos="3624579" algn="l"/>
                <a:tab pos="4356100" algn="l"/>
              </a:tabLst>
            </a:pPr>
            <a:r>
              <a:rPr sz="2400" spc="240" dirty="0">
                <a:solidFill>
                  <a:srgbClr val="FFFFFF"/>
                </a:solidFill>
                <a:latin typeface="Arial Unicode MS"/>
                <a:cs typeface="Arial Unicode MS"/>
              </a:rPr>
              <a:t>animation-name</a:t>
            </a:r>
            <a:r>
              <a:rPr sz="2400" spc="13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204" dirty="0">
                <a:solidFill>
                  <a:srgbClr val="FFFFFF"/>
                </a:solidFill>
                <a:latin typeface="Arial Unicode MS"/>
                <a:cs typeface="Arial Unicode MS"/>
              </a:rPr>
              <a:t>bounceThenFly;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55" dirty="0">
                <a:solidFill>
                  <a:srgbClr val="FFFFFF"/>
                </a:solidFill>
                <a:latin typeface="Arial Unicode MS"/>
                <a:cs typeface="Arial Unicode MS"/>
              </a:rPr>
              <a:t>animation-duration</a:t>
            </a: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60" dirty="0">
                <a:solidFill>
                  <a:srgbClr val="FFFFFF"/>
                </a:solidFill>
                <a:latin typeface="Arial Unicode MS"/>
                <a:cs typeface="Arial Unicode MS"/>
              </a:rPr>
              <a:t>5s;</a:t>
            </a:r>
            <a:endParaRPr sz="2400">
              <a:latin typeface="Arial Unicode MS"/>
              <a:cs typeface="Arial Unicode MS"/>
            </a:endParaRPr>
          </a:p>
          <a:p>
            <a:pPr marL="697865">
              <a:lnSpc>
                <a:spcPct val="100000"/>
              </a:lnSpc>
              <a:spcBef>
                <a:spcPts val="320"/>
              </a:spcBef>
              <a:tabLst>
                <a:tab pos="5636895" algn="l"/>
              </a:tabLst>
            </a:pPr>
            <a:r>
              <a:rPr sz="2400" spc="380" dirty="0">
                <a:solidFill>
                  <a:srgbClr val="FFFFFF"/>
                </a:solidFill>
                <a:latin typeface="Arial Unicode MS"/>
                <a:cs typeface="Arial Unicode MS"/>
                <a:hlinkClick r:id="rId3"/>
              </a:rPr>
              <a:t>animation-iteration-count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spc="7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rgbClr val="FFFFFF"/>
                </a:solidFill>
                <a:latin typeface="Arial Unicode MS"/>
                <a:cs typeface="Arial Unicode MS"/>
              </a:rPr>
              <a:t>infinite;</a:t>
            </a:r>
            <a:endParaRPr sz="24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667" y="2832526"/>
            <a:ext cx="11607165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4135" algn="ctr">
              <a:lnSpc>
                <a:spcPts val="58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#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oc</a:t>
            </a:r>
            <a:r>
              <a:rPr sz="5000" spc="-15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“bo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unceThen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-5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y”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ur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seconds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12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epea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nﬁn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5000" spc="-5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4284345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S</a:t>
            </a:r>
            <a:r>
              <a:rPr spc="-400"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4" y="5918204"/>
            <a:ext cx="9461500" cy="21717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  <a:tabLst>
                <a:tab pos="1818639" algn="l"/>
              </a:tabLst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#rocke</a:t>
            </a:r>
            <a:r>
              <a:rPr sz="2400" spc="1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697865">
              <a:lnSpc>
                <a:spcPct val="100000"/>
              </a:lnSpc>
              <a:spcBef>
                <a:spcPts val="320"/>
              </a:spcBef>
              <a:tabLst>
                <a:tab pos="2710180" algn="l"/>
                <a:tab pos="5271135" algn="l"/>
                <a:tab pos="5819775" algn="l"/>
              </a:tabLst>
            </a:pPr>
            <a:r>
              <a:rPr sz="2400" spc="340" dirty="0">
                <a:solidFill>
                  <a:srgbClr val="FFFFFF"/>
                </a:solidFill>
                <a:latin typeface="Arial Unicode MS"/>
                <a:cs typeface="Arial Unicode MS"/>
              </a:rPr>
              <a:t>animation</a:t>
            </a:r>
            <a:r>
              <a:rPr sz="2400" spc="20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Arial Unicode MS"/>
                <a:cs typeface="Arial Unicode MS"/>
              </a:rPr>
              <a:t>bounceThenFl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5" dirty="0">
                <a:solidFill>
                  <a:srgbClr val="FFFFFF"/>
                </a:solidFill>
                <a:latin typeface="Arial Unicode MS"/>
                <a:cs typeface="Arial Unicode MS"/>
              </a:rPr>
              <a:t>5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rgbClr val="FFFFFF"/>
                </a:solidFill>
                <a:latin typeface="Arial Unicode MS"/>
                <a:cs typeface="Arial Unicode MS"/>
              </a:rPr>
              <a:t>infinite;</a:t>
            </a:r>
            <a:endParaRPr sz="24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237" y="3378626"/>
            <a:ext cx="1214056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characters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coders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hter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304" y="4533900"/>
            <a:ext cx="9461500" cy="2171700"/>
          </a:xfrm>
          <a:custGeom>
            <a:avLst/>
            <a:gdLst/>
            <a:ahLst/>
            <a:cxnLst/>
            <a:rect l="l" t="t" r="r" b="b"/>
            <a:pathLst>
              <a:path w="9461500" h="2171700">
                <a:moveTo>
                  <a:pt x="0" y="2171699"/>
                </a:moveTo>
                <a:lnTo>
                  <a:pt x="9461479" y="2171699"/>
                </a:lnTo>
                <a:lnTo>
                  <a:pt x="9461479" y="0"/>
                </a:lnTo>
                <a:lnTo>
                  <a:pt x="0" y="0"/>
                </a:lnTo>
                <a:lnTo>
                  <a:pt x="0" y="21716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8201" y="5064756"/>
            <a:ext cx="1671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740" algn="l"/>
              </a:tabLst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#rocke</a:t>
            </a:r>
            <a:r>
              <a:rPr sz="2400" spc="1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101" y="5471164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25" dirty="0">
                <a:solidFill>
                  <a:srgbClr val="FFFFFF"/>
                </a:solidFill>
                <a:latin typeface="Arial Unicode MS"/>
                <a:cs typeface="Arial Unicode MS"/>
              </a:rPr>
              <a:t>animation: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3119" y="5471164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0" dirty="0">
                <a:solidFill>
                  <a:srgbClr val="FFFFFF"/>
                </a:solidFill>
                <a:latin typeface="Arial Unicode MS"/>
                <a:cs typeface="Arial Unicode MS"/>
              </a:rPr>
              <a:t>bounceThenFly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3868" y="5471164"/>
            <a:ext cx="2220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2400" spc="165" dirty="0">
                <a:solidFill>
                  <a:srgbClr val="FFFFFF"/>
                </a:solidFill>
                <a:latin typeface="Arial Unicode MS"/>
                <a:cs typeface="Arial Unicode MS"/>
              </a:rPr>
              <a:t>5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rgbClr val="FFFFFF"/>
                </a:solidFill>
                <a:latin typeface="Arial Unicode MS"/>
                <a:cs typeface="Arial Unicode MS"/>
              </a:rPr>
              <a:t>infinite;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201" y="5877564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4284345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S</a:t>
            </a:r>
            <a:r>
              <a:rPr spc="-400"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558798" y="7531099"/>
            <a:ext cx="295909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895" y="7556503"/>
            <a:ext cx="2882900" cy="508000"/>
          </a:xfrm>
          <a:prstGeom prst="rect">
            <a:avLst/>
          </a:prstGeom>
          <a:solidFill>
            <a:srgbClr val="2A1830"/>
          </a:solidFill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ct val="100000"/>
              </a:lnSpc>
            </a:pPr>
            <a:r>
              <a:rPr sz="2400" spc="204" dirty="0">
                <a:solidFill>
                  <a:srgbClr val="FFFFFF"/>
                </a:solidFill>
                <a:latin typeface="Arial Unicode MS"/>
                <a:cs typeface="Arial Unicode MS"/>
              </a:rPr>
              <a:t>animation-name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32210" y="7531099"/>
            <a:ext cx="3695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0310" y="7556503"/>
            <a:ext cx="3619500" cy="508000"/>
          </a:xfrm>
          <a:prstGeom prst="rect">
            <a:avLst/>
          </a:prstGeom>
          <a:solidFill>
            <a:srgbClr val="2A1830"/>
          </a:solidFill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ct val="100000"/>
              </a:lnSpc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animation-duration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2210" y="7531099"/>
            <a:ext cx="49911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80310" y="7556503"/>
            <a:ext cx="4914900" cy="508000"/>
          </a:xfrm>
          <a:prstGeom prst="rect">
            <a:avLst/>
          </a:prstGeom>
          <a:solidFill>
            <a:srgbClr val="2A1830"/>
          </a:solidFill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ct val="100000"/>
              </a:lnSpc>
            </a:pPr>
            <a:r>
              <a:rPr sz="2400" spc="380" dirty="0">
                <a:solidFill>
                  <a:srgbClr val="FFFFFF"/>
                </a:solidFill>
                <a:latin typeface="Arial Unicode MS"/>
                <a:cs typeface="Arial Unicode MS"/>
              </a:rPr>
              <a:t>animation-iteration-count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2799" y="5829300"/>
            <a:ext cx="3606789" cy="1689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600" y="5892789"/>
            <a:ext cx="3471545" cy="1532890"/>
          </a:xfrm>
          <a:custGeom>
            <a:avLst/>
            <a:gdLst/>
            <a:ahLst/>
            <a:cxnLst/>
            <a:rect l="l" t="t" r="r" b="b"/>
            <a:pathLst>
              <a:path w="3471545" h="1532890">
                <a:moveTo>
                  <a:pt x="0" y="1532470"/>
                </a:moveTo>
                <a:lnTo>
                  <a:pt x="3471336" y="0"/>
                </a:lnTo>
              </a:path>
            </a:pathLst>
          </a:custGeom>
          <a:ln w="25399">
            <a:solidFill>
              <a:srgbClr val="FF2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1010" y="5842001"/>
            <a:ext cx="1828800" cy="163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0263" y="5892789"/>
            <a:ext cx="1676400" cy="1498600"/>
          </a:xfrm>
          <a:custGeom>
            <a:avLst/>
            <a:gdLst/>
            <a:ahLst/>
            <a:cxnLst/>
            <a:rect l="l" t="t" r="r" b="b"/>
            <a:pathLst>
              <a:path w="1676400" h="1498600">
                <a:moveTo>
                  <a:pt x="0" y="1498610"/>
                </a:moveTo>
                <a:lnTo>
                  <a:pt x="1676399" y="0"/>
                </a:lnTo>
              </a:path>
            </a:pathLst>
          </a:custGeom>
          <a:ln w="25399">
            <a:solidFill>
              <a:srgbClr val="FF2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0410" y="5816598"/>
            <a:ext cx="1917701" cy="1689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31189" y="5875873"/>
            <a:ext cx="1778635" cy="1532890"/>
          </a:xfrm>
          <a:custGeom>
            <a:avLst/>
            <a:gdLst/>
            <a:ahLst/>
            <a:cxnLst/>
            <a:rect l="l" t="t" r="r" b="b"/>
            <a:pathLst>
              <a:path w="1778634" h="1532890">
                <a:moveTo>
                  <a:pt x="1778020" y="1532458"/>
                </a:moveTo>
                <a:lnTo>
                  <a:pt x="0" y="0"/>
                </a:lnTo>
              </a:path>
            </a:pathLst>
          </a:custGeom>
          <a:ln w="25399">
            <a:solidFill>
              <a:srgbClr val="FF2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2237" y="2883326"/>
            <a:ext cx="121405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characters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coders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hter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2535555">
              <a:lnSpc>
                <a:spcPct val="100000"/>
              </a:lnSpc>
            </a:pPr>
            <a:r>
              <a:rPr spc="-65" dirty="0"/>
              <a:t>NEW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45" dirty="0"/>
              <a:t>IN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" dirty="0"/>
              <a:t>CS</a:t>
            </a:r>
            <a:r>
              <a:rPr dirty="0"/>
              <a:t>S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3" y="3806450"/>
            <a:ext cx="3036570" cy="371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3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tyl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5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rans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orms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5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512185">
              <a:lnSpc>
                <a:spcPct val="100000"/>
              </a:lnSpc>
            </a:pPr>
            <a:r>
              <a:rPr spc="-70" dirty="0"/>
              <a:t>N</a:t>
            </a:r>
            <a:r>
              <a:rPr spc="-130" dirty="0"/>
              <a:t>e</a:t>
            </a:r>
            <a:r>
              <a:rPr dirty="0"/>
              <a:t>w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35" dirty="0"/>
              <a:t>s</a:t>
            </a:r>
            <a:r>
              <a:rPr dirty="0"/>
              <a:t>ty</a:t>
            </a:r>
            <a:r>
              <a:rPr spc="-5" dirty="0"/>
              <a:t>l</a:t>
            </a:r>
            <a:r>
              <a:rPr spc="-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3" y="3336537"/>
            <a:ext cx="3529329" cy="464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bo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36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rad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4200" spc="-9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x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shad</a:t>
            </a:r>
            <a:r>
              <a:rPr sz="4200" spc="-7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text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shad</a:t>
            </a:r>
            <a:r>
              <a:rPr sz="4200" spc="-7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rgba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/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hs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grad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ents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485515">
              <a:lnSpc>
                <a:spcPct val="100000"/>
              </a:lnSpc>
            </a:pPr>
            <a:r>
              <a:rPr spc="-1050" dirty="0"/>
              <a:t>T</a:t>
            </a:r>
            <a:r>
              <a:rPr spc="-40" dirty="0"/>
              <a:t>rans</a:t>
            </a:r>
            <a:r>
              <a:rPr spc="-85" dirty="0"/>
              <a:t>f</a:t>
            </a:r>
            <a:r>
              <a:rPr spc="-4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3" y="3336537"/>
            <a:ext cx="3278504" cy="464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sca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ota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2D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3D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557904">
              <a:lnSpc>
                <a:spcPct val="100000"/>
              </a:lnSpc>
            </a:pPr>
            <a:r>
              <a:rPr spc="-1050" dirty="0"/>
              <a:t>T</a:t>
            </a:r>
            <a:r>
              <a:rPr spc="-40" dirty="0"/>
              <a:t>rans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</a:t>
            </a:r>
            <a:r>
              <a:rPr spc="-45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8643" y="8311237"/>
            <a:ext cx="872807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Change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bet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een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states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gradua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6200" y="3340120"/>
            <a:ext cx="10299710" cy="4317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462654">
              <a:lnSpc>
                <a:spcPct val="100000"/>
              </a:lnSpc>
            </a:pPr>
            <a:r>
              <a:rPr dirty="0"/>
              <a:t>An</a:t>
            </a:r>
            <a:r>
              <a:rPr spc="-5" dirty="0"/>
              <a:t>i</a:t>
            </a:r>
            <a:r>
              <a:rPr spc="-55" dirty="0"/>
              <a:t>ma</a:t>
            </a:r>
            <a:r>
              <a:rPr dirty="0"/>
              <a:t>t</a:t>
            </a:r>
            <a:r>
              <a:rPr spc="-5" dirty="0"/>
              <a:t>i</a:t>
            </a:r>
            <a:r>
              <a:rPr spc="-45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2966" y="7879441"/>
            <a:ext cx="773938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3050">
              <a:lnSpc>
                <a:spcPts val="49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Automat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oug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states</a:t>
            </a:r>
            <a:r>
              <a:rPr sz="4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deﬁned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0999" y="2730511"/>
            <a:ext cx="7162800" cy="5829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175000">
              <a:lnSpc>
                <a:spcPct val="100000"/>
              </a:lnSpc>
            </a:pPr>
            <a:r>
              <a:rPr spc="-60" dirty="0"/>
              <a:t>A</a:t>
            </a:r>
            <a:r>
              <a:rPr spc="-170" dirty="0"/>
              <a:t>n</a:t>
            </a:r>
            <a:r>
              <a:rPr spc="-40" dirty="0"/>
              <a:t>y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40" dirty="0"/>
              <a:t>doctype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1038" y="5275939"/>
            <a:ext cx="820293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1490" marR="5080" indent="-479425">
              <a:lnSpc>
                <a:spcPts val="49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orks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ers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x/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html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HTM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5,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HTM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4,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XHTM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1,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et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260725">
              <a:lnSpc>
                <a:spcPct val="100000"/>
              </a:lnSpc>
            </a:pPr>
            <a:r>
              <a:rPr spc="-50" dirty="0"/>
              <a:t>B</a:t>
            </a:r>
            <a:r>
              <a:rPr spc="-505" dirty="0"/>
              <a:t>R</a:t>
            </a:r>
            <a:r>
              <a:rPr spc="-340" dirty="0"/>
              <a:t>O</a:t>
            </a:r>
            <a:r>
              <a:rPr dirty="0"/>
              <a:t>WSERS</a:t>
            </a:r>
          </a:p>
        </p:txBody>
      </p:sp>
      <p:sp>
        <p:nvSpPr>
          <p:cNvPr id="3" name="object 3"/>
          <p:cNvSpPr/>
          <p:nvPr/>
        </p:nvSpPr>
        <p:spPr>
          <a:xfrm>
            <a:off x="3505200" y="3733800"/>
            <a:ext cx="599441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411</Words>
  <Application>Microsoft Office PowerPoint</Application>
  <PresentationFormat>Custom</PresentationFormat>
  <Paragraphs>142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NEW IN CSS 3</vt:lpstr>
      <vt:lpstr>New styles</vt:lpstr>
      <vt:lpstr>Transforms</vt:lpstr>
      <vt:lpstr>Transitions</vt:lpstr>
      <vt:lpstr>Animations</vt:lpstr>
      <vt:lpstr>Any doctype</vt:lpstr>
      <vt:lpstr>BROWSERS</vt:lpstr>
      <vt:lpstr>BROWSER SUPPORT</vt:lpstr>
      <vt:lpstr>Slide 11</vt:lpstr>
      <vt:lpstr>SO WE NEED TO...</vt:lpstr>
      <vt:lpstr>CONSIDER AN ELEMENT IN THE DOM</vt:lpstr>
      <vt:lpstr>DEFINE IN HOW MUCH TIME THE PROPERTIES CHANGE</vt:lpstr>
      <vt:lpstr>DEFINE WHAT ELEMENT PROPERTIES TO TRANSITION</vt:lpstr>
      <vt:lpstr>DEFINE A FINAL STATE FOR THE ELEMENT PROPERTIES</vt:lpstr>
      <vt:lpstr>Slide 17</vt:lpstr>
      <vt:lpstr>FINAL STATE WITH A CLASS</vt:lpstr>
      <vt:lpstr>Slide 19</vt:lpstr>
      <vt:lpstr>WHAT ARE ANIMATIONS</vt:lpstr>
      <vt:lpstr>CSS ANIMATIONS</vt:lpstr>
      <vt:lpstr>DECLARATION</vt:lpstr>
      <vt:lpstr>DECLARATION</vt:lpstr>
      <vt:lpstr>USAGE</vt:lpstr>
      <vt:lpstr>USAGE</vt:lpstr>
      <vt:lpstr>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Santu</cp:lastModifiedBy>
  <cp:revision>2</cp:revision>
  <dcterms:created xsi:type="dcterms:W3CDTF">2017-06-05T09:52:10Z</dcterms:created>
  <dcterms:modified xsi:type="dcterms:W3CDTF">2017-06-05T12:22:04Z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LastSaved">
    <vt:filetime>2017-06-05T00:00:00Z</vt:filetime>
  </property>
</Properties>
</file>