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4" r:id="rId2"/>
    <p:sldId id="378" r:id="rId3"/>
    <p:sldId id="379" r:id="rId4"/>
    <p:sldId id="380" r:id="rId5"/>
    <p:sldId id="381" r:id="rId6"/>
    <p:sldId id="358" r:id="rId7"/>
    <p:sldId id="383" r:id="rId8"/>
    <p:sldId id="359" r:id="rId9"/>
    <p:sldId id="385" r:id="rId10"/>
    <p:sldId id="386" r:id="rId11"/>
    <p:sldId id="387" r:id="rId12"/>
    <p:sldId id="361" r:id="rId13"/>
    <p:sldId id="362" r:id="rId14"/>
    <p:sldId id="372" r:id="rId15"/>
    <p:sldId id="388" r:id="rId16"/>
    <p:sldId id="348" r:id="rId17"/>
    <p:sldId id="389" r:id="rId18"/>
    <p:sldId id="390" r:id="rId19"/>
    <p:sldId id="391" r:id="rId20"/>
    <p:sldId id="392" r:id="rId21"/>
    <p:sldId id="393" r:id="rId22"/>
    <p:sldId id="394" r:id="rId23"/>
    <p:sldId id="395" r:id="rId24"/>
    <p:sldId id="396" r:id="rId25"/>
    <p:sldId id="397" r:id="rId26"/>
    <p:sldId id="399" r:id="rId27"/>
    <p:sldId id="400" r:id="rId28"/>
    <p:sldId id="401" r:id="rId29"/>
    <p:sldId id="402" r:id="rId30"/>
    <p:sldId id="403" r:id="rId31"/>
    <p:sldId id="404" r:id="rId32"/>
    <p:sldId id="407" r:id="rId33"/>
    <p:sldId id="408" r:id="rId34"/>
    <p:sldId id="409" r:id="rId35"/>
    <p:sldId id="41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autoAdjust="0"/>
    <p:restoredTop sz="94660"/>
  </p:normalViewPr>
  <p:slideViewPr>
    <p:cSldViewPr>
      <p:cViewPr varScale="1">
        <p:scale>
          <a:sx n="74" d="100"/>
          <a:sy n="74" d="100"/>
        </p:scale>
        <p:origin x="-10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7/22/2014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Object Oriented Programming using C#.NET</a:t>
            </a:r>
            <a:endParaRPr lang="en-US" sz="2700" dirty="0">
              <a:latin typeface="Berlin Sans FB Demi" pitchFamily="34" charset="0"/>
            </a:endParaRP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Object-oriented programming is a method of implementation in which programs are organized as collections of objects, each of which represents an instance of some class.</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Terms </a:t>
            </a:r>
          </a:p>
          <a:p>
            <a:pPr marL="914400" lvl="1"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Object</a:t>
            </a:r>
          </a:p>
          <a:p>
            <a:pPr marL="914400" lvl="1"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Class</a:t>
            </a:r>
          </a:p>
          <a:p>
            <a:pPr marL="914400" lvl="1"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Abstraction</a:t>
            </a:r>
          </a:p>
          <a:p>
            <a:pPr marL="914400" lvl="1"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Encapsulation</a:t>
            </a:r>
          </a:p>
          <a:p>
            <a:pPr marL="914400" lvl="1"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Inheritance </a:t>
            </a:r>
          </a:p>
        </p:txBody>
      </p:sp>
    </p:spTree>
  </p:cSld>
  <p:clrMapOvr>
    <a:masterClrMapping/>
  </p:clrMapOvr>
  <p:transition>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Member variable default values</a:t>
            </a:r>
            <a:endParaRPr lang="en-US" sz="2700" dirty="0">
              <a:latin typeface="Berlin Sans FB Demi" pitchFamily="34" charset="0"/>
            </a:endParaRP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a:buClr>
                <a:srgbClr val="002060"/>
              </a:buClr>
            </a:pPr>
            <a:r>
              <a:rPr lang="en-US" sz="2000" dirty="0" smtClean="0"/>
              <a:t>Member variables are automatically assigned a default value.</a:t>
            </a:r>
          </a:p>
          <a:p>
            <a:pPr>
              <a:buClr>
                <a:srgbClr val="002060"/>
              </a:buClr>
            </a:pPr>
            <a:r>
              <a:rPr lang="en-US" sz="2000" b="1" dirty="0" err="1" smtClean="0">
                <a:solidFill>
                  <a:srgbClr val="000000"/>
                </a:solidFill>
                <a:latin typeface="Courier New" pitchFamily="49" charset="0"/>
              </a:rPr>
              <a:t>bool</a:t>
            </a:r>
            <a:r>
              <a:rPr lang="en-US" sz="2000" b="1" dirty="0" smtClean="0">
                <a:solidFill>
                  <a:srgbClr val="000000"/>
                </a:solidFill>
                <a:latin typeface="Courier New" pitchFamily="49" charset="0"/>
                <a:sym typeface="Wingdings" pitchFamily="2" charset="2"/>
              </a:rPr>
              <a:t> false</a:t>
            </a:r>
          </a:p>
          <a:p>
            <a:pPr>
              <a:buClr>
                <a:srgbClr val="002060"/>
              </a:buClr>
            </a:pPr>
            <a:endParaRPr lang="en-US" sz="2000" b="1" dirty="0" smtClean="0">
              <a:solidFill>
                <a:srgbClr val="000000"/>
              </a:solidFill>
              <a:latin typeface="Courier New" pitchFamily="49" charset="0"/>
              <a:sym typeface="Wingdings" pitchFamily="2" charset="2"/>
            </a:endParaRPr>
          </a:p>
          <a:p>
            <a:pPr>
              <a:buClr>
                <a:srgbClr val="002060"/>
              </a:buClr>
            </a:pPr>
            <a:r>
              <a:rPr lang="en-US" sz="2000" b="1" dirty="0" smtClean="0">
                <a:solidFill>
                  <a:srgbClr val="000000"/>
                </a:solidFill>
                <a:latin typeface="Courier New" pitchFamily="49" charset="0"/>
                <a:sym typeface="Wingdings" pitchFamily="2" charset="2"/>
              </a:rPr>
              <a:t>Integer types0</a:t>
            </a:r>
          </a:p>
          <a:p>
            <a:pPr>
              <a:buClr>
                <a:srgbClr val="002060"/>
              </a:buClr>
            </a:pPr>
            <a:endParaRPr lang="en-US" sz="2000" b="1" dirty="0" smtClean="0">
              <a:solidFill>
                <a:srgbClr val="000000"/>
              </a:solidFill>
              <a:latin typeface="Courier New" pitchFamily="49" charset="0"/>
              <a:sym typeface="Wingdings" pitchFamily="2" charset="2"/>
            </a:endParaRPr>
          </a:p>
          <a:p>
            <a:pPr>
              <a:buClr>
                <a:srgbClr val="002060"/>
              </a:buClr>
            </a:pPr>
            <a:r>
              <a:rPr lang="en-US" sz="2000" b="1" dirty="0" smtClean="0">
                <a:solidFill>
                  <a:srgbClr val="000000"/>
                </a:solidFill>
                <a:latin typeface="Courier New" pitchFamily="49" charset="0"/>
                <a:sym typeface="Wingdings" pitchFamily="2" charset="2"/>
              </a:rPr>
              <a:t>Floating point types0.0</a:t>
            </a:r>
          </a:p>
          <a:p>
            <a:pPr>
              <a:buClr>
                <a:srgbClr val="002060"/>
              </a:buClr>
            </a:pPr>
            <a:endParaRPr lang="en-US" sz="2000" b="1" dirty="0" smtClean="0">
              <a:solidFill>
                <a:srgbClr val="000000"/>
              </a:solidFill>
              <a:latin typeface="Courier New" pitchFamily="49" charset="0"/>
              <a:sym typeface="Wingdings" pitchFamily="2" charset="2"/>
            </a:endParaRPr>
          </a:p>
          <a:p>
            <a:pPr>
              <a:buClr>
                <a:srgbClr val="002060"/>
              </a:buClr>
            </a:pPr>
            <a:r>
              <a:rPr lang="en-US" sz="2000" b="1" dirty="0" smtClean="0">
                <a:solidFill>
                  <a:srgbClr val="000000"/>
                </a:solidFill>
                <a:latin typeface="Courier New" pitchFamily="49" charset="0"/>
                <a:sym typeface="Wingdings" pitchFamily="2" charset="2"/>
              </a:rPr>
              <a:t>char ’\0’</a:t>
            </a:r>
          </a:p>
          <a:p>
            <a:pPr>
              <a:buClr>
                <a:srgbClr val="002060"/>
              </a:buClr>
            </a:pPr>
            <a:endParaRPr lang="en-US" sz="2000" b="1" dirty="0" smtClean="0">
              <a:solidFill>
                <a:srgbClr val="000000"/>
              </a:solidFill>
              <a:latin typeface="Courier New" pitchFamily="49" charset="0"/>
              <a:sym typeface="Wingdings" pitchFamily="2" charset="2"/>
            </a:endParaRPr>
          </a:p>
          <a:p>
            <a:pPr>
              <a:buClr>
                <a:srgbClr val="002060"/>
              </a:buClr>
            </a:pPr>
            <a:r>
              <a:rPr lang="en-US" sz="2000" b="1" dirty="0" smtClean="0">
                <a:solidFill>
                  <a:srgbClr val="000000"/>
                </a:solidFill>
                <a:latin typeface="Courier New" pitchFamily="49" charset="0"/>
                <a:sym typeface="Wingdings" pitchFamily="2" charset="2"/>
              </a:rPr>
              <a:t>string and references null</a:t>
            </a:r>
            <a:endParaRPr lang="en-US" sz="2000" b="1" dirty="0" smtClean="0">
              <a:latin typeface="Courier New" pitchFamily="49" charset="0"/>
              <a:sym typeface="Wingdings" pitchFamily="2" charset="2"/>
            </a:endParaRPr>
          </a:p>
        </p:txBody>
      </p:sp>
    </p:spTree>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Member  and class visibility</a:t>
            </a:r>
            <a:endParaRPr lang="en-US" sz="2700" dirty="0">
              <a:latin typeface="Berlin Sans FB Demi" pitchFamily="34" charset="0"/>
            </a:endParaRP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marL="342900" lvl="0" indent="-342900" eaLnBrk="0" fontAlgn="base" hangingPunct="0">
              <a:spcBef>
                <a:spcPct val="20000"/>
              </a:spcBef>
              <a:spcAft>
                <a:spcPct val="0"/>
              </a:spcAft>
              <a:buClr>
                <a:srgbClr val="002060"/>
              </a:buClr>
              <a:buFont typeface="Wingdings" pitchFamily="2" charset="2"/>
              <a:buChar char="§"/>
            </a:pPr>
            <a:endParaRPr lang="en-US" sz="2000" b="1" kern="0" dirty="0" smtClean="0">
              <a:solidFill>
                <a:srgbClr val="000000"/>
              </a:solidFill>
              <a:latin typeface="Courier New" pitchFamily="49" charset="0"/>
            </a:endParaRPr>
          </a:p>
          <a:p>
            <a:pPr marL="342900" lvl="0" indent="-342900" eaLnBrk="0" fontAlgn="base" hangingPunct="0">
              <a:spcBef>
                <a:spcPct val="20000"/>
              </a:spcBef>
              <a:spcAft>
                <a:spcPct val="0"/>
              </a:spcAft>
              <a:buClr>
                <a:srgbClr val="002060"/>
              </a:buClr>
              <a:buFont typeface="Wingdings" pitchFamily="2" charset="2"/>
              <a:buChar char="§"/>
            </a:pPr>
            <a:r>
              <a:rPr lang="en-US" sz="2000" b="1" kern="0" dirty="0" smtClean="0">
                <a:solidFill>
                  <a:srgbClr val="000000"/>
                </a:solidFill>
                <a:latin typeface="Courier New" pitchFamily="49" charset="0"/>
              </a:rPr>
              <a:t>public</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smtClean="0">
                <a:solidFill>
                  <a:srgbClr val="FFFFFF">
                    <a:lumMod val="50000"/>
                  </a:srgbClr>
                </a:solidFill>
                <a:latin typeface="Arial"/>
              </a:rPr>
              <a:t>Accessible from anywhere</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smtClean="0">
                <a:solidFill>
                  <a:srgbClr val="000000"/>
                </a:solidFill>
                <a:latin typeface="Courier New" pitchFamily="49" charset="0"/>
              </a:rPr>
              <a:t>private</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smtClean="0">
                <a:solidFill>
                  <a:srgbClr val="FFFFFF">
                    <a:lumMod val="50000"/>
                  </a:srgbClr>
                </a:solidFill>
                <a:latin typeface="Arial"/>
              </a:rPr>
              <a:t>Accessible only from within a class</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smtClean="0">
                <a:solidFill>
                  <a:srgbClr val="FFFFFF">
                    <a:lumMod val="50000"/>
                  </a:srgbClr>
                </a:solidFill>
                <a:latin typeface="Arial"/>
              </a:rPr>
              <a:t>Unmarked members are private by default</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smtClean="0">
                <a:solidFill>
                  <a:srgbClr val="000000"/>
                </a:solidFill>
                <a:latin typeface="Courier New" pitchFamily="49" charset="0"/>
              </a:rPr>
              <a:t>internal</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smtClean="0">
                <a:solidFill>
                  <a:srgbClr val="5F5F5F"/>
                </a:solidFill>
                <a:latin typeface="Arial"/>
              </a:rPr>
              <a:t>Accessible only within classes in the same assembly</a:t>
            </a:r>
            <a:endParaRPr lang="en-US" sz="2000" b="1" kern="0" dirty="0" smtClean="0">
              <a:solidFill>
                <a:srgbClr val="000000"/>
              </a:solidFill>
              <a:latin typeface="Courier New" pitchFamily="49" charset="0"/>
            </a:endParaRPr>
          </a:p>
          <a:p>
            <a:pPr marL="342900" lvl="0" indent="-342900" eaLnBrk="0" fontAlgn="base" hangingPunct="0">
              <a:spcBef>
                <a:spcPct val="20000"/>
              </a:spcBef>
              <a:spcAft>
                <a:spcPct val="0"/>
              </a:spcAft>
              <a:buClr>
                <a:srgbClr val="002060"/>
              </a:buClr>
              <a:buFont typeface="Wingdings" pitchFamily="2" charset="2"/>
              <a:buChar char="§"/>
            </a:pPr>
            <a:r>
              <a:rPr lang="en-US" sz="2000" b="1" kern="0" dirty="0" smtClean="0">
                <a:solidFill>
                  <a:srgbClr val="000000"/>
                </a:solidFill>
                <a:latin typeface="Courier New" pitchFamily="49" charset="0"/>
              </a:rPr>
              <a:t>protected</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smtClean="0">
                <a:solidFill>
                  <a:srgbClr val="000000"/>
                </a:solidFill>
                <a:latin typeface="Courier New" pitchFamily="49" charset="0"/>
              </a:rPr>
              <a:t>protected internal </a:t>
            </a:r>
          </a:p>
          <a:p>
            <a:pPr marL="342900" indent="-342900" eaLnBrk="0" fontAlgn="base" hangingPunct="0">
              <a:spcBef>
                <a:spcPct val="20000"/>
              </a:spcBef>
              <a:spcAft>
                <a:spcPct val="0"/>
              </a:spcAft>
              <a:buClr>
                <a:srgbClr val="002060"/>
              </a:buClr>
            </a:pPr>
            <a:r>
              <a:rPr lang="en-US" sz="2000" b="1" kern="0" dirty="0" smtClean="0">
                <a:solidFill>
                  <a:srgbClr val="000000"/>
                </a:solidFill>
                <a:latin typeface="Courier New" pitchFamily="49" charset="0"/>
              </a:rPr>
              <a:t>	</a:t>
            </a:r>
          </a:p>
          <a:p>
            <a:pPr marL="342900" indent="-342900" eaLnBrk="0" fontAlgn="base" hangingPunct="0">
              <a:spcBef>
                <a:spcPct val="20000"/>
              </a:spcBef>
              <a:spcAft>
                <a:spcPct val="0"/>
              </a:spcAft>
              <a:buClr>
                <a:srgbClr val="002060"/>
              </a:buClr>
            </a:pPr>
            <a:r>
              <a:rPr lang="en-US" sz="2000" b="1" kern="0" dirty="0" smtClean="0">
                <a:solidFill>
                  <a:srgbClr val="000000"/>
                </a:solidFill>
                <a:latin typeface="Courier New" pitchFamily="49" charset="0"/>
              </a:rPr>
              <a:t>	Top-level Class Visibility</a:t>
            </a:r>
          </a:p>
          <a:p>
            <a:pPr marL="342900" indent="-342900" eaLnBrk="0" fontAlgn="base" hangingPunct="0">
              <a:spcBef>
                <a:spcPct val="20000"/>
              </a:spcBef>
              <a:spcAft>
                <a:spcPct val="0"/>
              </a:spcAft>
              <a:buClr>
                <a:srgbClr val="002060"/>
              </a:buClr>
            </a:pPr>
            <a:r>
              <a:rPr lang="en-US" sz="2000" b="1" kern="0" dirty="0" smtClean="0">
                <a:solidFill>
                  <a:srgbClr val="000000"/>
                </a:solidFill>
                <a:latin typeface="Courier New" pitchFamily="49" charset="0"/>
              </a:rPr>
              <a:t>(including interfaces, structures, enumerations  and delegates which form namespace members</a:t>
            </a:r>
          </a:p>
          <a:p>
            <a:pPr marL="342900" indent="-342900" eaLnBrk="0" fontAlgn="base" hangingPunct="0">
              <a:spcBef>
                <a:spcPct val="20000"/>
              </a:spcBef>
              <a:spcAft>
                <a:spcPct val="0"/>
              </a:spcAft>
              <a:buClr>
                <a:srgbClr val="002060"/>
              </a:buClr>
            </a:pPr>
            <a:endParaRPr lang="en-IN" sz="2000" b="1" kern="0" dirty="0" smtClean="0">
              <a:solidFill>
                <a:srgbClr val="000000"/>
              </a:solidFill>
              <a:latin typeface="Courier New" pitchFamily="49" charset="0"/>
            </a:endParaRPr>
          </a:p>
        </p:txBody>
      </p:sp>
      <p:sp>
        <p:nvSpPr>
          <p:cNvPr id="6" name="Rectangle 5"/>
          <p:cNvSpPr/>
          <p:nvPr/>
        </p:nvSpPr>
        <p:spPr>
          <a:xfrm>
            <a:off x="228600" y="914400"/>
            <a:ext cx="2284793" cy="400110"/>
          </a:xfrm>
          <a:prstGeom prst="rect">
            <a:avLst/>
          </a:prstGeom>
        </p:spPr>
        <p:txBody>
          <a:bodyPr wrap="none">
            <a:spAutoFit/>
          </a:bodyPr>
          <a:lstStyle/>
          <a:p>
            <a:r>
              <a:rPr lang="en-US" sz="2000" b="1" u="sng" dirty="0">
                <a:solidFill>
                  <a:schemeClr val="bg1">
                    <a:lumMod val="50000"/>
                  </a:schemeClr>
                </a:solidFill>
                <a:latin typeface="+mj-lt"/>
              </a:rPr>
              <a:t>Member Visibility</a:t>
            </a:r>
          </a:p>
        </p:txBody>
      </p:sp>
      <p:sp>
        <p:nvSpPr>
          <p:cNvPr id="8" name="TextBox 7"/>
          <p:cNvSpPr txBox="1"/>
          <p:nvPr/>
        </p:nvSpPr>
        <p:spPr>
          <a:xfrm>
            <a:off x="3962397" y="3981450"/>
            <a:ext cx="3962401" cy="923330"/>
          </a:xfrm>
          <a:prstGeom prst="rect">
            <a:avLst/>
          </a:prstGeom>
          <a:noFill/>
        </p:spPr>
        <p:txBody>
          <a:bodyPr wrap="square" rtlCol="0">
            <a:spAutoFit/>
          </a:bodyPr>
          <a:lstStyle/>
          <a:p>
            <a:r>
              <a:rPr lang="en-US" dirty="0" smtClean="0">
                <a:solidFill>
                  <a:srgbClr val="002060"/>
                </a:solidFill>
              </a:rPr>
              <a:t>Applicable when inheriting. More in inheritance session </a:t>
            </a:r>
          </a:p>
          <a:p>
            <a:endParaRPr lang="en-US" dirty="0">
              <a:solidFill>
                <a:srgbClr val="002060"/>
              </a:solidFill>
            </a:endParaRPr>
          </a:p>
        </p:txBody>
      </p:sp>
      <p:sp>
        <p:nvSpPr>
          <p:cNvPr id="9" name="Right Brace 8"/>
          <p:cNvSpPr/>
          <p:nvPr/>
        </p:nvSpPr>
        <p:spPr>
          <a:xfrm>
            <a:off x="3668110" y="3949919"/>
            <a:ext cx="114300" cy="6477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ectangle 9"/>
          <p:cNvSpPr/>
          <p:nvPr/>
        </p:nvSpPr>
        <p:spPr>
          <a:xfrm>
            <a:off x="273269" y="5888623"/>
            <a:ext cx="4572000" cy="707886"/>
          </a:xfrm>
          <a:prstGeom prst="rect">
            <a:avLst/>
          </a:prstGeom>
        </p:spPr>
        <p:txBody>
          <a:bodyPr>
            <a:spAutoFit/>
          </a:bodyPr>
          <a:lstStyle/>
          <a:p>
            <a:pPr lvl="1">
              <a:buClr>
                <a:srgbClr val="002060"/>
              </a:buClr>
            </a:pPr>
            <a:r>
              <a:rPr lang="en-US" sz="2000" b="1" dirty="0">
                <a:solidFill>
                  <a:srgbClr val="000000"/>
                </a:solidFill>
                <a:latin typeface="Courier New" pitchFamily="49" charset="0"/>
              </a:rPr>
              <a:t>public</a:t>
            </a:r>
          </a:p>
          <a:p>
            <a:pPr lvl="1">
              <a:buClr>
                <a:srgbClr val="002060"/>
              </a:buClr>
            </a:pPr>
            <a:r>
              <a:rPr lang="en-US" sz="2000" b="1" dirty="0">
                <a:solidFill>
                  <a:srgbClr val="000000"/>
                </a:solidFill>
                <a:latin typeface="Courier New" pitchFamily="49" charset="0"/>
              </a:rPr>
              <a:t>internal </a:t>
            </a:r>
            <a:r>
              <a:rPr lang="en-US" sz="2000" dirty="0">
                <a:sym typeface="Wingdings" pitchFamily="2" charset="2"/>
              </a:rPr>
              <a:t> default</a:t>
            </a:r>
            <a:r>
              <a:rPr lang="en-US" sz="2000" b="1" dirty="0">
                <a:solidFill>
                  <a:srgbClr val="000000"/>
                </a:solidFill>
                <a:latin typeface="Courier New" pitchFamily="49" charset="0"/>
                <a:sym typeface="Wingdings" pitchFamily="2" charset="2"/>
              </a:rPr>
              <a:t> </a:t>
            </a:r>
            <a:endParaRPr lang="en-IN" sz="2000" b="1" dirty="0">
              <a:solidFill>
                <a:srgbClr val="000000"/>
              </a:solidFill>
              <a:latin typeface="Courier New" pitchFamily="49" charset="0"/>
            </a:endParaRPr>
          </a:p>
        </p:txBody>
      </p:sp>
    </p:spTree>
  </p:cSld>
  <p:clrMapOvr>
    <a:masterClrMapping/>
  </p:clrMapOvr>
  <p:transition>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Methods</a:t>
            </a:r>
            <a:endParaRPr lang="en-US" sz="2700" dirty="0">
              <a:latin typeface="Berlin Sans FB Demi" pitchFamily="34" charset="0"/>
            </a:endParaRPr>
          </a:p>
        </p:txBody>
      </p:sp>
      <p:sp>
        <p:nvSpPr>
          <p:cNvPr id="7" name="Content Placeholder 2"/>
          <p:cNvSpPr txBox="1">
            <a:spLocks/>
          </p:cNvSpPr>
          <p:nvPr/>
        </p:nvSpPr>
        <p:spPr>
          <a:xfrm>
            <a:off x="228600" y="762001"/>
            <a:ext cx="8686800" cy="5486400"/>
          </a:xfrm>
          <a:prstGeom prst="rect">
            <a:avLst/>
          </a:prstGeom>
        </p:spPr>
        <p:txBody>
          <a:bodyPr vert="horz" lIns="91440" tIns="45720" rIns="91440" bIns="45720" rtlCol="0">
            <a:noAutofit/>
          </a:bodyPr>
          <a:lstStyle/>
          <a:p>
            <a:pPr marL="457200" indent="-457200">
              <a:spcAft>
                <a:spcPts val="6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It is a function defined in the class.</a:t>
            </a:r>
          </a:p>
          <a:p>
            <a:pPr marL="457200" indent="-457200">
              <a:spcAft>
                <a:spcPts val="6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It is used to do some work.</a:t>
            </a:r>
          </a:p>
          <a:p>
            <a:pPr marL="457200" indent="-457200">
              <a:spcAft>
                <a:spcPts val="6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It is also called as Function / Member Function / Operation.</a:t>
            </a:r>
          </a:p>
          <a:p>
            <a:pPr marL="457200" indent="-457200">
              <a:spcAft>
                <a:spcPts val="6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It contains some executable code.</a:t>
            </a:r>
          </a:p>
          <a:p>
            <a:pPr marL="457200" indent="-457200">
              <a:spcAft>
                <a:spcPts val="6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It is a collection of statements (known as instructions).</a:t>
            </a:r>
          </a:p>
          <a:p>
            <a:pPr marL="457200" indent="-457200">
              <a:spcAft>
                <a:spcPts val="6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A method should have a name and a return type.</a:t>
            </a:r>
          </a:p>
          <a:p>
            <a:pPr marL="914400" lvl="1" indent="-457200">
              <a:spcAft>
                <a:spcPts val="6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Return type specifies what type of data that the method returns. If you don’t want to return any value, specify "void".</a:t>
            </a:r>
          </a:p>
          <a:p>
            <a:pPr marL="457200" indent="-457200">
              <a:spcAft>
                <a:spcPts val="6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Methods can access the data members, present with in the same class; and also manipulate them.</a:t>
            </a:r>
          </a:p>
        </p:txBody>
      </p:sp>
    </p:spTree>
  </p:cSld>
  <p:clrMapOvr>
    <a:masterClrMapping/>
  </p:clrMapOvr>
  <p:transition>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Syntax of Method</a:t>
            </a:r>
            <a:endParaRPr lang="en-US" sz="2700" dirty="0">
              <a:latin typeface="Berlin Sans FB Demi" pitchFamily="34" charset="0"/>
            </a:endParaRPr>
          </a:p>
        </p:txBody>
      </p:sp>
      <p:sp>
        <p:nvSpPr>
          <p:cNvPr id="6" name="Rounded Rectangle 5"/>
          <p:cNvSpPr/>
          <p:nvPr/>
        </p:nvSpPr>
        <p:spPr>
          <a:xfrm>
            <a:off x="304800" y="711558"/>
            <a:ext cx="8458200" cy="2743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66FF99"/>
                </a:solidFill>
                <a:latin typeface="Candara" pitchFamily="34" charset="0"/>
              </a:rPr>
              <a:t>Syntax:</a:t>
            </a:r>
          </a:p>
          <a:p>
            <a:r>
              <a:rPr lang="en-US" sz="2000" dirty="0" smtClean="0">
                <a:latin typeface="Candara" pitchFamily="34" charset="0"/>
              </a:rPr>
              <a:t>class </a:t>
            </a:r>
            <a:r>
              <a:rPr lang="en-US" sz="2000" i="1" dirty="0" err="1" smtClean="0">
                <a:latin typeface="Candara" pitchFamily="34" charset="0"/>
              </a:rPr>
              <a:t>YourClassNameHere</a:t>
            </a:r>
            <a:endParaRPr lang="en-US" sz="2000" i="1" dirty="0" smtClean="0">
              <a:latin typeface="Candara" pitchFamily="34" charset="0"/>
            </a:endParaRPr>
          </a:p>
          <a:p>
            <a:r>
              <a:rPr lang="en-US" sz="2000" dirty="0" smtClean="0">
                <a:latin typeface="Candara" pitchFamily="34" charset="0"/>
              </a:rPr>
              <a:t>{</a:t>
            </a:r>
          </a:p>
          <a:p>
            <a:r>
              <a:rPr lang="en-US" sz="2000" b="1" i="1" dirty="0" smtClean="0">
                <a:latin typeface="Candara" pitchFamily="34" charset="0"/>
              </a:rPr>
              <a:t>      </a:t>
            </a:r>
            <a:r>
              <a:rPr lang="en-US" sz="2000" b="1" i="1" dirty="0" err="1" smtClean="0">
                <a:latin typeface="Candara" pitchFamily="34" charset="0"/>
              </a:rPr>
              <a:t>YourReturnTypeHere</a:t>
            </a:r>
            <a:r>
              <a:rPr lang="en-US" sz="2000" b="1" i="1" dirty="0" smtClean="0">
                <a:latin typeface="Candara" pitchFamily="34" charset="0"/>
              </a:rPr>
              <a:t>  </a:t>
            </a:r>
            <a:r>
              <a:rPr lang="en-US" sz="2000" b="1" i="1" dirty="0" err="1" smtClean="0">
                <a:latin typeface="Candara" pitchFamily="34" charset="0"/>
              </a:rPr>
              <a:t>YourMethodNameHere</a:t>
            </a:r>
            <a:r>
              <a:rPr lang="en-US" sz="2000" b="1" dirty="0" smtClean="0">
                <a:latin typeface="Candara" pitchFamily="34" charset="0"/>
              </a:rPr>
              <a:t>( )</a:t>
            </a:r>
          </a:p>
          <a:p>
            <a:r>
              <a:rPr lang="en-US" sz="2000" b="1" dirty="0" smtClean="0">
                <a:latin typeface="Candara" pitchFamily="34" charset="0"/>
              </a:rPr>
              <a:t>      {</a:t>
            </a:r>
          </a:p>
          <a:p>
            <a:r>
              <a:rPr lang="en-US" sz="2000" b="1" dirty="0" smtClean="0">
                <a:latin typeface="Candara" pitchFamily="34" charset="0"/>
              </a:rPr>
              <a:t>          //your code here</a:t>
            </a:r>
          </a:p>
          <a:p>
            <a:r>
              <a:rPr lang="en-US" sz="2000" b="1" dirty="0" smtClean="0">
                <a:latin typeface="Candara" pitchFamily="34" charset="0"/>
              </a:rPr>
              <a:t>      }</a:t>
            </a:r>
          </a:p>
          <a:p>
            <a:r>
              <a:rPr lang="en-US" sz="2000" dirty="0" smtClean="0">
                <a:latin typeface="Candara" pitchFamily="34" charset="0"/>
              </a:rPr>
              <a:t>}</a:t>
            </a:r>
            <a:endParaRPr lang="en-US" sz="2000" dirty="0">
              <a:latin typeface="Candara" pitchFamily="34" charset="0"/>
            </a:endParaRPr>
          </a:p>
        </p:txBody>
      </p:sp>
      <p:sp>
        <p:nvSpPr>
          <p:cNvPr id="8" name="Rounded Rectangle 7"/>
          <p:cNvSpPr/>
          <p:nvPr/>
        </p:nvSpPr>
        <p:spPr>
          <a:xfrm>
            <a:off x="304800" y="3581400"/>
            <a:ext cx="8458200" cy="26670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66FF99"/>
                </a:solidFill>
                <a:latin typeface="Candara" pitchFamily="34" charset="0"/>
              </a:rPr>
              <a:t>Example:</a:t>
            </a:r>
          </a:p>
          <a:p>
            <a:r>
              <a:rPr lang="en-US" sz="2000" dirty="0" smtClean="0">
                <a:latin typeface="Candara" pitchFamily="34" charset="0"/>
              </a:rPr>
              <a:t>class Employee</a:t>
            </a:r>
          </a:p>
          <a:p>
            <a:r>
              <a:rPr lang="en-US" sz="2000" dirty="0" smtClean="0">
                <a:latin typeface="Candara" pitchFamily="34" charset="0"/>
              </a:rPr>
              <a:t>{</a:t>
            </a:r>
          </a:p>
          <a:p>
            <a:r>
              <a:rPr lang="en-US" sz="2000" b="1" dirty="0" smtClean="0">
                <a:latin typeface="Candara" pitchFamily="34" charset="0"/>
              </a:rPr>
              <a:t>      void Transfer( )</a:t>
            </a:r>
          </a:p>
          <a:p>
            <a:r>
              <a:rPr lang="en-US" sz="2000" b="1" dirty="0" smtClean="0">
                <a:latin typeface="Candara" pitchFamily="34" charset="0"/>
              </a:rPr>
              <a:t>      {</a:t>
            </a:r>
          </a:p>
          <a:p>
            <a:r>
              <a:rPr lang="en-US" sz="2000" b="1" dirty="0" smtClean="0">
                <a:latin typeface="Candara" pitchFamily="34" charset="0"/>
              </a:rPr>
              <a:t>	//your code for </a:t>
            </a:r>
            <a:r>
              <a:rPr lang="en-US" sz="2000" b="1" dirty="0" err="1" smtClean="0">
                <a:latin typeface="Candara" pitchFamily="34" charset="0"/>
              </a:rPr>
              <a:t>trasfering</a:t>
            </a:r>
            <a:r>
              <a:rPr lang="en-US" sz="2000" b="1" dirty="0" smtClean="0">
                <a:latin typeface="Candara" pitchFamily="34" charset="0"/>
              </a:rPr>
              <a:t> the employee here</a:t>
            </a:r>
          </a:p>
          <a:p>
            <a:r>
              <a:rPr lang="en-US" sz="2000" b="1" dirty="0" smtClean="0">
                <a:latin typeface="Candara" pitchFamily="34" charset="0"/>
              </a:rPr>
              <a:t>      }</a:t>
            </a:r>
          </a:p>
          <a:p>
            <a:r>
              <a:rPr lang="en-US" sz="2000" dirty="0" smtClean="0">
                <a:latin typeface="Candara" pitchFamily="34" charset="0"/>
              </a:rPr>
              <a:t>}</a:t>
            </a:r>
            <a:endParaRPr lang="en-US" sz="2000" dirty="0">
              <a:latin typeface="Candara" pitchFamily="34" charset="0"/>
            </a:endParaRPr>
          </a:p>
        </p:txBody>
      </p:sp>
    </p:spTree>
  </p:cSld>
  <p:clrMapOvr>
    <a:masterClrMapping/>
  </p:clrMapOvr>
  <p:transition>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Courier New" pitchFamily="49" charset="0"/>
                <a:ea typeface="+mj-ea"/>
                <a:cs typeface="+mj-cs"/>
              </a:rPr>
              <a:t>static</a:t>
            </a:r>
            <a:r>
              <a:rPr lang="en-US" sz="3200" b="1" kern="0" dirty="0" smtClean="0">
                <a:solidFill>
                  <a:srgbClr val="FFFFFF"/>
                </a:solidFill>
                <a:latin typeface="Arial"/>
                <a:ea typeface="+mj-ea"/>
                <a:cs typeface="+mj-cs"/>
              </a:rPr>
              <a:t>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members that we have seen so far are instance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Members cannot be accessed using instance.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err="1" smtClean="0">
                <a:solidFill>
                  <a:srgbClr val="000000"/>
                </a:solidFill>
                <a:latin typeface="Courier New" pitchFamily="49" charset="0"/>
              </a:rPr>
              <a:t>WriteLine</a:t>
            </a:r>
            <a:r>
              <a:rPr lang="en-US" sz="2000" b="1" kern="0" dirty="0" smtClean="0">
                <a:solidFill>
                  <a:srgbClr val="000000"/>
                </a:solidFill>
                <a:latin typeface="Courier New" pitchFamily="49" charset="0"/>
              </a:rPr>
              <a:t>()</a:t>
            </a:r>
            <a:r>
              <a:rPr lang="en-US" sz="2000" kern="0" dirty="0" smtClean="0">
                <a:solidFill>
                  <a:srgbClr val="5F5F5F"/>
                </a:solidFill>
                <a:latin typeface="Arial"/>
              </a:rPr>
              <a:t> is a static method of the  </a:t>
            </a:r>
            <a:r>
              <a:rPr lang="en-US" sz="2000" b="1" kern="0" dirty="0" err="1" smtClean="0">
                <a:solidFill>
                  <a:srgbClr val="000000"/>
                </a:solidFill>
                <a:latin typeface="Courier New" pitchFamily="49" charset="0"/>
              </a:rPr>
              <a:t>System.Console</a:t>
            </a:r>
            <a:r>
              <a:rPr lang="en-US" sz="2000" kern="0" dirty="0" smtClean="0">
                <a:solidFill>
                  <a:srgbClr val="5F5F5F"/>
                </a:solidFill>
                <a:latin typeface="Arial"/>
              </a:rPr>
              <a:t> class.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smtClean="0">
                <a:solidFill>
                  <a:srgbClr val="000000"/>
                </a:solidFill>
                <a:latin typeface="Courier New" pitchFamily="49" charset="0"/>
              </a:rPr>
              <a:t>Main</a:t>
            </a:r>
            <a:r>
              <a:rPr lang="en-US" sz="2000" kern="0" dirty="0" smtClean="0">
                <a:solidFill>
                  <a:srgbClr val="5F5F5F"/>
                </a:solidFill>
                <a:latin typeface="Arial"/>
              </a:rPr>
              <a:t> is declared as a static method.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Static data is shared by all the instances of that class.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Static member functions can access only static data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a:t>
            </a:r>
            <a:r>
              <a:rPr lang="en-US" sz="2000" b="1" kern="0" dirty="0" smtClean="0">
                <a:solidFill>
                  <a:srgbClr val="000000"/>
                </a:solidFill>
                <a:latin typeface="Courier New" pitchFamily="49" charset="0"/>
              </a:rPr>
              <a:t>static</a:t>
            </a:r>
            <a:r>
              <a:rPr lang="en-US" sz="2000" kern="0" dirty="0" smtClean="0">
                <a:solidFill>
                  <a:srgbClr val="5F5F5F"/>
                </a:solidFill>
                <a:latin typeface="Arial"/>
              </a:rPr>
              <a:t> keyword cannot be used for local variables.</a:t>
            </a:r>
            <a:endParaRPr lang="en-IN" sz="2000" kern="0" dirty="0" smtClean="0">
              <a:solidFill>
                <a:srgbClr val="5F5F5F"/>
              </a:solidFill>
              <a:latin typeface="Arial"/>
            </a:endParaRPr>
          </a:p>
        </p:txBody>
      </p:sp>
    </p:spTree>
  </p:cSld>
  <p:clrMapOvr>
    <a:masterClrMapping/>
  </p:clrMapOvr>
  <p:transition>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Syntax of static members</a:t>
            </a:r>
            <a:endParaRPr lang="en-US" sz="2700" dirty="0">
              <a:latin typeface="Berlin Sans FB Demi" pitchFamily="34" charset="0"/>
            </a:endParaRPr>
          </a:p>
        </p:txBody>
      </p:sp>
      <p:sp>
        <p:nvSpPr>
          <p:cNvPr id="6" name="Rounded Rectangle 5"/>
          <p:cNvSpPr/>
          <p:nvPr/>
        </p:nvSpPr>
        <p:spPr>
          <a:xfrm>
            <a:off x="304800" y="711558"/>
            <a:ext cx="8458200" cy="2743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66FF99"/>
                </a:solidFill>
                <a:latin typeface="Candara" pitchFamily="34" charset="0"/>
              </a:rPr>
              <a:t>Syntax:</a:t>
            </a:r>
          </a:p>
          <a:p>
            <a:r>
              <a:rPr lang="en-US" sz="2000" dirty="0" smtClean="0">
                <a:latin typeface="Candara" pitchFamily="34" charset="0"/>
              </a:rPr>
              <a:t>class </a:t>
            </a:r>
            <a:r>
              <a:rPr lang="en-US" sz="2000" i="1" dirty="0" err="1" smtClean="0">
                <a:latin typeface="Candara" pitchFamily="34" charset="0"/>
              </a:rPr>
              <a:t>YourClassNameHere</a:t>
            </a:r>
            <a:endParaRPr lang="en-US" sz="2000" i="1" dirty="0" smtClean="0">
              <a:latin typeface="Candara" pitchFamily="34" charset="0"/>
            </a:endParaRPr>
          </a:p>
          <a:p>
            <a:r>
              <a:rPr lang="en-US" sz="2000" dirty="0" smtClean="0">
                <a:latin typeface="Candara" pitchFamily="34" charset="0"/>
              </a:rPr>
              <a:t>{</a:t>
            </a:r>
          </a:p>
          <a:p>
            <a:r>
              <a:rPr lang="en-US" sz="2000" dirty="0" smtClean="0">
                <a:latin typeface="Candara" pitchFamily="34" charset="0"/>
              </a:rPr>
              <a:t>Static </a:t>
            </a:r>
            <a:r>
              <a:rPr lang="en-US" sz="2000" dirty="0" err="1" smtClean="0">
                <a:latin typeface="Candara" pitchFamily="34" charset="0"/>
              </a:rPr>
              <a:t>datatype</a:t>
            </a:r>
            <a:r>
              <a:rPr lang="en-US" sz="2000" dirty="0" smtClean="0">
                <a:latin typeface="Candara" pitchFamily="34" charset="0"/>
              </a:rPr>
              <a:t> </a:t>
            </a:r>
            <a:r>
              <a:rPr lang="en-US" sz="2000" dirty="0" err="1" smtClean="0">
                <a:latin typeface="Candara" pitchFamily="34" charset="0"/>
              </a:rPr>
              <a:t>var_name</a:t>
            </a:r>
            <a:r>
              <a:rPr lang="en-US" sz="2000" dirty="0" smtClean="0">
                <a:latin typeface="Candara" pitchFamily="34" charset="0"/>
              </a:rPr>
              <a:t>;</a:t>
            </a:r>
          </a:p>
          <a:p>
            <a:r>
              <a:rPr lang="en-US" sz="2000" dirty="0" smtClean="0">
                <a:latin typeface="Candara" pitchFamily="34" charset="0"/>
              </a:rPr>
              <a:t>Static void call()</a:t>
            </a:r>
          </a:p>
          <a:p>
            <a:r>
              <a:rPr lang="en-US" sz="2000" dirty="0" smtClean="0">
                <a:latin typeface="Candara" pitchFamily="34" charset="0"/>
              </a:rPr>
              <a:t>{</a:t>
            </a:r>
          </a:p>
          <a:p>
            <a:r>
              <a:rPr lang="en-US" sz="2000" dirty="0" smtClean="0">
                <a:latin typeface="Candara" pitchFamily="34" charset="0"/>
              </a:rPr>
              <a:t>}</a:t>
            </a:r>
          </a:p>
          <a:p>
            <a:r>
              <a:rPr lang="en-US" sz="2000" dirty="0" smtClean="0">
                <a:latin typeface="Candara" pitchFamily="34" charset="0"/>
              </a:rPr>
              <a:t>}</a:t>
            </a:r>
            <a:endParaRPr lang="en-US" sz="2000" dirty="0">
              <a:latin typeface="Candara" pitchFamily="34" charset="0"/>
            </a:endParaRPr>
          </a:p>
        </p:txBody>
      </p:sp>
      <p:sp>
        <p:nvSpPr>
          <p:cNvPr id="8" name="Rounded Rectangle 7"/>
          <p:cNvSpPr/>
          <p:nvPr/>
        </p:nvSpPr>
        <p:spPr>
          <a:xfrm>
            <a:off x="304800" y="3581400"/>
            <a:ext cx="8458200" cy="26670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66FF99"/>
                </a:solidFill>
                <a:latin typeface="Candara" pitchFamily="34" charset="0"/>
              </a:rPr>
              <a:t>Example:</a:t>
            </a:r>
          </a:p>
          <a:p>
            <a:r>
              <a:rPr lang="en-US" sz="2000" dirty="0" smtClean="0">
                <a:latin typeface="Candara" pitchFamily="34" charset="0"/>
              </a:rPr>
              <a:t>class Employee</a:t>
            </a:r>
          </a:p>
          <a:p>
            <a:r>
              <a:rPr lang="en-US" sz="2000" dirty="0" smtClean="0">
                <a:latin typeface="Candara" pitchFamily="34" charset="0"/>
              </a:rPr>
              <a:t>{</a:t>
            </a:r>
          </a:p>
          <a:p>
            <a:r>
              <a:rPr lang="en-US" sz="2000" b="1" dirty="0" smtClean="0">
                <a:latin typeface="Candara" pitchFamily="34" charset="0"/>
              </a:rPr>
              <a:t>     static void Transfer( )</a:t>
            </a:r>
          </a:p>
          <a:p>
            <a:r>
              <a:rPr lang="en-US" sz="2000" b="1" dirty="0" smtClean="0">
                <a:latin typeface="Candara" pitchFamily="34" charset="0"/>
              </a:rPr>
              <a:t>      {</a:t>
            </a:r>
          </a:p>
          <a:p>
            <a:r>
              <a:rPr lang="en-US" sz="2000" b="1" dirty="0" smtClean="0">
                <a:latin typeface="Candara" pitchFamily="34" charset="0"/>
              </a:rPr>
              <a:t>	//your code for </a:t>
            </a:r>
            <a:r>
              <a:rPr lang="en-US" sz="2000" b="1" dirty="0" err="1" smtClean="0">
                <a:latin typeface="Candara" pitchFamily="34" charset="0"/>
              </a:rPr>
              <a:t>trasfering</a:t>
            </a:r>
            <a:r>
              <a:rPr lang="en-US" sz="2000" b="1" dirty="0" smtClean="0">
                <a:latin typeface="Candara" pitchFamily="34" charset="0"/>
              </a:rPr>
              <a:t> the employee here</a:t>
            </a:r>
          </a:p>
          <a:p>
            <a:r>
              <a:rPr lang="en-US" sz="2000" b="1" dirty="0" smtClean="0">
                <a:latin typeface="Candara" pitchFamily="34" charset="0"/>
              </a:rPr>
              <a:t>      }</a:t>
            </a:r>
          </a:p>
          <a:p>
            <a:r>
              <a:rPr lang="en-US" sz="2000" dirty="0" smtClean="0">
                <a:latin typeface="Candara" pitchFamily="34" charset="0"/>
              </a:rPr>
              <a:t>}</a:t>
            </a:r>
            <a:endParaRPr lang="en-US" sz="2000" dirty="0">
              <a:latin typeface="Candara" pitchFamily="34" charset="0"/>
            </a:endParaRPr>
          </a:p>
        </p:txBody>
      </p:sp>
    </p:spTree>
  </p:cSld>
  <p:clrMapOvr>
    <a:masterClrMapping/>
  </p:clrMapOvr>
  <p:transition>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Data Encapsulation</a:t>
            </a:r>
            <a:endParaRPr lang="en-US" sz="2700" dirty="0">
              <a:latin typeface="Berlin Sans FB Demi" pitchFamily="34" charset="0"/>
            </a:endParaRPr>
          </a:p>
        </p:txBody>
      </p:sp>
      <p:sp>
        <p:nvSpPr>
          <p:cNvPr id="7" name="Content Placeholder 2"/>
          <p:cNvSpPr txBox="1">
            <a:spLocks/>
          </p:cNvSpPr>
          <p:nvPr/>
        </p:nvSpPr>
        <p:spPr>
          <a:xfrm>
            <a:off x="381000" y="762001"/>
            <a:ext cx="8458200" cy="2286000"/>
          </a:xfrm>
          <a:prstGeom prst="rect">
            <a:avLst/>
          </a:prstGeom>
        </p:spPr>
        <p:txBody>
          <a:bodyPr vert="horz" lIns="91440" tIns="45720" rIns="91440" bIns="45720" rtlCol="0">
            <a:noAutofit/>
          </a:bodyPr>
          <a:lstStyle/>
          <a:p>
            <a:pPr marL="463550" indent="-463550">
              <a:buFont typeface="Wingdings" pitchFamily="2" charset="2"/>
              <a:buChar char="Ø"/>
            </a:pPr>
            <a:r>
              <a:rPr lang="en-US" dirty="0" smtClean="0">
                <a:solidFill>
                  <a:schemeClr val="tx1">
                    <a:lumMod val="65000"/>
                    <a:lumOff val="35000"/>
                  </a:schemeClr>
                </a:solidFill>
                <a:latin typeface="Arial" pitchFamily="34" charset="0"/>
                <a:cs typeface="Arial" pitchFamily="34" charset="0"/>
              </a:rPr>
              <a:t>It is the built-in feature of OOPS.</a:t>
            </a:r>
          </a:p>
          <a:p>
            <a:pPr marL="463550" indent="-463550">
              <a:buFont typeface="Wingdings" pitchFamily="2" charset="2"/>
              <a:buChar char="Ø"/>
            </a:pPr>
            <a:r>
              <a:rPr lang="en-US" dirty="0" smtClean="0">
                <a:solidFill>
                  <a:schemeClr val="tx1">
                    <a:lumMod val="65000"/>
                    <a:lumOff val="35000"/>
                  </a:schemeClr>
                </a:solidFill>
                <a:latin typeface="Arial" pitchFamily="34" charset="0"/>
                <a:cs typeface="Arial" pitchFamily="34" charset="0"/>
              </a:rPr>
              <a:t>The concept of grouping-up the data members and methods together, is called as “data encapsulation”.</a:t>
            </a:r>
          </a:p>
          <a:p>
            <a:pPr marL="463550" indent="-463550">
              <a:buFont typeface="Wingdings" pitchFamily="2" charset="2"/>
              <a:buChar char="Ø"/>
            </a:pPr>
            <a:r>
              <a:rPr lang="en-US" dirty="0" smtClean="0">
                <a:solidFill>
                  <a:schemeClr val="tx1">
                    <a:lumMod val="65000"/>
                    <a:lumOff val="35000"/>
                  </a:schemeClr>
                </a:solidFill>
                <a:latin typeface="Arial" pitchFamily="34" charset="0"/>
                <a:cs typeface="Arial" pitchFamily="34" charset="0"/>
              </a:rPr>
              <a:t>Encapsulation is defined 'as the process of enclosing one or more items within a physical or logical package'. Encapsulation, in object oriented programming methodology, prevents access to implementation details.</a:t>
            </a:r>
          </a:p>
          <a:p>
            <a:pPr marL="463550" indent="-463550">
              <a:buFont typeface="Wingdings" pitchFamily="2" charset="2"/>
              <a:buChar char="Ø"/>
            </a:pPr>
            <a:r>
              <a:rPr lang="en-US" dirty="0" smtClean="0">
                <a:solidFill>
                  <a:schemeClr val="tx1">
                    <a:lumMod val="65000"/>
                    <a:lumOff val="35000"/>
                  </a:schemeClr>
                </a:solidFill>
                <a:latin typeface="Arial" pitchFamily="34" charset="0"/>
                <a:cs typeface="Arial" pitchFamily="34" charset="0"/>
              </a:rPr>
              <a:t>Abstraction and encapsulation are related features in object oriented programming. Abstraction allows making relevant information visible and encapsulation enables a programmer to implement the desired level </a:t>
            </a:r>
            <a:r>
              <a:rPr lang="en-US" smtClean="0">
                <a:solidFill>
                  <a:schemeClr val="tx1">
                    <a:lumMod val="65000"/>
                    <a:lumOff val="35000"/>
                  </a:schemeClr>
                </a:solidFill>
                <a:latin typeface="Arial" pitchFamily="34" charset="0"/>
                <a:cs typeface="Arial" pitchFamily="34" charset="0"/>
              </a:rPr>
              <a:t>of abstraction</a:t>
            </a:r>
            <a:endParaRPr lang="en-US" dirty="0" smtClean="0">
              <a:solidFill>
                <a:schemeClr val="tx1">
                  <a:lumMod val="65000"/>
                  <a:lumOff val="35000"/>
                </a:schemeClr>
              </a:solidFill>
              <a:latin typeface="Arial" pitchFamily="34" charset="0"/>
              <a:cs typeface="Arial" pitchFamily="34" charset="0"/>
            </a:endParaRPr>
          </a:p>
          <a:p>
            <a:pPr marL="463550" indent="-463550">
              <a:buFont typeface="Wingdings" pitchFamily="2" charset="2"/>
              <a:buChar char="Ø"/>
            </a:pPr>
            <a:r>
              <a:rPr lang="en-US" dirty="0" smtClean="0">
                <a:solidFill>
                  <a:schemeClr val="tx1">
                    <a:lumMod val="65000"/>
                    <a:lumOff val="35000"/>
                  </a:schemeClr>
                </a:solidFill>
                <a:latin typeface="Arial" pitchFamily="34" charset="0"/>
                <a:cs typeface="Arial" pitchFamily="34" charset="0"/>
              </a:rPr>
              <a:t>Class is the real implementation of "Data Encapsulation".</a:t>
            </a:r>
          </a:p>
        </p:txBody>
      </p:sp>
      <p:sp>
        <p:nvSpPr>
          <p:cNvPr id="5" name="Rectangle 4"/>
          <p:cNvSpPr/>
          <p:nvPr/>
        </p:nvSpPr>
        <p:spPr>
          <a:xfrm>
            <a:off x="1066800" y="3886200"/>
            <a:ext cx="4953000" cy="2819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1"/>
            <a:r>
              <a:rPr lang="en-US" sz="1600" dirty="0" smtClean="0">
                <a:latin typeface="Candara" pitchFamily="34" charset="0"/>
              </a:rPr>
              <a:t>class Contact</a:t>
            </a:r>
          </a:p>
          <a:p>
            <a:pPr lvl="1"/>
            <a:r>
              <a:rPr lang="en-US" sz="1600" dirty="0" smtClean="0">
                <a:latin typeface="Candara" pitchFamily="34" charset="0"/>
              </a:rPr>
              <a:t>{</a:t>
            </a:r>
          </a:p>
          <a:p>
            <a:pPr lvl="1"/>
            <a:r>
              <a:rPr lang="en-US" sz="1600" dirty="0" smtClean="0">
                <a:latin typeface="Candara" pitchFamily="34" charset="0"/>
              </a:rPr>
              <a:t>        //some data members</a:t>
            </a:r>
          </a:p>
          <a:p>
            <a:pPr lvl="1"/>
            <a:r>
              <a:rPr lang="en-US" sz="1600" dirty="0" smtClean="0">
                <a:latin typeface="Candara" pitchFamily="34" charset="0"/>
              </a:rPr>
              <a:t>                  public  string  </a:t>
            </a:r>
            <a:r>
              <a:rPr lang="en-US" sz="1600" dirty="0" err="1" smtClean="0">
                <a:latin typeface="Candara" pitchFamily="34" charset="0"/>
              </a:rPr>
              <a:t>ContactName</a:t>
            </a:r>
            <a:r>
              <a:rPr lang="en-US" sz="1600" dirty="0" smtClean="0">
                <a:latin typeface="Candara" pitchFamily="34" charset="0"/>
              </a:rPr>
              <a:t>;</a:t>
            </a:r>
          </a:p>
          <a:p>
            <a:pPr lvl="1"/>
            <a:r>
              <a:rPr lang="en-US" sz="1600" dirty="0" smtClean="0">
                <a:latin typeface="Candara" pitchFamily="34" charset="0"/>
              </a:rPr>
              <a:t>                  public  string  Email;</a:t>
            </a:r>
          </a:p>
          <a:p>
            <a:pPr lvl="1"/>
            <a:endParaRPr lang="en-US" sz="1600" dirty="0" smtClean="0">
              <a:latin typeface="Candara" pitchFamily="34" charset="0"/>
            </a:endParaRPr>
          </a:p>
          <a:p>
            <a:pPr lvl="1"/>
            <a:r>
              <a:rPr lang="en-US" sz="1600" dirty="0" smtClean="0">
                <a:latin typeface="Candara" pitchFamily="34" charset="0"/>
              </a:rPr>
              <a:t>        //some function members</a:t>
            </a:r>
          </a:p>
          <a:p>
            <a:pPr lvl="1"/>
            <a:r>
              <a:rPr lang="en-US" sz="1600" dirty="0" smtClean="0">
                <a:latin typeface="Candara" pitchFamily="34" charset="0"/>
              </a:rPr>
              <a:t>                  public  void  </a:t>
            </a:r>
            <a:r>
              <a:rPr lang="en-US" sz="1600" dirty="0" err="1" smtClean="0">
                <a:latin typeface="Candara" pitchFamily="34" charset="0"/>
              </a:rPr>
              <a:t>SendEmail</a:t>
            </a:r>
            <a:r>
              <a:rPr lang="en-US" sz="1600" dirty="0" smtClean="0">
                <a:latin typeface="Candara" pitchFamily="34" charset="0"/>
              </a:rPr>
              <a:t>()</a:t>
            </a:r>
          </a:p>
          <a:p>
            <a:pPr lvl="1"/>
            <a:r>
              <a:rPr lang="en-US" sz="1600" dirty="0" smtClean="0">
                <a:latin typeface="Candara" pitchFamily="34" charset="0"/>
              </a:rPr>
              <a:t>                  {</a:t>
            </a:r>
          </a:p>
          <a:p>
            <a:pPr lvl="1"/>
            <a:endParaRPr lang="en-US" sz="1600" dirty="0" smtClean="0">
              <a:latin typeface="Candara" pitchFamily="34" charset="0"/>
            </a:endParaRPr>
          </a:p>
          <a:p>
            <a:pPr lvl="1"/>
            <a:r>
              <a:rPr lang="en-US" sz="1600" dirty="0" smtClean="0">
                <a:latin typeface="Candara" pitchFamily="34" charset="0"/>
              </a:rPr>
              <a:t>                  }</a:t>
            </a:r>
          </a:p>
          <a:p>
            <a:pPr lvl="1"/>
            <a:r>
              <a:rPr lang="en-US" sz="1600" dirty="0" smtClean="0">
                <a:latin typeface="Candara" pitchFamily="34" charset="0"/>
              </a:rPr>
              <a:t>}</a:t>
            </a:r>
            <a:endParaRPr lang="en-US" sz="1600" dirty="0">
              <a:latin typeface="Candara" pitchFamily="34" charset="0"/>
            </a:endParaRPr>
          </a:p>
        </p:txBody>
      </p:sp>
    </p:spTree>
  </p:cSld>
  <p:clrMapOvr>
    <a:masterClrMapping/>
  </p:clrMapOvr>
  <p:transition>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Arial"/>
                <a:ea typeface="+mj-ea"/>
                <a:cs typeface="+mj-cs"/>
              </a:rPr>
              <a:t>Method Parameter modifiers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40000"/>
              </a:lnSpc>
              <a:spcAft>
                <a:spcPct val="0"/>
              </a:spcAft>
              <a:buClr>
                <a:srgbClr val="333399"/>
              </a:buClr>
              <a:buFont typeface="Wingdings" pitchFamily="2" charset="2"/>
              <a:buChar char="§"/>
            </a:pPr>
            <a:r>
              <a:rPr lang="en-US" sz="2000" kern="0" dirty="0" smtClean="0">
                <a:solidFill>
                  <a:srgbClr val="5F5F5F"/>
                </a:solidFill>
                <a:latin typeface="Arial"/>
              </a:rPr>
              <a:t>By default, the parameters are passed by value.</a:t>
            </a:r>
          </a:p>
          <a:p>
            <a:pPr lvl="0" eaLnBrk="0" fontAlgn="base" hangingPunct="0">
              <a:lnSpc>
                <a:spcPct val="140000"/>
              </a:lnSpc>
              <a:spcAft>
                <a:spcPct val="0"/>
              </a:spcAft>
              <a:buClr>
                <a:srgbClr val="333399"/>
              </a:buClr>
              <a:buFont typeface="Wingdings" pitchFamily="2" charset="2"/>
              <a:buChar char="§"/>
            </a:pPr>
            <a:r>
              <a:rPr lang="en-US" sz="2000" kern="0" dirty="0" smtClean="0">
                <a:solidFill>
                  <a:srgbClr val="5F5F5F"/>
                </a:solidFill>
                <a:latin typeface="Arial"/>
              </a:rPr>
              <a:t>Parameter modifiers can be used to alter this </a:t>
            </a:r>
            <a:r>
              <a:rPr lang="en-US" sz="2000" kern="0" dirty="0" err="1" smtClean="0">
                <a:solidFill>
                  <a:srgbClr val="5F5F5F"/>
                </a:solidFill>
                <a:latin typeface="Arial"/>
              </a:rPr>
              <a:t>behaviour</a:t>
            </a:r>
            <a:r>
              <a:rPr lang="en-US" sz="2000" kern="0" dirty="0" smtClean="0">
                <a:solidFill>
                  <a:srgbClr val="5F5F5F"/>
                </a:solidFill>
                <a:latin typeface="Arial"/>
              </a:rPr>
              <a:t>.</a:t>
            </a:r>
          </a:p>
          <a:p>
            <a:pPr lvl="0" eaLnBrk="0" fontAlgn="base" hangingPunct="0">
              <a:lnSpc>
                <a:spcPct val="140000"/>
              </a:lnSpc>
              <a:spcAft>
                <a:spcPct val="0"/>
              </a:spcAft>
              <a:buClr>
                <a:srgbClr val="333399"/>
              </a:buClr>
              <a:buFont typeface="Wingdings" pitchFamily="2" charset="2"/>
              <a:buChar char="§"/>
            </a:pPr>
            <a:r>
              <a:rPr lang="en-US" sz="2000" kern="0" dirty="0" smtClean="0">
                <a:solidFill>
                  <a:srgbClr val="5F5F5F"/>
                </a:solidFill>
                <a:latin typeface="Arial"/>
              </a:rPr>
              <a:t>Parameter modifiers that alter the default </a:t>
            </a:r>
            <a:r>
              <a:rPr lang="en-US" sz="2000" kern="0" dirty="0" err="1" smtClean="0">
                <a:solidFill>
                  <a:srgbClr val="5F5F5F"/>
                </a:solidFill>
                <a:latin typeface="Arial"/>
              </a:rPr>
              <a:t>behaviour</a:t>
            </a:r>
            <a:r>
              <a:rPr lang="en-US" sz="2000" kern="0" dirty="0" smtClean="0">
                <a:solidFill>
                  <a:srgbClr val="5F5F5F"/>
                </a:solidFill>
                <a:latin typeface="Arial"/>
              </a:rPr>
              <a:t> :</a:t>
            </a:r>
          </a:p>
          <a:p>
            <a:pPr lvl="1" eaLnBrk="0" fontAlgn="base" hangingPunct="0">
              <a:lnSpc>
                <a:spcPct val="140000"/>
              </a:lnSpc>
              <a:spcAft>
                <a:spcPct val="0"/>
              </a:spcAft>
              <a:buClr>
                <a:srgbClr val="333399"/>
              </a:buClr>
              <a:buFont typeface="Wingdings" pitchFamily="2" charset="2"/>
              <a:buChar char="§"/>
            </a:pPr>
            <a:r>
              <a:rPr lang="en-US" sz="2000" b="1" kern="0" dirty="0" smtClean="0">
                <a:solidFill>
                  <a:srgbClr val="000000"/>
                </a:solidFill>
                <a:latin typeface="Courier New" pitchFamily="49" charset="0"/>
              </a:rPr>
              <a:t>ref </a:t>
            </a:r>
          </a:p>
          <a:p>
            <a:pPr lvl="1" eaLnBrk="0" fontAlgn="base" hangingPunct="0">
              <a:lnSpc>
                <a:spcPct val="140000"/>
              </a:lnSpc>
              <a:spcAft>
                <a:spcPct val="0"/>
              </a:spcAft>
              <a:buClr>
                <a:srgbClr val="333399"/>
              </a:buClr>
              <a:buFont typeface="Wingdings" pitchFamily="2" charset="2"/>
              <a:buChar char="§"/>
            </a:pPr>
            <a:r>
              <a:rPr lang="en-US" sz="2000" b="1" kern="0" dirty="0" smtClean="0">
                <a:solidFill>
                  <a:srgbClr val="000000"/>
                </a:solidFill>
                <a:latin typeface="Courier New" pitchFamily="49" charset="0"/>
              </a:rPr>
              <a:t>out</a:t>
            </a:r>
          </a:p>
          <a:p>
            <a:pPr lvl="0" eaLnBrk="0" fontAlgn="base" hangingPunct="0">
              <a:lnSpc>
                <a:spcPct val="140000"/>
              </a:lnSpc>
              <a:spcAft>
                <a:spcPct val="0"/>
              </a:spcAft>
              <a:buClr>
                <a:srgbClr val="333399"/>
              </a:buClr>
              <a:buFont typeface="Wingdings" pitchFamily="2" charset="2"/>
              <a:buChar char="§"/>
            </a:pPr>
            <a:r>
              <a:rPr lang="en-US" sz="2000" kern="0" dirty="0" smtClean="0">
                <a:solidFill>
                  <a:srgbClr val="5F5F5F"/>
                </a:solidFill>
                <a:latin typeface="Arial"/>
              </a:rPr>
              <a:t>These modifiers do not create any storage location in the method call.</a:t>
            </a:r>
          </a:p>
          <a:p>
            <a:pPr lvl="0" eaLnBrk="0" fontAlgn="base" hangingPunct="0">
              <a:lnSpc>
                <a:spcPct val="140000"/>
              </a:lnSpc>
              <a:spcAft>
                <a:spcPct val="0"/>
              </a:spcAft>
              <a:buClr>
                <a:srgbClr val="333399"/>
              </a:buClr>
              <a:buFont typeface="Wingdings" pitchFamily="2" charset="2"/>
              <a:buChar char="§"/>
            </a:pPr>
            <a:r>
              <a:rPr lang="en-US" sz="2000" kern="0" dirty="0" smtClean="0">
                <a:solidFill>
                  <a:srgbClr val="5F5F5F"/>
                </a:solidFill>
                <a:latin typeface="Arial"/>
              </a:rPr>
              <a:t>Properties, indexers (</a:t>
            </a:r>
            <a:r>
              <a:rPr lang="en-US" sz="2000" i="1" kern="0" dirty="0" smtClean="0">
                <a:solidFill>
                  <a:srgbClr val="5F5F5F"/>
                </a:solidFill>
                <a:latin typeface="Arial"/>
              </a:rPr>
              <a:t>we will see later</a:t>
            </a:r>
            <a:r>
              <a:rPr lang="en-US" sz="2000" kern="0" dirty="0" smtClean="0">
                <a:solidFill>
                  <a:srgbClr val="5F5F5F"/>
                </a:solidFill>
                <a:latin typeface="Arial"/>
              </a:rPr>
              <a:t>) or </a:t>
            </a:r>
            <a:r>
              <a:rPr lang="en-US" sz="2000" dirty="0" smtClean="0">
                <a:solidFill>
                  <a:srgbClr val="5F5F5F"/>
                </a:solidFill>
                <a:latin typeface="Arial" pitchFamily="34" charset="0"/>
              </a:rPr>
              <a:t>dynamic member </a:t>
            </a:r>
            <a:r>
              <a:rPr lang="en-US" sz="2000" kern="0" dirty="0" smtClean="0">
                <a:solidFill>
                  <a:srgbClr val="5F5F5F"/>
                </a:solidFill>
                <a:latin typeface="Arial"/>
              </a:rPr>
              <a:t>cannot be passed as an </a:t>
            </a:r>
            <a:r>
              <a:rPr lang="en-US" sz="2000" b="1" kern="0" dirty="0" smtClean="0">
                <a:solidFill>
                  <a:srgbClr val="000000"/>
                </a:solidFill>
                <a:latin typeface="Courier New" pitchFamily="49" charset="0"/>
              </a:rPr>
              <a:t>out</a:t>
            </a:r>
            <a:r>
              <a:rPr lang="en-US" sz="2000" kern="0" dirty="0" smtClean="0">
                <a:solidFill>
                  <a:srgbClr val="5F5F5F"/>
                </a:solidFill>
                <a:latin typeface="Arial"/>
              </a:rPr>
              <a:t> or </a:t>
            </a:r>
            <a:r>
              <a:rPr lang="en-US" sz="2000" b="1" kern="0" dirty="0" smtClean="0">
                <a:solidFill>
                  <a:srgbClr val="000000"/>
                </a:solidFill>
                <a:latin typeface="Courier New" pitchFamily="49" charset="0"/>
              </a:rPr>
              <a:t>ref</a:t>
            </a:r>
            <a:r>
              <a:rPr lang="en-US" sz="2000" kern="0" dirty="0" smtClean="0">
                <a:solidFill>
                  <a:srgbClr val="5F5F5F"/>
                </a:solidFill>
                <a:latin typeface="Arial"/>
              </a:rPr>
              <a:t> parameter.</a:t>
            </a:r>
          </a:p>
          <a:p>
            <a:pPr lvl="0" eaLnBrk="0" fontAlgn="base" hangingPunct="0">
              <a:lnSpc>
                <a:spcPct val="140000"/>
              </a:lnSpc>
              <a:spcAft>
                <a:spcPct val="0"/>
              </a:spcAft>
              <a:buClr>
                <a:srgbClr val="333399"/>
              </a:buClr>
              <a:buFont typeface="Wingdings" pitchFamily="2" charset="2"/>
              <a:buChar char="§"/>
            </a:pPr>
            <a:r>
              <a:rPr lang="en-US" sz="2000" kern="0" dirty="0" smtClean="0">
                <a:solidFill>
                  <a:srgbClr val="5F5F5F"/>
                </a:solidFill>
                <a:latin typeface="Arial"/>
              </a:rPr>
              <a:t>Another modifier that could be used with the parameters is </a:t>
            </a:r>
            <a:r>
              <a:rPr lang="en-US" sz="2000" b="1" kern="0" dirty="0" err="1" smtClean="0">
                <a:solidFill>
                  <a:srgbClr val="000000"/>
                </a:solidFill>
                <a:latin typeface="Courier New" pitchFamily="49" charset="0"/>
              </a:rPr>
              <a:t>params</a:t>
            </a:r>
            <a:r>
              <a:rPr lang="en-US" sz="2000" b="1" kern="0" dirty="0" smtClean="0">
                <a:solidFill>
                  <a:srgbClr val="000000"/>
                </a:solidFill>
                <a:latin typeface="Courier New" pitchFamily="49" charset="0"/>
              </a:rPr>
              <a:t> </a:t>
            </a:r>
            <a:r>
              <a:rPr lang="en-US" sz="2000" kern="0" dirty="0" smtClean="0">
                <a:solidFill>
                  <a:srgbClr val="5F5F5F"/>
                </a:solidFill>
                <a:latin typeface="Arial"/>
              </a:rPr>
              <a:t>that is used to pass any number of arguments.</a:t>
            </a:r>
          </a:p>
          <a:p>
            <a:endParaRPr lang="en-US" dirty="0"/>
          </a:p>
        </p:txBody>
      </p:sp>
    </p:spTree>
    <p:extLst>
      <p:ext uri="{BB962C8B-B14F-4D97-AF65-F5344CB8AC3E}">
        <p14:creationId xmlns:p14="http://schemas.microsoft.com/office/powerpoint/2010/main" val="350059491"/>
      </p:ext>
    </p:extLst>
  </p:cSld>
  <p:clrMapOvr>
    <a:masterClrMapping/>
  </p:clrMapOvr>
  <p:transition>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Arial"/>
                <a:ea typeface="+mj-ea"/>
                <a:cs typeface="+mj-cs"/>
              </a:rPr>
              <a:t>Ref</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92500" lnSpcReduction="10000"/>
          </a:bodyPr>
          <a:lstStyle/>
          <a:p>
            <a:pPr lvl="0" eaLnBrk="0" fontAlgn="base" hangingPunct="0">
              <a:lnSpc>
                <a:spcPct val="140000"/>
              </a:lnSpc>
              <a:spcAft>
                <a:spcPct val="0"/>
              </a:spcAft>
              <a:buClr>
                <a:srgbClr val="333399"/>
              </a:buClr>
              <a:buFont typeface="Wingdings" pitchFamily="2" charset="2"/>
              <a:buChar char="§"/>
            </a:pPr>
            <a:r>
              <a:rPr lang="en-US" sz="2000" kern="0" dirty="0" smtClean="0">
                <a:solidFill>
                  <a:srgbClr val="5F5F5F"/>
                </a:solidFill>
                <a:latin typeface="Arial"/>
              </a:rPr>
              <a:t>The</a:t>
            </a:r>
            <a:r>
              <a:rPr lang="en-US" sz="2000" b="1" kern="0" dirty="0" smtClean="0">
                <a:solidFill>
                  <a:srgbClr val="5F5F5F"/>
                </a:solidFill>
                <a:latin typeface="Courier New" pitchFamily="49" charset="0"/>
              </a:rPr>
              <a:t> ref</a:t>
            </a:r>
            <a:r>
              <a:rPr lang="en-US" sz="2000" kern="0" dirty="0" smtClean="0">
                <a:solidFill>
                  <a:srgbClr val="5F5F5F"/>
                </a:solidFill>
                <a:latin typeface="Arial"/>
              </a:rPr>
              <a:t> keyword  makes the parameter passing to be done by reference.</a:t>
            </a:r>
          </a:p>
          <a:p>
            <a:pPr lvl="0" eaLnBrk="0" fontAlgn="base" hangingPunct="0">
              <a:lnSpc>
                <a:spcPct val="140000"/>
              </a:lnSpc>
              <a:spcAft>
                <a:spcPct val="0"/>
              </a:spcAft>
              <a:buClr>
                <a:srgbClr val="333399"/>
              </a:buClr>
              <a:buFont typeface="Wingdings" pitchFamily="2" charset="2"/>
              <a:buChar char="§"/>
            </a:pPr>
            <a:r>
              <a:rPr lang="en-US" sz="2000" kern="0" dirty="0" smtClean="0">
                <a:solidFill>
                  <a:srgbClr val="5F5F5F"/>
                </a:solidFill>
                <a:latin typeface="Arial"/>
              </a:rPr>
              <a:t>The</a:t>
            </a:r>
            <a:r>
              <a:rPr lang="en-US" sz="2000" b="1" kern="0" dirty="0" smtClean="0">
                <a:solidFill>
                  <a:srgbClr val="5F5F5F"/>
                </a:solidFill>
                <a:latin typeface="Courier New" pitchFamily="49" charset="0"/>
              </a:rPr>
              <a:t> ref</a:t>
            </a:r>
            <a:r>
              <a:rPr lang="en-US" sz="2000" kern="0" dirty="0" smtClean="0">
                <a:solidFill>
                  <a:srgbClr val="5F5F5F"/>
                </a:solidFill>
                <a:latin typeface="Arial"/>
              </a:rPr>
              <a:t> keyword is specified both in the method definition and while calling.</a:t>
            </a:r>
          </a:p>
          <a:p>
            <a:pPr lvl="0" eaLnBrk="0" fontAlgn="base" hangingPunct="0">
              <a:lnSpc>
                <a:spcPct val="140000"/>
              </a:lnSpc>
              <a:spcAft>
                <a:spcPct val="0"/>
              </a:spcAft>
              <a:buClr>
                <a:srgbClr val="333399"/>
              </a:buClr>
              <a:buFont typeface="Wingdings" pitchFamily="2" charset="2"/>
              <a:buChar char="§"/>
            </a:pPr>
            <a:r>
              <a:rPr lang="en-US" sz="2000" b="1" kern="0" dirty="0" smtClean="0">
                <a:solidFill>
                  <a:srgbClr val="5F5F5F"/>
                </a:solidFill>
                <a:latin typeface="Courier New" pitchFamily="49" charset="0"/>
              </a:rPr>
              <a:t>ref</a:t>
            </a:r>
            <a:r>
              <a:rPr lang="en-US" sz="2000" kern="0" dirty="0" smtClean="0">
                <a:solidFill>
                  <a:srgbClr val="5F5F5F"/>
                </a:solidFill>
                <a:latin typeface="Arial"/>
              </a:rPr>
              <a:t> requires that variable to be initialized before the call.</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using System;</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class </a:t>
            </a:r>
            <a:r>
              <a:rPr lang="en-IN" sz="2000" b="1" dirty="0" err="1" smtClean="0">
                <a:solidFill>
                  <a:srgbClr val="000000"/>
                </a:solidFill>
                <a:latin typeface="Courier New" pitchFamily="49" charset="0"/>
              </a:rPr>
              <a:t>OutParam</a:t>
            </a:r>
            <a:r>
              <a:rPr lang="en-IN" sz="2000" b="1" dirty="0" smtClean="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public static void cal(</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i,int</a:t>
            </a:r>
            <a:r>
              <a:rPr lang="en-IN" sz="2000" b="1" dirty="0" smtClean="0">
                <a:solidFill>
                  <a:srgbClr val="000000"/>
                </a:solidFill>
                <a:latin typeface="Courier New" pitchFamily="49" charset="0"/>
              </a:rPr>
              <a:t> j,	ref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k=</a:t>
            </a:r>
            <a:r>
              <a:rPr lang="en-IN" sz="2000" b="1" dirty="0" err="1" smtClean="0">
                <a:solidFill>
                  <a:srgbClr val="000000"/>
                </a:solidFill>
                <a:latin typeface="Courier New" pitchFamily="49" charset="0"/>
              </a:rPr>
              <a:t>i+j</a:t>
            </a:r>
            <a:r>
              <a:rPr lang="en-IN" sz="2000" b="1" dirty="0" smtClean="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public static void Main(){</a:t>
            </a:r>
          </a:p>
          <a:p>
            <a:pPr marL="0" lvl="0" indent="0" fontAlgn="base">
              <a:lnSpc>
                <a:spcPct val="120000"/>
              </a:lnSpc>
              <a:spcBef>
                <a:spcPct val="0"/>
              </a:spcBef>
              <a:spcAft>
                <a:spcPct val="0"/>
              </a:spcAft>
              <a:buNone/>
            </a:pP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a:t>
            </a:r>
            <a:r>
              <a:rPr lang="en-IN" sz="2000" b="1" dirty="0" smtClean="0">
                <a:solidFill>
                  <a:srgbClr val="000000"/>
                </a:solidFill>
                <a:latin typeface="Courier New" pitchFamily="49" charset="0"/>
              </a:rPr>
              <a:t>=10,j=20,k=0;</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cal(</a:t>
            </a:r>
            <a:r>
              <a:rPr lang="en-IN" sz="2000" b="1" dirty="0" err="1" smtClean="0">
                <a:solidFill>
                  <a:srgbClr val="000000"/>
                </a:solidFill>
                <a:latin typeface="Courier New" pitchFamily="49" charset="0"/>
              </a:rPr>
              <a:t>i,j,ref</a:t>
            </a:r>
            <a:r>
              <a:rPr lang="en-IN" sz="2000" b="1" dirty="0" smtClean="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err="1" smtClean="0">
                <a:solidFill>
                  <a:srgbClr val="000000"/>
                </a:solidFill>
                <a:latin typeface="Courier New" pitchFamily="49" charset="0"/>
              </a:rPr>
              <a:t>Console.WriteLine</a:t>
            </a:r>
            <a:r>
              <a:rPr lang="en-IN" sz="2000" b="1" dirty="0" smtClean="0">
                <a:solidFill>
                  <a:srgbClr val="000000"/>
                </a:solidFill>
                <a:latin typeface="Courier New" pitchFamily="49" charset="0"/>
              </a:rPr>
              <a:t>(k);</a:t>
            </a:r>
            <a:r>
              <a:rPr lang="en-IN" sz="2000" b="1" dirty="0" smtClean="0">
                <a:solidFill>
                  <a:srgbClr val="339933"/>
                </a:solidFill>
                <a:latin typeface="Courier New" pitchFamily="49" charset="0"/>
              </a:rPr>
              <a:t>// prints 30</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a:t>
            </a:r>
            <a:endParaRPr lang="en-US" sz="2000" kern="0" dirty="0" smtClean="0">
              <a:solidFill>
                <a:srgbClr val="5F5F5F"/>
              </a:solidFill>
              <a:latin typeface="Arial"/>
            </a:endParaRPr>
          </a:p>
          <a:p>
            <a:endParaRPr lang="en-US" dirty="0"/>
          </a:p>
        </p:txBody>
      </p:sp>
    </p:spTree>
    <p:extLst>
      <p:ext uri="{BB962C8B-B14F-4D97-AF65-F5344CB8AC3E}">
        <p14:creationId xmlns:p14="http://schemas.microsoft.com/office/powerpoint/2010/main" val="3173421150"/>
      </p:ext>
    </p:extLst>
  </p:cSld>
  <p:clrMapOvr>
    <a:masterClrMapping/>
  </p:clrMapOvr>
  <p:transition>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Out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92500" lnSpcReduction="10000"/>
          </a:bodyPr>
          <a:lstStyle/>
          <a:p>
            <a:pPr lvl="0" eaLnBrk="0" fontAlgn="base" hangingPunct="0">
              <a:lnSpc>
                <a:spcPct val="120000"/>
              </a:lnSpc>
              <a:spcAft>
                <a:spcPct val="0"/>
              </a:spcAft>
              <a:buClr>
                <a:srgbClr val="333399"/>
              </a:buClr>
              <a:buFont typeface="Wingdings" pitchFamily="2" charset="2"/>
              <a:buChar char="§"/>
            </a:pPr>
            <a:r>
              <a:rPr lang="en-US" sz="2000" b="1" kern="0" dirty="0" smtClean="0">
                <a:solidFill>
                  <a:srgbClr val="5F5F5F"/>
                </a:solidFill>
                <a:latin typeface="Courier New" pitchFamily="49" charset="0"/>
              </a:rPr>
              <a:t>out</a:t>
            </a:r>
            <a:r>
              <a:rPr lang="en-US" sz="2000" kern="0" dirty="0" smtClean="0">
                <a:solidFill>
                  <a:srgbClr val="5F5F5F"/>
                </a:solidFill>
                <a:latin typeface="Arial"/>
              </a:rPr>
              <a:t> is similar to </a:t>
            </a:r>
            <a:r>
              <a:rPr lang="en-US" sz="2000" b="1" kern="0" dirty="0" smtClean="0">
                <a:solidFill>
                  <a:srgbClr val="5F5F5F"/>
                </a:solidFill>
                <a:latin typeface="Courier New" pitchFamily="49" charset="0"/>
              </a:rPr>
              <a:t>ref</a:t>
            </a:r>
            <a:r>
              <a:rPr lang="en-US" sz="2000" kern="0" dirty="0" smtClean="0">
                <a:solidFill>
                  <a:srgbClr val="5F5F5F"/>
                </a:solidFill>
                <a:latin typeface="Arial"/>
              </a:rPr>
              <a:t>, except that the initial value of the argument provided by the calling function is not important. Values of it cannot be requested in the method unless its value is assigned in the method.</a:t>
            </a:r>
          </a:p>
          <a:p>
            <a:pPr lvl="0" eaLnBrk="0" fontAlgn="base" hangingPunct="0">
              <a:lnSpc>
                <a:spcPct val="120000"/>
              </a:lnSpc>
              <a:spcAft>
                <a:spcPct val="0"/>
              </a:spcAft>
              <a:buClr>
                <a:srgbClr val="333399"/>
              </a:buClr>
              <a:buFont typeface="Wingdings" pitchFamily="2" charset="2"/>
              <a:buChar char="§"/>
            </a:pPr>
            <a:r>
              <a:rPr lang="en-US" sz="2000" kern="0" dirty="0" smtClean="0">
                <a:solidFill>
                  <a:srgbClr val="5F5F5F"/>
                </a:solidFill>
                <a:latin typeface="Arial"/>
              </a:rPr>
              <a:t>Also the out parameter must have a valid value before the function exits. </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using System;</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class </a:t>
            </a:r>
            <a:r>
              <a:rPr lang="en-IN" sz="2000" b="1" dirty="0" err="1" smtClean="0">
                <a:solidFill>
                  <a:srgbClr val="000000"/>
                </a:solidFill>
                <a:latin typeface="Courier New" pitchFamily="49" charset="0"/>
              </a:rPr>
              <a:t>OutParam</a:t>
            </a:r>
            <a:r>
              <a:rPr lang="en-IN" sz="2000" b="1" dirty="0" smtClean="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public static void cal(</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i,int</a:t>
            </a:r>
            <a:r>
              <a:rPr lang="en-IN" sz="2000" b="1" dirty="0" smtClean="0">
                <a:solidFill>
                  <a:srgbClr val="000000"/>
                </a:solidFill>
                <a:latin typeface="Courier New" pitchFamily="49" charset="0"/>
              </a:rPr>
              <a:t> j,	out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k=</a:t>
            </a:r>
            <a:r>
              <a:rPr lang="en-IN" sz="2000" b="1" dirty="0" err="1" smtClean="0">
                <a:solidFill>
                  <a:srgbClr val="000000"/>
                </a:solidFill>
                <a:latin typeface="Courier New" pitchFamily="49" charset="0"/>
              </a:rPr>
              <a:t>i+j</a:t>
            </a:r>
            <a:r>
              <a:rPr lang="en-IN" sz="2000" b="1" dirty="0" smtClean="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public static void Main(){</a:t>
            </a:r>
          </a:p>
          <a:p>
            <a:pPr marL="0" lvl="0" indent="0" fontAlgn="base">
              <a:lnSpc>
                <a:spcPct val="120000"/>
              </a:lnSpc>
              <a:spcBef>
                <a:spcPct val="0"/>
              </a:spcBef>
              <a:spcAft>
                <a:spcPct val="0"/>
              </a:spcAft>
              <a:buNone/>
            </a:pP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a:t>
            </a:r>
            <a:r>
              <a:rPr lang="en-IN" sz="2000" b="1" dirty="0" smtClean="0">
                <a:solidFill>
                  <a:srgbClr val="000000"/>
                </a:solidFill>
                <a:latin typeface="Courier New" pitchFamily="49" charset="0"/>
              </a:rPr>
              <a:t>=10,j=20,k;</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cal(</a:t>
            </a:r>
            <a:r>
              <a:rPr lang="en-IN" sz="2000" b="1" dirty="0" err="1" smtClean="0">
                <a:solidFill>
                  <a:srgbClr val="000000"/>
                </a:solidFill>
                <a:latin typeface="Courier New" pitchFamily="49" charset="0"/>
              </a:rPr>
              <a:t>i,j,out</a:t>
            </a:r>
            <a:r>
              <a:rPr lang="en-IN" sz="2000" b="1" dirty="0" smtClean="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err="1" smtClean="0">
                <a:solidFill>
                  <a:srgbClr val="000000"/>
                </a:solidFill>
                <a:latin typeface="Courier New" pitchFamily="49" charset="0"/>
              </a:rPr>
              <a:t>Console.WriteLine</a:t>
            </a:r>
            <a:r>
              <a:rPr lang="en-IN" sz="2000" b="1" dirty="0" smtClean="0">
                <a:solidFill>
                  <a:srgbClr val="000000"/>
                </a:solidFill>
                <a:latin typeface="Courier New" pitchFamily="49" charset="0"/>
              </a:rPr>
              <a:t>(k);</a:t>
            </a:r>
            <a:r>
              <a:rPr lang="en-IN" sz="2000" b="1" dirty="0" smtClean="0">
                <a:solidFill>
                  <a:srgbClr val="339933"/>
                </a:solidFill>
                <a:latin typeface="Courier New" pitchFamily="49" charset="0"/>
              </a:rPr>
              <a:t>// prints 30</a:t>
            </a:r>
          </a:p>
          <a:p>
            <a:pPr marL="0" lvl="0" indent="0" fontAlgn="base">
              <a:lnSpc>
                <a:spcPct val="120000"/>
              </a:lnSpc>
              <a:spcBef>
                <a:spcPct val="0"/>
              </a:spcBef>
              <a:spcAft>
                <a:spcPct val="0"/>
              </a:spcAft>
              <a:buNone/>
            </a:pPr>
            <a:r>
              <a:rPr lang="en-IN" sz="2000" b="1" dirty="0" smtClean="0">
                <a:solidFill>
                  <a:srgbClr val="000000"/>
                </a:solidFill>
                <a:latin typeface="Courier New" pitchFamily="49" charset="0"/>
              </a:rPr>
              <a:t>}}</a:t>
            </a:r>
          </a:p>
          <a:p>
            <a:endParaRPr lang="en-US" dirty="0"/>
          </a:p>
        </p:txBody>
      </p:sp>
    </p:spTree>
    <p:extLst>
      <p:ext uri="{BB962C8B-B14F-4D97-AF65-F5344CB8AC3E}">
        <p14:creationId xmlns:p14="http://schemas.microsoft.com/office/powerpoint/2010/main" val="568939470"/>
      </p:ext>
    </p:extLst>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Object and Attributes </a:t>
            </a:r>
            <a:endParaRPr lang="en-US" sz="2700" dirty="0">
              <a:latin typeface="Berlin Sans FB Demi" pitchFamily="34" charset="0"/>
            </a:endParaRP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A thing in a real world that can be either physical or conceptual. An object in object-oriented programming can be physical or conceptual. </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Object has  state and behavior.</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State represents physical looking of an object. </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The object’s state is determined by the value of its properties or attributes. </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Properties or attributes </a:t>
            </a:r>
            <a:r>
              <a:rPr lang="en-US" sz="2000" dirty="0" smtClean="0">
                <a:solidFill>
                  <a:schemeClr val="tx1">
                    <a:lumMod val="65000"/>
                    <a:lumOff val="35000"/>
                  </a:schemeClr>
                </a:solidFill>
                <a:latin typeface="Arial" pitchFamily="34" charset="0"/>
                <a:cs typeface="Arial" pitchFamily="34" charset="0"/>
                <a:sym typeface="Wingdings" pitchFamily="2" charset="2"/>
              </a:rPr>
              <a:t></a:t>
            </a:r>
            <a:r>
              <a:rPr lang="en-US" sz="2000" dirty="0" smtClean="0">
                <a:solidFill>
                  <a:schemeClr val="tx1">
                    <a:lumMod val="65000"/>
                    <a:lumOff val="35000"/>
                  </a:schemeClr>
                </a:solidFill>
                <a:latin typeface="Arial" pitchFamily="34" charset="0"/>
                <a:cs typeface="Arial" pitchFamily="34" charset="0"/>
              </a:rPr>
              <a:t>member </a:t>
            </a:r>
            <a:r>
              <a:rPr lang="en-US" sz="2000" b="1" dirty="0" smtClean="0">
                <a:solidFill>
                  <a:schemeClr val="tx1">
                    <a:lumMod val="65000"/>
                    <a:lumOff val="35000"/>
                  </a:schemeClr>
                </a:solidFill>
                <a:latin typeface="Arial" pitchFamily="34" charset="0"/>
                <a:cs typeface="Arial" pitchFamily="34" charset="0"/>
              </a:rPr>
              <a:t>variables</a:t>
            </a:r>
            <a:r>
              <a:rPr lang="en-US" sz="2000" dirty="0" smtClean="0">
                <a:solidFill>
                  <a:schemeClr val="tx1">
                    <a:lumMod val="65000"/>
                    <a:lumOff val="35000"/>
                  </a:schemeClr>
                </a:solidFill>
                <a:latin typeface="Arial" pitchFamily="34" charset="0"/>
                <a:cs typeface="Arial" pitchFamily="34" charset="0"/>
              </a:rPr>
              <a:t> or data members</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The object’s </a:t>
            </a:r>
            <a:r>
              <a:rPr lang="en-US" sz="2000" dirty="0" err="1" smtClean="0">
                <a:solidFill>
                  <a:schemeClr val="tx1">
                    <a:lumMod val="65000"/>
                    <a:lumOff val="35000"/>
                  </a:schemeClr>
                </a:solidFill>
                <a:latin typeface="Arial" pitchFamily="34" charset="0"/>
                <a:cs typeface="Arial" pitchFamily="34" charset="0"/>
              </a:rPr>
              <a:t>behaviour</a:t>
            </a:r>
            <a:r>
              <a:rPr lang="en-US" sz="2000" dirty="0" smtClean="0">
                <a:solidFill>
                  <a:schemeClr val="tx1">
                    <a:lumMod val="65000"/>
                    <a:lumOff val="35000"/>
                  </a:schemeClr>
                </a:solidFill>
                <a:latin typeface="Arial" pitchFamily="34" charset="0"/>
                <a:cs typeface="Arial" pitchFamily="34" charset="0"/>
              </a:rPr>
              <a:t> is determined by the operations that it provides.</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Operations </a:t>
            </a:r>
            <a:r>
              <a:rPr lang="en-US" sz="2000" dirty="0" smtClean="0">
                <a:solidFill>
                  <a:schemeClr val="tx1">
                    <a:lumMod val="65000"/>
                    <a:lumOff val="35000"/>
                  </a:schemeClr>
                </a:solidFill>
                <a:latin typeface="Arial" pitchFamily="34" charset="0"/>
                <a:cs typeface="Arial" pitchFamily="34" charset="0"/>
                <a:sym typeface="Wingdings" pitchFamily="2" charset="2"/>
              </a:rPr>
              <a:t></a:t>
            </a:r>
            <a:r>
              <a:rPr lang="en-US" sz="2000" dirty="0" smtClean="0">
                <a:solidFill>
                  <a:schemeClr val="tx1">
                    <a:lumMod val="65000"/>
                    <a:lumOff val="35000"/>
                  </a:schemeClr>
                </a:solidFill>
                <a:latin typeface="Arial" pitchFamily="34" charset="0"/>
                <a:cs typeface="Arial" pitchFamily="34" charset="0"/>
              </a:rPr>
              <a:t> member functions or </a:t>
            </a:r>
            <a:r>
              <a:rPr lang="en-US" sz="2000" b="1" dirty="0" smtClean="0">
                <a:solidFill>
                  <a:schemeClr val="tx1">
                    <a:lumMod val="65000"/>
                    <a:lumOff val="35000"/>
                  </a:schemeClr>
                </a:solidFill>
                <a:latin typeface="Arial" pitchFamily="34" charset="0"/>
                <a:cs typeface="Arial" pitchFamily="34" charset="0"/>
              </a:rPr>
              <a:t>methods</a:t>
            </a:r>
          </a:p>
        </p:txBody>
      </p:sp>
      <p:pic>
        <p:nvPicPr>
          <p:cNvPr id="5" name="Picture 2" descr="http://photos2.fotosearch.com/bthumb/PXT/PXT001/CD028016.jpg"/>
          <p:cNvPicPr>
            <a:picLocks noChangeAspect="1" noChangeArrowheads="1"/>
          </p:cNvPicPr>
          <p:nvPr/>
        </p:nvPicPr>
        <p:blipFill>
          <a:blip r:embed="rId2" cstate="print"/>
          <a:srcRect/>
          <a:stretch>
            <a:fillRect/>
          </a:stretch>
        </p:blipFill>
        <p:spPr bwMode="auto">
          <a:xfrm>
            <a:off x="6218465" y="4724400"/>
            <a:ext cx="2925535" cy="1927412"/>
          </a:xfrm>
          <a:prstGeom prst="rect">
            <a:avLst/>
          </a:prstGeom>
          <a:ln>
            <a:noFill/>
          </a:ln>
          <a:effectLst>
            <a:softEdge rad="112500"/>
          </a:effectLst>
        </p:spPr>
      </p:pic>
      <p:sp>
        <p:nvSpPr>
          <p:cNvPr id="6" name="Rectangle 5"/>
          <p:cNvSpPr/>
          <p:nvPr/>
        </p:nvSpPr>
        <p:spPr>
          <a:xfrm>
            <a:off x="914400" y="5029200"/>
            <a:ext cx="4572000" cy="1477328"/>
          </a:xfrm>
          <a:prstGeom prst="rect">
            <a:avLst/>
          </a:prstGeom>
        </p:spPr>
        <p:txBody>
          <a:bodyPr>
            <a:spAutoFit/>
          </a:bodyPr>
          <a:lstStyle/>
          <a:p>
            <a:pPr eaLnBrk="0" hangingPunct="0">
              <a:buNone/>
              <a:defRPr/>
            </a:pPr>
            <a:r>
              <a:rPr lang="en-US" b="1" dirty="0" smtClean="0">
                <a:solidFill>
                  <a:srgbClr val="002060"/>
                </a:solidFill>
                <a:latin typeface="Book Antiqua" pitchFamily="18" charset="0"/>
                <a:cs typeface="Times New Roman" pitchFamily="18" charset="0"/>
              </a:rPr>
              <a:t> Example: Marker</a:t>
            </a:r>
          </a:p>
          <a:p>
            <a:pPr eaLnBrk="0" hangingPunct="0">
              <a:buNone/>
              <a:defRPr/>
            </a:pPr>
            <a:endParaRPr lang="en-US" b="1" dirty="0" smtClean="0">
              <a:solidFill>
                <a:srgbClr val="002060"/>
              </a:solidFill>
              <a:latin typeface="Book Antiqua" pitchFamily="18" charset="0"/>
            </a:endParaRPr>
          </a:p>
          <a:p>
            <a:pPr eaLnBrk="0" hangingPunct="0">
              <a:buNone/>
              <a:defRPr/>
            </a:pPr>
            <a:r>
              <a:rPr lang="en-US" b="1" dirty="0" smtClean="0">
                <a:solidFill>
                  <a:srgbClr val="002060"/>
                </a:solidFill>
                <a:latin typeface="Book Antiqua" pitchFamily="18" charset="0"/>
                <a:cs typeface="Times New Roman" pitchFamily="18" charset="0"/>
              </a:rPr>
              <a:t>	</a:t>
            </a:r>
            <a:r>
              <a:rPr lang="en-US" dirty="0" smtClean="0">
                <a:solidFill>
                  <a:srgbClr val="002060"/>
                </a:solidFill>
                <a:latin typeface="Book Antiqua" pitchFamily="18" charset="0"/>
                <a:cs typeface="Times New Roman" pitchFamily="18" charset="0"/>
              </a:rPr>
              <a:t>State – solid, colors, length, price etc</a:t>
            </a:r>
            <a:endParaRPr lang="en-US" dirty="0" smtClean="0">
              <a:solidFill>
                <a:srgbClr val="002060"/>
              </a:solidFill>
              <a:latin typeface="Book Antiqua" pitchFamily="18" charset="0"/>
            </a:endParaRPr>
          </a:p>
          <a:p>
            <a:pPr eaLnBrk="0" hangingPunct="0">
              <a:buNone/>
              <a:defRPr/>
            </a:pPr>
            <a:r>
              <a:rPr lang="en-US" dirty="0" smtClean="0">
                <a:solidFill>
                  <a:srgbClr val="002060"/>
                </a:solidFill>
                <a:latin typeface="Book Antiqua" pitchFamily="18" charset="0"/>
                <a:cs typeface="Times New Roman" pitchFamily="18" charset="0"/>
              </a:rPr>
              <a:t>	Behavior – to write something</a:t>
            </a:r>
            <a:endParaRPr lang="en-US" dirty="0" smtClean="0">
              <a:solidFill>
                <a:srgbClr val="002060"/>
              </a:solidFill>
              <a:latin typeface="Book Antiqua" pitchFamily="18" charset="0"/>
            </a:endParaRPr>
          </a:p>
        </p:txBody>
      </p:sp>
    </p:spTree>
  </p:cSld>
  <p:clrMapOvr>
    <a:masterClrMapping/>
  </p:clrMapOvr>
  <p:transition>
    <p:push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err="1" smtClean="0">
                <a:latin typeface="Berlin Sans FB Demi" pitchFamily="34" charset="0"/>
              </a:rPr>
              <a:t>Params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20000"/>
              </a:lnSpc>
              <a:spcAft>
                <a:spcPct val="0"/>
              </a:spcAft>
              <a:buClr>
                <a:srgbClr val="333399"/>
              </a:buClr>
              <a:buFont typeface="Wingdings" pitchFamily="2" charset="2"/>
              <a:buChar char="§"/>
            </a:pPr>
            <a:r>
              <a:rPr lang="en-US" sz="2000" kern="0" dirty="0" smtClean="0">
                <a:solidFill>
                  <a:srgbClr val="5F5F5F"/>
                </a:solidFill>
                <a:latin typeface="Arial"/>
              </a:rPr>
              <a:t>Sending any number of arguments of a particular type.</a:t>
            </a:r>
          </a:p>
          <a:p>
            <a:pPr lvl="0" eaLnBrk="0" fontAlgn="base" hangingPunct="0">
              <a:lnSpc>
                <a:spcPct val="120000"/>
              </a:lnSpc>
              <a:spcAft>
                <a:spcPct val="0"/>
              </a:spcAft>
              <a:buClr>
                <a:srgbClr val="333399"/>
              </a:buClr>
              <a:buFont typeface="Wingdings" pitchFamily="2" charset="2"/>
              <a:buChar char="§"/>
            </a:pPr>
            <a:r>
              <a:rPr lang="en-US" sz="2000" kern="0" dirty="0" smtClean="0">
                <a:solidFill>
                  <a:srgbClr val="5F5F5F"/>
                </a:solidFill>
                <a:latin typeface="Arial"/>
              </a:rPr>
              <a:t>There can be only one </a:t>
            </a:r>
            <a:r>
              <a:rPr lang="en-US" sz="2000" b="1" kern="0" dirty="0" err="1" smtClean="0">
                <a:solidFill>
                  <a:srgbClr val="5F5F5F"/>
                </a:solidFill>
                <a:latin typeface="Courier New" pitchFamily="49" charset="0"/>
              </a:rPr>
              <a:t>params</a:t>
            </a:r>
            <a:r>
              <a:rPr lang="en-US" sz="2000" kern="0" dirty="0" smtClean="0">
                <a:solidFill>
                  <a:srgbClr val="5F5F5F"/>
                </a:solidFill>
                <a:latin typeface="Arial"/>
              </a:rPr>
              <a:t> for any method.</a:t>
            </a:r>
          </a:p>
          <a:p>
            <a:pPr lvl="0" eaLnBrk="0" fontAlgn="base" hangingPunct="0">
              <a:lnSpc>
                <a:spcPct val="120000"/>
              </a:lnSpc>
              <a:spcAft>
                <a:spcPct val="0"/>
              </a:spcAft>
              <a:buClr>
                <a:srgbClr val="333399"/>
              </a:buClr>
              <a:buFont typeface="Wingdings" pitchFamily="2" charset="2"/>
              <a:buChar char="§"/>
            </a:pPr>
            <a:r>
              <a:rPr lang="en-US" sz="2000" kern="0" dirty="0" smtClean="0">
                <a:solidFill>
                  <a:srgbClr val="5F5F5F"/>
                </a:solidFill>
                <a:latin typeface="Arial"/>
              </a:rPr>
              <a:t>The </a:t>
            </a:r>
            <a:r>
              <a:rPr lang="en-US" sz="2000" b="1" kern="0" dirty="0" err="1" smtClean="0">
                <a:solidFill>
                  <a:srgbClr val="5F5F5F"/>
                </a:solidFill>
                <a:latin typeface="Courier New" pitchFamily="49" charset="0"/>
              </a:rPr>
              <a:t>params</a:t>
            </a:r>
            <a:r>
              <a:rPr lang="en-US" sz="2000" kern="0" dirty="0" smtClean="0">
                <a:solidFill>
                  <a:srgbClr val="5F5F5F"/>
                </a:solidFill>
                <a:latin typeface="Arial"/>
              </a:rPr>
              <a:t> argument must be the last parameter specified.</a:t>
            </a:r>
          </a:p>
          <a:p>
            <a:pPr lvl="0" eaLnBrk="0" fontAlgn="base" hangingPunct="0">
              <a:lnSpc>
                <a:spcPct val="120000"/>
              </a:lnSpc>
              <a:spcAft>
                <a:spcPct val="0"/>
              </a:spcAft>
              <a:buClr>
                <a:srgbClr val="333399"/>
              </a:buClr>
              <a:buFont typeface="Wingdings" pitchFamily="2" charset="2"/>
              <a:buChar char="§"/>
            </a:pPr>
            <a:r>
              <a:rPr lang="en-IN" sz="2000" b="1" kern="0" dirty="0" err="1" smtClean="0">
                <a:solidFill>
                  <a:srgbClr val="5F5F5F"/>
                </a:solidFill>
                <a:latin typeface="Courier New" pitchFamily="49" charset="0"/>
              </a:rPr>
              <a:t>params</a:t>
            </a:r>
            <a:r>
              <a:rPr lang="en-IN" sz="2000" kern="0" dirty="0" smtClean="0">
                <a:solidFill>
                  <a:srgbClr val="5F5F5F"/>
                </a:solidFill>
                <a:latin typeface="Arial"/>
              </a:rPr>
              <a:t> should be a single dimensional or a jagged array. </a:t>
            </a:r>
          </a:p>
          <a:p>
            <a:pPr marL="0" lvl="0" indent="0" fontAlgn="base">
              <a:spcBef>
                <a:spcPct val="0"/>
              </a:spcBef>
              <a:spcAft>
                <a:spcPct val="0"/>
              </a:spcAft>
              <a:buNone/>
            </a:pPr>
            <a:r>
              <a:rPr lang="en-IN" sz="2000" b="1" dirty="0" smtClean="0">
                <a:solidFill>
                  <a:srgbClr val="000000"/>
                </a:solidFill>
                <a:latin typeface="Courier New" pitchFamily="49" charset="0"/>
              </a:rPr>
              <a:t>using System;</a:t>
            </a:r>
          </a:p>
          <a:p>
            <a:pPr marL="0" lvl="0" indent="0" fontAlgn="base">
              <a:spcBef>
                <a:spcPct val="0"/>
              </a:spcBef>
              <a:spcAft>
                <a:spcPct val="0"/>
              </a:spcAft>
              <a:buNone/>
            </a:pPr>
            <a:r>
              <a:rPr lang="en-IN" sz="2000" b="1" dirty="0" smtClean="0">
                <a:solidFill>
                  <a:srgbClr val="000000"/>
                </a:solidFill>
                <a:latin typeface="Courier New" pitchFamily="49" charset="0"/>
              </a:rPr>
              <a:t>class </a:t>
            </a:r>
            <a:r>
              <a:rPr lang="en-IN" sz="2000" b="1" dirty="0" err="1" smtClean="0">
                <a:solidFill>
                  <a:srgbClr val="000000"/>
                </a:solidFill>
                <a:latin typeface="Courier New" pitchFamily="49" charset="0"/>
              </a:rPr>
              <a:t>Params</a:t>
            </a:r>
            <a:r>
              <a:rPr lang="en-IN" sz="2000" b="1" dirty="0" smtClean="0">
                <a:solidFill>
                  <a:srgbClr val="000000"/>
                </a:solidFill>
                <a:latin typeface="Courier New" pitchFamily="49" charset="0"/>
              </a:rPr>
              <a:t>{</a:t>
            </a:r>
          </a:p>
          <a:p>
            <a:pPr marL="0" lvl="0" indent="0" fontAlgn="base">
              <a:spcBef>
                <a:spcPct val="0"/>
              </a:spcBef>
              <a:spcAft>
                <a:spcPct val="0"/>
              </a:spcAft>
              <a:buNone/>
            </a:pPr>
            <a:r>
              <a:rPr lang="en-IN" sz="2000" b="1" dirty="0" smtClean="0">
                <a:solidFill>
                  <a:srgbClr val="000000"/>
                </a:solidFill>
                <a:latin typeface="Courier New" pitchFamily="49" charset="0"/>
              </a:rPr>
              <a:t>static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sum(</a:t>
            </a:r>
            <a:r>
              <a:rPr lang="en-IN" sz="2000" b="1" dirty="0" err="1" smtClean="0">
                <a:solidFill>
                  <a:srgbClr val="A42700"/>
                </a:solidFill>
                <a:latin typeface="Courier New" pitchFamily="49" charset="0"/>
              </a:rPr>
              <a:t>params</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a:t>
            </a:r>
            <a:r>
              <a:rPr lang="en-IN" sz="2000" b="1" dirty="0" err="1" smtClean="0">
                <a:solidFill>
                  <a:srgbClr val="000000"/>
                </a:solidFill>
                <a:latin typeface="Courier New" pitchFamily="49" charset="0"/>
              </a:rPr>
              <a:t>i</a:t>
            </a:r>
            <a:r>
              <a:rPr lang="en-IN" sz="2000" b="1" dirty="0" smtClean="0">
                <a:solidFill>
                  <a:srgbClr val="000000"/>
                </a:solidFill>
                <a:latin typeface="Courier New" pitchFamily="49" charset="0"/>
              </a:rPr>
              <a:t>){</a:t>
            </a:r>
          </a:p>
          <a:p>
            <a:pPr marL="0" lvl="0" indent="0" fontAlgn="base">
              <a:spcBef>
                <a:spcPct val="0"/>
              </a:spcBef>
              <a:spcAft>
                <a:spcPct val="0"/>
              </a:spcAft>
              <a:buNone/>
            </a:pP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sum=0;</a:t>
            </a:r>
          </a:p>
          <a:p>
            <a:pPr marL="0" lvl="0" indent="0" fontAlgn="base">
              <a:spcBef>
                <a:spcPct val="0"/>
              </a:spcBef>
              <a:spcAft>
                <a:spcPct val="0"/>
              </a:spcAft>
              <a:buNone/>
            </a:pPr>
            <a:r>
              <a:rPr lang="en-IN" sz="2000" b="1" dirty="0" smtClean="0">
                <a:solidFill>
                  <a:srgbClr val="000000"/>
                </a:solidFill>
                <a:latin typeface="Courier New" pitchFamily="49" charset="0"/>
              </a:rPr>
              <a:t>for(</a:t>
            </a: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k=0;k&lt;</a:t>
            </a:r>
            <a:r>
              <a:rPr lang="en-IN" sz="2000" b="1" dirty="0" err="1" smtClean="0">
                <a:solidFill>
                  <a:srgbClr val="000000"/>
                </a:solidFill>
                <a:latin typeface="Courier New" pitchFamily="49" charset="0"/>
              </a:rPr>
              <a:t>i.Length;k</a:t>
            </a:r>
            <a:r>
              <a:rPr lang="en-IN" sz="2000" b="1" dirty="0" smtClean="0">
                <a:solidFill>
                  <a:srgbClr val="000000"/>
                </a:solidFill>
                <a:latin typeface="Courier New" pitchFamily="49" charset="0"/>
              </a:rPr>
              <a:t>++) sum+=</a:t>
            </a:r>
            <a:r>
              <a:rPr lang="en-IN" sz="2000" b="1" dirty="0" err="1" smtClean="0">
                <a:solidFill>
                  <a:srgbClr val="000000"/>
                </a:solidFill>
                <a:latin typeface="Courier New" pitchFamily="49" charset="0"/>
              </a:rPr>
              <a:t>i</a:t>
            </a:r>
            <a:r>
              <a:rPr lang="en-IN" sz="2000" b="1" dirty="0" smtClean="0">
                <a:solidFill>
                  <a:srgbClr val="000000"/>
                </a:solidFill>
                <a:latin typeface="Courier New" pitchFamily="49" charset="0"/>
              </a:rPr>
              <a:t>[k];</a:t>
            </a:r>
          </a:p>
          <a:p>
            <a:pPr marL="0" lvl="0" indent="0" fontAlgn="base">
              <a:spcBef>
                <a:spcPct val="0"/>
              </a:spcBef>
              <a:spcAft>
                <a:spcPct val="0"/>
              </a:spcAft>
              <a:buNone/>
            </a:pPr>
            <a:r>
              <a:rPr lang="en-IN" sz="2000" b="1" dirty="0" smtClean="0">
                <a:solidFill>
                  <a:srgbClr val="000000"/>
                </a:solidFill>
                <a:latin typeface="Courier New" pitchFamily="49" charset="0"/>
              </a:rPr>
              <a:t>return sum; }</a:t>
            </a:r>
          </a:p>
          <a:p>
            <a:pPr marL="0" lvl="0" indent="0" fontAlgn="base">
              <a:spcBef>
                <a:spcPct val="0"/>
              </a:spcBef>
              <a:spcAft>
                <a:spcPct val="0"/>
              </a:spcAft>
              <a:buNone/>
            </a:pPr>
            <a:r>
              <a:rPr lang="en-IN" sz="2000" b="1" dirty="0" smtClean="0">
                <a:solidFill>
                  <a:srgbClr val="000000"/>
                </a:solidFill>
                <a:latin typeface="Courier New" pitchFamily="49" charset="0"/>
              </a:rPr>
              <a:t>public static void Main(){</a:t>
            </a:r>
          </a:p>
          <a:p>
            <a:pPr marL="0" lvl="0" indent="0" fontAlgn="base">
              <a:spcBef>
                <a:spcPct val="0"/>
              </a:spcBef>
              <a:spcAft>
                <a:spcPct val="0"/>
              </a:spcAft>
              <a:buNone/>
            </a:pP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s=</a:t>
            </a:r>
            <a:r>
              <a:rPr lang="en-IN" sz="2000" b="1" dirty="0" smtClean="0">
                <a:solidFill>
                  <a:srgbClr val="A42700"/>
                </a:solidFill>
                <a:latin typeface="Courier New" pitchFamily="49" charset="0"/>
              </a:rPr>
              <a:t>sum(1,2,3,4)</a:t>
            </a:r>
            <a:r>
              <a:rPr lang="en-IN" sz="2000" b="1" dirty="0" smtClean="0">
                <a:solidFill>
                  <a:srgbClr val="000000"/>
                </a:solidFill>
                <a:latin typeface="Courier New" pitchFamily="49" charset="0"/>
              </a:rPr>
              <a:t>;</a:t>
            </a:r>
          </a:p>
          <a:p>
            <a:pPr marL="0" lvl="0" indent="0" fontAlgn="base">
              <a:spcBef>
                <a:spcPct val="0"/>
              </a:spcBef>
              <a:spcAft>
                <a:spcPct val="0"/>
              </a:spcAft>
              <a:buNone/>
            </a:pPr>
            <a:r>
              <a:rPr lang="en-IN" sz="2000" b="1" dirty="0" err="1" smtClean="0">
                <a:solidFill>
                  <a:srgbClr val="000000"/>
                </a:solidFill>
                <a:latin typeface="Courier New" pitchFamily="49" charset="0"/>
              </a:rPr>
              <a:t>Console.WriteLine</a:t>
            </a:r>
            <a:r>
              <a:rPr lang="en-IN" sz="2000" b="1" dirty="0" smtClean="0">
                <a:solidFill>
                  <a:srgbClr val="000000"/>
                </a:solidFill>
                <a:latin typeface="Courier New" pitchFamily="49" charset="0"/>
              </a:rPr>
              <a:t>(s);</a:t>
            </a:r>
          </a:p>
          <a:p>
            <a:pPr marL="0" lvl="0" indent="0" fontAlgn="base">
              <a:spcBef>
                <a:spcPct val="0"/>
              </a:spcBef>
              <a:spcAft>
                <a:spcPct val="0"/>
              </a:spcAft>
              <a:buNone/>
            </a:pPr>
            <a:r>
              <a:rPr lang="en-IN" sz="2000" b="1" dirty="0" smtClean="0">
                <a:solidFill>
                  <a:srgbClr val="000000"/>
                </a:solidFill>
                <a:latin typeface="Courier New" pitchFamily="49" charset="0"/>
              </a:rPr>
              <a:t>s=</a:t>
            </a:r>
            <a:r>
              <a:rPr lang="en-IN" sz="2000" b="1" dirty="0" smtClean="0">
                <a:solidFill>
                  <a:srgbClr val="A42700"/>
                </a:solidFill>
                <a:latin typeface="Courier New" pitchFamily="49" charset="0"/>
              </a:rPr>
              <a:t>sum(11,22)</a:t>
            </a:r>
            <a:r>
              <a:rPr lang="en-IN" sz="2000" b="1" dirty="0" smtClean="0">
                <a:solidFill>
                  <a:srgbClr val="000000"/>
                </a:solidFill>
                <a:latin typeface="Courier New" pitchFamily="49" charset="0"/>
              </a:rPr>
              <a:t>;</a:t>
            </a:r>
          </a:p>
          <a:p>
            <a:pPr marL="0" lvl="0" indent="0" fontAlgn="base">
              <a:spcBef>
                <a:spcPct val="0"/>
              </a:spcBef>
              <a:spcAft>
                <a:spcPct val="0"/>
              </a:spcAft>
              <a:buNone/>
            </a:pPr>
            <a:r>
              <a:rPr lang="en-IN" sz="2000" b="1" dirty="0" err="1" smtClean="0">
                <a:solidFill>
                  <a:srgbClr val="000000"/>
                </a:solidFill>
                <a:latin typeface="Courier New" pitchFamily="49" charset="0"/>
              </a:rPr>
              <a:t>Console.WriteLine</a:t>
            </a:r>
            <a:r>
              <a:rPr lang="en-IN" sz="2000" b="1" dirty="0" smtClean="0">
                <a:solidFill>
                  <a:srgbClr val="000000"/>
                </a:solidFill>
                <a:latin typeface="Courier New" pitchFamily="49" charset="0"/>
              </a:rPr>
              <a:t>(s); }}</a:t>
            </a:r>
          </a:p>
          <a:p>
            <a:endParaRPr lang="en-US" dirty="0"/>
          </a:p>
        </p:txBody>
      </p:sp>
    </p:spTree>
    <p:extLst>
      <p:ext uri="{BB962C8B-B14F-4D97-AF65-F5344CB8AC3E}">
        <p14:creationId xmlns:p14="http://schemas.microsoft.com/office/powerpoint/2010/main" val="3081161952"/>
      </p:ext>
    </p:extLst>
  </p:cSld>
  <p:clrMapOvr>
    <a:masterClrMapping/>
  </p:clrMapOvr>
  <p:transition>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Overloading Methods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10000"/>
              </a:lnSpc>
              <a:spcAft>
                <a:spcPct val="0"/>
              </a:spcAft>
              <a:buClr>
                <a:srgbClr val="333399"/>
              </a:buClr>
              <a:buFont typeface="Wingdings" pitchFamily="2" charset="2"/>
              <a:buChar char="§"/>
            </a:pPr>
            <a:r>
              <a:rPr lang="en-US" sz="2000" kern="0" dirty="0" smtClean="0">
                <a:solidFill>
                  <a:srgbClr val="5F5F5F"/>
                </a:solidFill>
                <a:latin typeface="Arial"/>
              </a:rPr>
              <a:t>Methods with the same name but different signature are called overloaded methods.</a:t>
            </a:r>
          </a:p>
          <a:p>
            <a:pPr lvl="0" eaLnBrk="0" fontAlgn="base" hangingPunct="0">
              <a:lnSpc>
                <a:spcPct val="110000"/>
              </a:lnSpc>
              <a:spcAft>
                <a:spcPct val="0"/>
              </a:spcAft>
              <a:buClr>
                <a:srgbClr val="333399"/>
              </a:buClr>
              <a:buFont typeface="Wingdings" pitchFamily="2" charset="2"/>
              <a:buChar char="§"/>
            </a:pPr>
            <a:r>
              <a:rPr lang="en-US" sz="2000" kern="0" dirty="0" smtClean="0">
                <a:solidFill>
                  <a:srgbClr val="5F5F5F"/>
                </a:solidFill>
                <a:latin typeface="Arial"/>
              </a:rPr>
              <a:t>Methods may differ in terms of</a:t>
            </a:r>
          </a:p>
          <a:p>
            <a:pPr lvl="1" eaLnBrk="0" fontAlgn="base" hangingPunct="0">
              <a:lnSpc>
                <a:spcPct val="110000"/>
              </a:lnSpc>
              <a:spcAft>
                <a:spcPct val="0"/>
              </a:spcAft>
              <a:buClr>
                <a:srgbClr val="333399"/>
              </a:buClr>
              <a:buFont typeface="Wingdings" pitchFamily="2" charset="2"/>
              <a:buChar char="§"/>
            </a:pPr>
            <a:r>
              <a:rPr lang="en-US" sz="2000" kern="0" dirty="0" smtClean="0">
                <a:solidFill>
                  <a:srgbClr val="5F5F5F"/>
                </a:solidFill>
                <a:latin typeface="Arial"/>
              </a:rPr>
              <a:t>Number of parameters</a:t>
            </a:r>
          </a:p>
          <a:p>
            <a:pPr lvl="1" eaLnBrk="0" fontAlgn="base" hangingPunct="0">
              <a:lnSpc>
                <a:spcPct val="110000"/>
              </a:lnSpc>
              <a:spcAft>
                <a:spcPct val="0"/>
              </a:spcAft>
              <a:buClr>
                <a:srgbClr val="333399"/>
              </a:buClr>
              <a:buFont typeface="Wingdings" pitchFamily="2" charset="2"/>
              <a:buChar char="§"/>
            </a:pPr>
            <a:r>
              <a:rPr lang="en-US" sz="2000" kern="0" dirty="0" smtClean="0">
                <a:solidFill>
                  <a:srgbClr val="5F5F5F"/>
                </a:solidFill>
                <a:latin typeface="Arial"/>
              </a:rPr>
              <a:t>Types of parameter</a:t>
            </a:r>
          </a:p>
          <a:p>
            <a:pPr lvl="1" eaLnBrk="0" fontAlgn="base" hangingPunct="0">
              <a:lnSpc>
                <a:spcPct val="110000"/>
              </a:lnSpc>
              <a:spcAft>
                <a:spcPct val="0"/>
              </a:spcAft>
              <a:buClr>
                <a:srgbClr val="333399"/>
              </a:buClr>
              <a:buFont typeface="Wingdings" pitchFamily="2" charset="2"/>
              <a:buChar char="§"/>
            </a:pPr>
            <a:r>
              <a:rPr lang="en-US" sz="2000" kern="0" dirty="0" smtClean="0">
                <a:solidFill>
                  <a:srgbClr val="5F5F5F"/>
                </a:solidFill>
                <a:latin typeface="Arial"/>
              </a:rPr>
              <a:t>Order of parameter</a:t>
            </a:r>
          </a:p>
          <a:p>
            <a:pPr lvl="0" eaLnBrk="0" fontAlgn="base" hangingPunct="0">
              <a:lnSpc>
                <a:spcPct val="110000"/>
              </a:lnSpc>
              <a:spcAft>
                <a:spcPct val="0"/>
              </a:spcAft>
              <a:buClr>
                <a:srgbClr val="333399"/>
              </a:buClr>
              <a:buFont typeface="Wingdings" pitchFamily="2" charset="2"/>
              <a:buChar char="§"/>
            </a:pPr>
            <a:r>
              <a:rPr lang="en-US" sz="2000" kern="0" dirty="0" smtClean="0">
                <a:solidFill>
                  <a:srgbClr val="5F5F5F"/>
                </a:solidFill>
                <a:latin typeface="Arial"/>
              </a:rPr>
              <a:t>Note that if two methods are identical except for their return types or access </a:t>
            </a:r>
            <a:r>
              <a:rPr lang="en-US" sz="2000" kern="0" dirty="0" err="1" smtClean="0">
                <a:solidFill>
                  <a:srgbClr val="5F5F5F"/>
                </a:solidFill>
                <a:latin typeface="Arial"/>
              </a:rPr>
              <a:t>specifiers</a:t>
            </a:r>
            <a:r>
              <a:rPr lang="en-US" sz="2000" kern="0" dirty="0" smtClean="0">
                <a:solidFill>
                  <a:srgbClr val="5F5F5F"/>
                </a:solidFill>
                <a:latin typeface="Arial"/>
              </a:rPr>
              <a:t>, then the methods are not overloaded. </a:t>
            </a:r>
          </a:p>
          <a:p>
            <a:pPr lvl="0" eaLnBrk="0" fontAlgn="base" hangingPunct="0">
              <a:lnSpc>
                <a:spcPct val="110000"/>
              </a:lnSpc>
              <a:spcAft>
                <a:spcPct val="0"/>
              </a:spcAft>
              <a:buClr>
                <a:srgbClr val="333399"/>
              </a:buClr>
              <a:buFont typeface="Wingdings" pitchFamily="2" charset="2"/>
              <a:buChar char="§"/>
            </a:pPr>
            <a:r>
              <a:rPr lang="en-US" sz="2000" kern="0" dirty="0" smtClean="0">
                <a:solidFill>
                  <a:srgbClr val="5F5F5F"/>
                </a:solidFill>
                <a:latin typeface="Arial"/>
              </a:rPr>
              <a:t>Overloading works same for </a:t>
            </a:r>
            <a:r>
              <a:rPr lang="en-US" sz="2000" b="1" kern="0" dirty="0" smtClean="0">
                <a:solidFill>
                  <a:srgbClr val="5F5F5F"/>
                </a:solidFill>
                <a:latin typeface="Courier New" pitchFamily="49" charset="0"/>
                <a:cs typeface="Courier New" pitchFamily="49" charset="0"/>
              </a:rPr>
              <a:t>class</a:t>
            </a:r>
            <a:r>
              <a:rPr lang="en-US" sz="2000" kern="0" dirty="0" smtClean="0">
                <a:solidFill>
                  <a:srgbClr val="5F5F5F"/>
                </a:solidFill>
                <a:latin typeface="Arial"/>
              </a:rPr>
              <a:t> and </a:t>
            </a:r>
            <a:r>
              <a:rPr lang="en-US" sz="2000" b="1" kern="0" dirty="0" err="1" smtClean="0">
                <a:solidFill>
                  <a:srgbClr val="5F5F5F"/>
                </a:solidFill>
                <a:latin typeface="Courier New" pitchFamily="49" charset="0"/>
                <a:cs typeface="Courier New" pitchFamily="49" charset="0"/>
              </a:rPr>
              <a:t>struct</a:t>
            </a:r>
            <a:endParaRPr lang="en-US" sz="2000" b="1" kern="0" dirty="0" smtClean="0">
              <a:solidFill>
                <a:srgbClr val="5F5F5F"/>
              </a:solidFill>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4091547358"/>
      </p:ext>
    </p:extLst>
  </p:cSld>
  <p:clrMapOvr>
    <a:masterClrMapping/>
  </p:clrMapOvr>
  <p:transition>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Overloading </a:t>
            </a:r>
            <a:r>
              <a:rPr lang="en-US" sz="2700" smtClean="0">
                <a:latin typeface="Berlin Sans FB Demi" pitchFamily="34" charset="0"/>
              </a:rPr>
              <a:t>Methods Example</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85000" lnSpcReduction="20000"/>
          </a:bodyPr>
          <a:lstStyle/>
          <a:p>
            <a:pPr>
              <a:buNone/>
            </a:pPr>
            <a:r>
              <a:rPr lang="en-IN" sz="2000" b="1" dirty="0" smtClean="0">
                <a:solidFill>
                  <a:srgbClr val="000000"/>
                </a:solidFill>
                <a:latin typeface="Courier New" pitchFamily="49" charset="0"/>
              </a:rPr>
              <a:t>using System;</a:t>
            </a:r>
          </a:p>
          <a:p>
            <a:pPr>
              <a:buNone/>
            </a:pPr>
            <a:r>
              <a:rPr lang="en-IN" sz="2000" b="1" dirty="0" smtClean="0">
                <a:solidFill>
                  <a:srgbClr val="000000"/>
                </a:solidFill>
                <a:latin typeface="Courier New" pitchFamily="49" charset="0"/>
              </a:rPr>
              <a:t>class Overload1{</a:t>
            </a:r>
          </a:p>
          <a:p>
            <a:pPr>
              <a:buNone/>
            </a:pPr>
            <a:r>
              <a:rPr lang="en-IN" sz="2000" b="1" dirty="0" smtClean="0">
                <a:solidFill>
                  <a:srgbClr val="339933"/>
                </a:solidFill>
                <a:latin typeface="Courier New" pitchFamily="49" charset="0"/>
              </a:rPr>
              <a:t>static void add(</a:t>
            </a:r>
            <a:r>
              <a:rPr lang="en-IN" sz="2000" b="1" dirty="0" err="1" smtClean="0">
                <a:solidFill>
                  <a:srgbClr val="339933"/>
                </a:solidFill>
                <a:latin typeface="Courier New" pitchFamily="49" charset="0"/>
              </a:rPr>
              <a:t>int</a:t>
            </a:r>
            <a:r>
              <a:rPr lang="en-IN" sz="2000" b="1" dirty="0" smtClean="0">
                <a:solidFill>
                  <a:srgbClr val="339933"/>
                </a:solidFill>
                <a:latin typeface="Courier New" pitchFamily="49" charset="0"/>
              </a:rPr>
              <a:t> a, </a:t>
            </a:r>
            <a:r>
              <a:rPr lang="en-IN" sz="2000" b="1" dirty="0" err="1" smtClean="0">
                <a:solidFill>
                  <a:srgbClr val="339933"/>
                </a:solidFill>
                <a:latin typeface="Courier New" pitchFamily="49" charset="0"/>
              </a:rPr>
              <a:t>int</a:t>
            </a:r>
            <a:r>
              <a:rPr lang="en-IN" sz="2000" b="1" dirty="0" smtClean="0">
                <a:solidFill>
                  <a:srgbClr val="339933"/>
                </a:solidFill>
                <a:latin typeface="Courier New" pitchFamily="49" charset="0"/>
              </a:rPr>
              <a:t> b){</a:t>
            </a:r>
          </a:p>
          <a:p>
            <a:pPr>
              <a:buNone/>
            </a:pP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c=0;</a:t>
            </a:r>
          </a:p>
          <a:p>
            <a:pPr>
              <a:buNone/>
            </a:pPr>
            <a:r>
              <a:rPr lang="en-IN" sz="2000" b="1" dirty="0" smtClean="0">
                <a:solidFill>
                  <a:srgbClr val="000000"/>
                </a:solidFill>
                <a:latin typeface="Courier New" pitchFamily="49" charset="0"/>
              </a:rPr>
              <a:t>c=</a:t>
            </a:r>
            <a:r>
              <a:rPr lang="en-IN" sz="2000" b="1" dirty="0" err="1" smtClean="0">
                <a:solidFill>
                  <a:srgbClr val="000000"/>
                </a:solidFill>
                <a:latin typeface="Courier New" pitchFamily="49" charset="0"/>
              </a:rPr>
              <a:t>a+b</a:t>
            </a:r>
            <a:r>
              <a:rPr lang="en-IN" sz="2000" b="1" dirty="0" smtClean="0">
                <a:solidFill>
                  <a:srgbClr val="000000"/>
                </a:solidFill>
                <a:latin typeface="Courier New" pitchFamily="49" charset="0"/>
              </a:rPr>
              <a:t>;</a:t>
            </a:r>
          </a:p>
          <a:p>
            <a:pPr>
              <a:buNone/>
            </a:pPr>
            <a:r>
              <a:rPr lang="en-IN" sz="2000" b="1" dirty="0" err="1" smtClean="0">
                <a:solidFill>
                  <a:srgbClr val="000000"/>
                </a:solidFill>
                <a:latin typeface="Courier New" pitchFamily="49" charset="0"/>
              </a:rPr>
              <a:t>Console.WriteLine</a:t>
            </a:r>
            <a:r>
              <a:rPr lang="en-IN" sz="2000" b="1" dirty="0" smtClean="0">
                <a:solidFill>
                  <a:srgbClr val="000000"/>
                </a:solidFill>
                <a:latin typeface="Courier New" pitchFamily="49" charset="0"/>
              </a:rPr>
              <a:t>(c);}</a:t>
            </a:r>
          </a:p>
          <a:p>
            <a:pPr marL="0" lvl="0" indent="0" fontAlgn="base">
              <a:spcBef>
                <a:spcPct val="0"/>
              </a:spcBef>
              <a:spcAft>
                <a:spcPct val="0"/>
              </a:spcAft>
              <a:buNone/>
            </a:pPr>
            <a:r>
              <a:rPr lang="en-IN" sz="2000" b="1" dirty="0" smtClean="0">
                <a:solidFill>
                  <a:srgbClr val="339933"/>
                </a:solidFill>
                <a:latin typeface="Courier New" pitchFamily="49" charset="0"/>
              </a:rPr>
              <a:t>static void add(</a:t>
            </a:r>
            <a:r>
              <a:rPr lang="en-IN" sz="2000" b="1" dirty="0" err="1" smtClean="0">
                <a:solidFill>
                  <a:srgbClr val="339933"/>
                </a:solidFill>
                <a:latin typeface="Courier New" pitchFamily="49" charset="0"/>
              </a:rPr>
              <a:t>int</a:t>
            </a:r>
            <a:r>
              <a:rPr lang="en-IN" sz="2000" b="1" dirty="0" smtClean="0">
                <a:solidFill>
                  <a:srgbClr val="339933"/>
                </a:solidFill>
                <a:latin typeface="Courier New" pitchFamily="49" charset="0"/>
              </a:rPr>
              <a:t> a, </a:t>
            </a:r>
            <a:r>
              <a:rPr lang="en-IN" sz="2000" b="1" dirty="0" err="1" smtClean="0">
                <a:solidFill>
                  <a:srgbClr val="339933"/>
                </a:solidFill>
                <a:latin typeface="Courier New" pitchFamily="49" charset="0"/>
              </a:rPr>
              <a:t>int</a:t>
            </a:r>
            <a:r>
              <a:rPr lang="en-IN" sz="2000" b="1" dirty="0" smtClean="0">
                <a:solidFill>
                  <a:srgbClr val="339933"/>
                </a:solidFill>
                <a:latin typeface="Courier New" pitchFamily="49" charset="0"/>
              </a:rPr>
              <a:t> b, </a:t>
            </a:r>
            <a:r>
              <a:rPr lang="en-IN" sz="2000" b="1" dirty="0" err="1" smtClean="0">
                <a:solidFill>
                  <a:srgbClr val="339933"/>
                </a:solidFill>
                <a:latin typeface="Courier New" pitchFamily="49" charset="0"/>
              </a:rPr>
              <a:t>int</a:t>
            </a:r>
            <a:r>
              <a:rPr lang="en-IN" sz="2000" b="1" dirty="0" smtClean="0">
                <a:solidFill>
                  <a:srgbClr val="339933"/>
                </a:solidFill>
                <a:latin typeface="Courier New" pitchFamily="49" charset="0"/>
              </a:rPr>
              <a:t> c){</a:t>
            </a:r>
          </a:p>
          <a:p>
            <a:pPr marL="457200" lvl="1" indent="0" fontAlgn="base">
              <a:spcBef>
                <a:spcPct val="0"/>
              </a:spcBef>
              <a:spcAft>
                <a:spcPct val="0"/>
              </a:spcAft>
              <a:buNone/>
            </a:pPr>
            <a:r>
              <a:rPr lang="en-IN" sz="2000" b="1" dirty="0" err="1" smtClean="0">
                <a:solidFill>
                  <a:srgbClr val="000000"/>
                </a:solidFill>
                <a:latin typeface="Courier New" pitchFamily="49" charset="0"/>
              </a:rPr>
              <a:t>int</a:t>
            </a:r>
            <a:r>
              <a:rPr lang="en-IN" sz="2000" b="1" dirty="0" smtClean="0">
                <a:solidFill>
                  <a:srgbClr val="000000"/>
                </a:solidFill>
                <a:latin typeface="Courier New" pitchFamily="49" charset="0"/>
              </a:rPr>
              <a:t> x=0;</a:t>
            </a:r>
          </a:p>
          <a:p>
            <a:pPr marL="457200" lvl="1" indent="0" fontAlgn="base">
              <a:spcBef>
                <a:spcPct val="0"/>
              </a:spcBef>
              <a:spcAft>
                <a:spcPct val="0"/>
              </a:spcAft>
              <a:buNone/>
            </a:pPr>
            <a:r>
              <a:rPr lang="en-IN" sz="2000" b="1" dirty="0" smtClean="0">
                <a:solidFill>
                  <a:srgbClr val="000000"/>
                </a:solidFill>
                <a:latin typeface="Courier New" pitchFamily="49" charset="0"/>
              </a:rPr>
              <a:t>x=</a:t>
            </a:r>
            <a:r>
              <a:rPr lang="en-IN" sz="2000" b="1" dirty="0" err="1" smtClean="0">
                <a:solidFill>
                  <a:srgbClr val="000000"/>
                </a:solidFill>
                <a:latin typeface="Courier New" pitchFamily="49" charset="0"/>
              </a:rPr>
              <a:t>a+b+c</a:t>
            </a:r>
            <a:r>
              <a:rPr lang="en-IN" sz="2000" b="1" dirty="0" smtClean="0">
                <a:solidFill>
                  <a:srgbClr val="000000"/>
                </a:solidFill>
                <a:latin typeface="Courier New" pitchFamily="49" charset="0"/>
              </a:rPr>
              <a:t>;</a:t>
            </a:r>
          </a:p>
          <a:p>
            <a:pPr marL="457200" lvl="1" indent="0" fontAlgn="base">
              <a:spcBef>
                <a:spcPct val="0"/>
              </a:spcBef>
              <a:spcAft>
                <a:spcPct val="0"/>
              </a:spcAft>
              <a:buNone/>
            </a:pPr>
            <a:r>
              <a:rPr lang="en-IN" sz="2000" b="1" dirty="0" err="1" smtClean="0">
                <a:solidFill>
                  <a:srgbClr val="000000"/>
                </a:solidFill>
                <a:latin typeface="Courier New" pitchFamily="49" charset="0"/>
              </a:rPr>
              <a:t>Console.WriteLine</a:t>
            </a:r>
            <a:r>
              <a:rPr lang="en-IN" sz="2000" b="1" dirty="0" smtClean="0">
                <a:solidFill>
                  <a:srgbClr val="000000"/>
                </a:solidFill>
                <a:latin typeface="Courier New" pitchFamily="49" charset="0"/>
              </a:rPr>
              <a:t>(x);</a:t>
            </a:r>
          </a:p>
          <a:p>
            <a:pPr marL="0" lvl="0" indent="0" fontAlgn="base">
              <a:spcBef>
                <a:spcPct val="0"/>
              </a:spcBef>
              <a:spcAft>
                <a:spcPct val="0"/>
              </a:spcAft>
              <a:buNone/>
            </a:pPr>
            <a:r>
              <a:rPr lang="en-IN" sz="2000" b="1" dirty="0" smtClean="0">
                <a:solidFill>
                  <a:srgbClr val="000000"/>
                </a:solidFill>
                <a:latin typeface="Courier New" pitchFamily="49" charset="0"/>
              </a:rPr>
              <a:t>}</a:t>
            </a:r>
          </a:p>
          <a:p>
            <a:pPr marL="0" lvl="0" indent="0" fontAlgn="base">
              <a:spcBef>
                <a:spcPct val="0"/>
              </a:spcBef>
              <a:spcAft>
                <a:spcPct val="0"/>
              </a:spcAft>
              <a:buNone/>
            </a:pPr>
            <a:r>
              <a:rPr lang="en-IN" sz="2000" b="1" dirty="0" smtClean="0">
                <a:solidFill>
                  <a:srgbClr val="339933"/>
                </a:solidFill>
                <a:latin typeface="Courier New" pitchFamily="49" charset="0"/>
              </a:rPr>
              <a:t>static void add(double a, double b){</a:t>
            </a:r>
          </a:p>
          <a:p>
            <a:pPr marL="457200" lvl="1" indent="0" fontAlgn="base">
              <a:spcBef>
                <a:spcPct val="0"/>
              </a:spcBef>
              <a:spcAft>
                <a:spcPct val="0"/>
              </a:spcAft>
              <a:buNone/>
            </a:pPr>
            <a:r>
              <a:rPr lang="en-IN" sz="2000" b="1" dirty="0" smtClean="0">
                <a:solidFill>
                  <a:srgbClr val="000000"/>
                </a:solidFill>
                <a:latin typeface="Courier New" pitchFamily="49" charset="0"/>
              </a:rPr>
              <a:t>double c=0;</a:t>
            </a:r>
          </a:p>
          <a:p>
            <a:pPr marL="457200" lvl="1" indent="0" fontAlgn="base">
              <a:spcBef>
                <a:spcPct val="0"/>
              </a:spcBef>
              <a:spcAft>
                <a:spcPct val="0"/>
              </a:spcAft>
              <a:buNone/>
            </a:pPr>
            <a:r>
              <a:rPr lang="en-IN" sz="2000" b="1" dirty="0" smtClean="0">
                <a:solidFill>
                  <a:srgbClr val="000000"/>
                </a:solidFill>
                <a:latin typeface="Courier New" pitchFamily="49" charset="0"/>
              </a:rPr>
              <a:t>c=</a:t>
            </a:r>
            <a:r>
              <a:rPr lang="en-IN" sz="2000" b="1" dirty="0" err="1" smtClean="0">
                <a:solidFill>
                  <a:srgbClr val="000000"/>
                </a:solidFill>
                <a:latin typeface="Courier New" pitchFamily="49" charset="0"/>
              </a:rPr>
              <a:t>a+b</a:t>
            </a:r>
            <a:r>
              <a:rPr lang="en-IN" sz="2000" b="1" dirty="0" smtClean="0">
                <a:solidFill>
                  <a:srgbClr val="000000"/>
                </a:solidFill>
                <a:latin typeface="Courier New" pitchFamily="49" charset="0"/>
              </a:rPr>
              <a:t>;</a:t>
            </a:r>
          </a:p>
          <a:p>
            <a:pPr marL="457200" lvl="1" indent="0" fontAlgn="base">
              <a:spcBef>
                <a:spcPct val="0"/>
              </a:spcBef>
              <a:spcAft>
                <a:spcPct val="0"/>
              </a:spcAft>
              <a:buNone/>
            </a:pPr>
            <a:r>
              <a:rPr lang="en-IN" sz="2000" b="1" dirty="0" err="1" smtClean="0">
                <a:solidFill>
                  <a:srgbClr val="000000"/>
                </a:solidFill>
                <a:latin typeface="Courier New" pitchFamily="49" charset="0"/>
              </a:rPr>
              <a:t>Console.WriteLine</a:t>
            </a:r>
            <a:r>
              <a:rPr lang="en-IN" sz="2000" b="1" dirty="0" smtClean="0">
                <a:solidFill>
                  <a:srgbClr val="000000"/>
                </a:solidFill>
                <a:latin typeface="Courier New" pitchFamily="49" charset="0"/>
              </a:rPr>
              <a:t>(c);</a:t>
            </a:r>
          </a:p>
          <a:p>
            <a:pPr marL="0" lvl="0" indent="0" fontAlgn="base">
              <a:spcBef>
                <a:spcPct val="0"/>
              </a:spcBef>
              <a:spcAft>
                <a:spcPct val="0"/>
              </a:spcAft>
              <a:buNone/>
            </a:pPr>
            <a:r>
              <a:rPr lang="en-IN" sz="2000" b="1" dirty="0" smtClean="0">
                <a:solidFill>
                  <a:srgbClr val="000000"/>
                </a:solidFill>
                <a:latin typeface="Courier New" pitchFamily="49" charset="0"/>
              </a:rPr>
              <a:t>}</a:t>
            </a:r>
          </a:p>
          <a:p>
            <a:pPr marL="0" lvl="0" indent="0" fontAlgn="base">
              <a:spcBef>
                <a:spcPct val="0"/>
              </a:spcBef>
              <a:spcAft>
                <a:spcPct val="0"/>
              </a:spcAft>
              <a:buNone/>
            </a:pPr>
            <a:r>
              <a:rPr lang="en-IN" sz="2000" b="1" dirty="0" smtClean="0">
                <a:solidFill>
                  <a:srgbClr val="000000"/>
                </a:solidFill>
                <a:latin typeface="Courier New" pitchFamily="49" charset="0"/>
              </a:rPr>
              <a:t>public static void Main(){</a:t>
            </a:r>
          </a:p>
          <a:p>
            <a:pPr marL="457200" lvl="1" indent="0" fontAlgn="base">
              <a:spcBef>
                <a:spcPct val="0"/>
              </a:spcBef>
              <a:spcAft>
                <a:spcPct val="0"/>
              </a:spcAft>
              <a:buNone/>
            </a:pPr>
            <a:r>
              <a:rPr lang="en-IN" sz="2000" b="1" dirty="0" smtClean="0">
                <a:solidFill>
                  <a:srgbClr val="000000"/>
                </a:solidFill>
                <a:latin typeface="Courier New" pitchFamily="49" charset="0"/>
              </a:rPr>
              <a:t>add(1,2);</a:t>
            </a:r>
          </a:p>
          <a:p>
            <a:pPr marL="457200" lvl="1" indent="0" fontAlgn="base">
              <a:spcBef>
                <a:spcPct val="0"/>
              </a:spcBef>
              <a:spcAft>
                <a:spcPct val="0"/>
              </a:spcAft>
              <a:buNone/>
            </a:pPr>
            <a:r>
              <a:rPr lang="en-IN" sz="2000" b="1" dirty="0" smtClean="0">
                <a:solidFill>
                  <a:srgbClr val="000000"/>
                </a:solidFill>
                <a:latin typeface="Courier New" pitchFamily="49" charset="0"/>
              </a:rPr>
              <a:t>add(1,2,3);</a:t>
            </a:r>
          </a:p>
          <a:p>
            <a:pPr marL="457200" lvl="1" indent="0" fontAlgn="base">
              <a:spcBef>
                <a:spcPct val="0"/>
              </a:spcBef>
              <a:spcAft>
                <a:spcPct val="0"/>
              </a:spcAft>
              <a:buNone/>
            </a:pPr>
            <a:r>
              <a:rPr lang="en-IN" sz="2000" b="1" dirty="0" smtClean="0">
                <a:solidFill>
                  <a:srgbClr val="000000"/>
                </a:solidFill>
                <a:latin typeface="Courier New" pitchFamily="49" charset="0"/>
              </a:rPr>
              <a:t>add(1.2,1.3);</a:t>
            </a:r>
          </a:p>
          <a:p>
            <a:pPr marL="0" lvl="0" indent="0" fontAlgn="base">
              <a:spcBef>
                <a:spcPct val="0"/>
              </a:spcBef>
              <a:spcAft>
                <a:spcPct val="0"/>
              </a:spcAft>
              <a:buNone/>
            </a:pPr>
            <a:r>
              <a:rPr lang="en-IN" sz="2000" b="1" dirty="0" smtClean="0">
                <a:solidFill>
                  <a:srgbClr val="000000"/>
                </a:solidFill>
                <a:latin typeface="Courier New" pitchFamily="49" charset="0"/>
              </a:rPr>
              <a:t>}</a:t>
            </a:r>
          </a:p>
          <a:p>
            <a:pPr marL="0" lvl="0" indent="0" fontAlgn="base">
              <a:spcBef>
                <a:spcPct val="0"/>
              </a:spcBef>
              <a:spcAft>
                <a:spcPct val="0"/>
              </a:spcAft>
              <a:buNone/>
            </a:pPr>
            <a:r>
              <a:rPr lang="en-IN" sz="2000" b="1" dirty="0" smtClean="0">
                <a:solidFill>
                  <a:srgbClr val="000000"/>
                </a:solidFill>
                <a:latin typeface="Courier New" pitchFamily="49" charset="0"/>
              </a:rPr>
              <a:t>}</a:t>
            </a:r>
          </a:p>
          <a:p>
            <a:pPr marL="0" lvl="0" indent="0" fontAlgn="base">
              <a:spcBef>
                <a:spcPct val="0"/>
              </a:spcBef>
              <a:spcAft>
                <a:spcPct val="0"/>
              </a:spcAft>
              <a:buNone/>
            </a:pPr>
            <a:endParaRPr lang="en-IN" sz="2000" b="1" dirty="0" smtClean="0">
              <a:solidFill>
                <a:srgbClr val="000000"/>
              </a:solidFill>
              <a:latin typeface="Courier New" pitchFamily="49" charset="0"/>
            </a:endParaRPr>
          </a:p>
          <a:p>
            <a:pPr>
              <a:buNone/>
            </a:pPr>
            <a:endParaRPr lang="en-US" dirty="0"/>
          </a:p>
        </p:txBody>
      </p:sp>
      <p:sp>
        <p:nvSpPr>
          <p:cNvPr id="5" name="Text Box 5"/>
          <p:cNvSpPr txBox="1">
            <a:spLocks noChangeArrowheads="1"/>
          </p:cNvSpPr>
          <p:nvPr/>
        </p:nvSpPr>
        <p:spPr bwMode="auto">
          <a:xfrm>
            <a:off x="4876800" y="4724400"/>
            <a:ext cx="2468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t>Output:</a:t>
            </a:r>
          </a:p>
          <a:p>
            <a:pPr lvl="3" eaLnBrk="1" hangingPunct="1"/>
            <a:r>
              <a:rPr lang="en-IN" sz="2000" dirty="0"/>
              <a:t>3</a:t>
            </a:r>
          </a:p>
          <a:p>
            <a:pPr lvl="3" eaLnBrk="1" hangingPunct="1"/>
            <a:r>
              <a:rPr lang="en-IN" sz="2000" dirty="0"/>
              <a:t>6</a:t>
            </a:r>
          </a:p>
          <a:p>
            <a:pPr lvl="3" eaLnBrk="1" hangingPunct="1"/>
            <a:r>
              <a:rPr lang="en-IN" sz="2000" dirty="0"/>
              <a:t>2.5</a:t>
            </a:r>
          </a:p>
        </p:txBody>
      </p:sp>
    </p:spTree>
    <p:extLst>
      <p:ext uri="{BB962C8B-B14F-4D97-AF65-F5344CB8AC3E}">
        <p14:creationId xmlns:p14="http://schemas.microsoft.com/office/powerpoint/2010/main" val="3864241276"/>
      </p:ext>
    </p:extLst>
  </p:cSld>
  <p:clrMapOvr>
    <a:masterClrMapping/>
  </p:clrMapOvr>
  <p:transition>
    <p:circl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Constructors</a:t>
            </a:r>
            <a:endParaRPr lang="en-US" sz="2700" dirty="0">
              <a:latin typeface="Berlin Sans FB Demi" pitchFamily="34" charset="0"/>
            </a:endParaRPr>
          </a:p>
        </p:txBody>
      </p:sp>
      <p:sp>
        <p:nvSpPr>
          <p:cNvPr id="7" name="Content Placeholder 2"/>
          <p:cNvSpPr txBox="1">
            <a:spLocks/>
          </p:cNvSpPr>
          <p:nvPr/>
        </p:nvSpPr>
        <p:spPr>
          <a:xfrm>
            <a:off x="381000" y="762000"/>
            <a:ext cx="8458200" cy="5791200"/>
          </a:xfrm>
          <a:prstGeom prst="rect">
            <a:avLst/>
          </a:prstGeom>
        </p:spPr>
        <p:txBody>
          <a:bodyPr vert="horz" lIns="91440" tIns="45720" rIns="91440" bIns="45720" rtlCol="0">
            <a:noAutofit/>
          </a:bodyPr>
          <a:lstStyle/>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special method used to initialize members when object is constructed.</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Constructor is called automatically on creation of object using </a:t>
            </a:r>
            <a:r>
              <a:rPr lang="en-US" sz="2000" b="1" kern="0" dirty="0" smtClean="0">
                <a:solidFill>
                  <a:srgbClr val="5F5F5F"/>
                </a:solidFill>
                <a:latin typeface="Courier New" pitchFamily="49" charset="0"/>
                <a:cs typeface="Courier New" pitchFamily="49" charset="0"/>
              </a:rPr>
              <a:t>new</a:t>
            </a:r>
            <a:r>
              <a:rPr lang="en-US" sz="2000" kern="0" dirty="0" smtClean="0">
                <a:solidFill>
                  <a:srgbClr val="5F5F5F"/>
                </a:solidFill>
                <a:latin typeface="Arial"/>
              </a:rPr>
              <a:t> .</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Name of the constructor is same as the name of the class.</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constructor does not have return type. It can have any access </a:t>
            </a:r>
            <a:r>
              <a:rPr lang="en-US" sz="2000" kern="0" dirty="0" err="1" smtClean="0">
                <a:solidFill>
                  <a:srgbClr val="5F5F5F"/>
                </a:solidFill>
                <a:latin typeface="Arial"/>
              </a:rPr>
              <a:t>specifers</a:t>
            </a:r>
            <a:r>
              <a:rPr lang="en-US" sz="2000" kern="0" dirty="0" smtClean="0">
                <a:solidFill>
                  <a:srgbClr val="5F5F5F"/>
                </a:solidFill>
                <a:latin typeface="Arial"/>
              </a:rPr>
              <a:t>.</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Types:</a:t>
            </a:r>
          </a:p>
          <a:p>
            <a:pPr marL="742950" lvl="1" indent="-28575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constructor that takes no parameters is called a default constructor</a:t>
            </a:r>
          </a:p>
          <a:p>
            <a:pPr marL="742950" lvl="1" indent="-28575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Parameterized constructor</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class can have any number of constructors.</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Classes (non-static) without constructors are given a public default constructor by the C# compiler in order to enable class instantiation.</a:t>
            </a:r>
            <a:endParaRPr lang="en-US" sz="2000" kern="0" dirty="0">
              <a:solidFill>
                <a:srgbClr val="5F5F5F"/>
              </a:solidFill>
              <a:latin typeface="Arial"/>
            </a:endParaRPr>
          </a:p>
        </p:txBody>
      </p:sp>
    </p:spTree>
    <p:extLst>
      <p:ext uri="{BB962C8B-B14F-4D97-AF65-F5344CB8AC3E}">
        <p14:creationId xmlns:p14="http://schemas.microsoft.com/office/powerpoint/2010/main" val="3960585595"/>
      </p:ext>
    </p:extLst>
  </p:cSld>
  <p:clrMapOvr>
    <a:masterClrMapping/>
  </p:clrMapOvr>
  <p:transition>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Example</a:t>
            </a:r>
            <a:endParaRPr lang="en-US" sz="2700" dirty="0">
              <a:latin typeface="Berlin Sans FB Demi" pitchFamily="34" charset="0"/>
            </a:endParaRPr>
          </a:p>
        </p:txBody>
      </p:sp>
      <p:sp>
        <p:nvSpPr>
          <p:cNvPr id="7" name="Content Placeholder 2"/>
          <p:cNvSpPr txBox="1">
            <a:spLocks/>
          </p:cNvSpPr>
          <p:nvPr/>
        </p:nvSpPr>
        <p:spPr>
          <a:xfrm>
            <a:off x="381000" y="762000"/>
            <a:ext cx="8458200" cy="5791200"/>
          </a:xfrm>
          <a:prstGeom prst="rect">
            <a:avLst/>
          </a:prstGeom>
        </p:spPr>
        <p:txBody>
          <a:bodyPr vert="horz" lIns="91440" tIns="45720" rIns="91440" bIns="45720" rtlCol="0">
            <a:noAutofit/>
          </a:bodyPr>
          <a:lstStyle/>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using System;</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class Point{</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private </a:t>
            </a:r>
            <a:r>
              <a:rPr lang="en-IN" sz="2000" b="1" kern="0" dirty="0" err="1" smtClean="0">
                <a:solidFill>
                  <a:schemeClr val="tx1">
                    <a:lumMod val="65000"/>
                    <a:lumOff val="35000"/>
                  </a:schemeClr>
                </a:solidFill>
                <a:latin typeface="Courier New" pitchFamily="49" charset="0"/>
              </a:rPr>
              <a:t>int</a:t>
            </a:r>
            <a:r>
              <a:rPr lang="en-IN" sz="2000" b="1" kern="0" dirty="0" smtClean="0">
                <a:solidFill>
                  <a:schemeClr val="tx1">
                    <a:lumMod val="65000"/>
                    <a:lumOff val="35000"/>
                  </a:schemeClr>
                </a:solidFill>
                <a:latin typeface="Courier New" pitchFamily="49" charset="0"/>
              </a:rPr>
              <a:t> </a:t>
            </a:r>
            <a:r>
              <a:rPr lang="en-IN" sz="2000" b="1" kern="0" dirty="0" err="1" smtClean="0">
                <a:solidFill>
                  <a:schemeClr val="tx1">
                    <a:lumMod val="65000"/>
                    <a:lumOff val="35000"/>
                  </a:schemeClr>
                </a:solidFill>
                <a:latin typeface="Courier New" pitchFamily="49" charset="0"/>
              </a:rPr>
              <a:t>x,y</a:t>
            </a:r>
            <a:r>
              <a:rPr lang="en-IN" sz="2000" b="1" kern="0" dirty="0" smtClean="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Point(</a:t>
            </a:r>
            <a:r>
              <a:rPr lang="en-IN" sz="2000" b="1" kern="0" dirty="0" err="1" smtClean="0">
                <a:solidFill>
                  <a:schemeClr val="tx1">
                    <a:lumMod val="65000"/>
                    <a:lumOff val="35000"/>
                  </a:schemeClr>
                </a:solidFill>
                <a:latin typeface="Courier New" pitchFamily="49" charset="0"/>
              </a:rPr>
              <a:t>int</a:t>
            </a:r>
            <a:r>
              <a:rPr lang="en-IN" sz="2000" b="1" kern="0" dirty="0" smtClean="0">
                <a:solidFill>
                  <a:schemeClr val="tx1">
                    <a:lumMod val="65000"/>
                    <a:lumOff val="35000"/>
                  </a:schemeClr>
                </a:solidFill>
                <a:latin typeface="Courier New" pitchFamily="49" charset="0"/>
              </a:rPr>
              <a:t> x1,int y1){</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x=x1;</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y=y1;</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Point(){</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x=0;</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y=0;</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static void Main(){</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Point p1= new Point(10,20);</a:t>
            </a: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Point p2= new Point(); </a:t>
            </a:r>
            <a:endParaRPr lang="en-IN" sz="2000" dirty="0" smtClean="0">
              <a:solidFill>
                <a:schemeClr val="tx1">
                  <a:lumMod val="65000"/>
                  <a:lumOff val="35000"/>
                </a:schemeClr>
              </a:solidFill>
              <a:latin typeface="Arial" charset="0"/>
            </a:endParaRPr>
          </a:p>
          <a:p>
            <a:pPr marL="342900" lvl="0" indent="-342900" eaLnBrk="0" fontAlgn="base" hangingPunct="0">
              <a:spcBef>
                <a:spcPct val="20000"/>
              </a:spcBef>
              <a:spcAft>
                <a:spcPct val="0"/>
              </a:spcAft>
              <a:buClr>
                <a:srgbClr val="333399"/>
              </a:buClr>
            </a:pPr>
            <a:r>
              <a:rPr lang="en-IN" sz="2000" b="1" kern="0" dirty="0" smtClean="0">
                <a:solidFill>
                  <a:schemeClr val="tx1">
                    <a:lumMod val="65000"/>
                    <a:lumOff val="35000"/>
                  </a:schemeClr>
                </a:solidFill>
                <a:latin typeface="Courier New" pitchFamily="49" charset="0"/>
              </a:rPr>
              <a:t>}}</a:t>
            </a:r>
          </a:p>
        </p:txBody>
      </p:sp>
    </p:spTree>
    <p:extLst>
      <p:ext uri="{BB962C8B-B14F-4D97-AF65-F5344CB8AC3E}">
        <p14:creationId xmlns:p14="http://schemas.microsoft.com/office/powerpoint/2010/main" val="2319516264"/>
      </p:ext>
    </p:extLst>
  </p:cSld>
  <p:clrMapOvr>
    <a:masterClrMapping/>
  </p:clrMapOvr>
  <p:transition>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7) “this” keyword</a:t>
            </a:r>
            <a:endParaRPr lang="en-US" sz="2700" dirty="0">
              <a:latin typeface="Berlin Sans FB Demi" pitchFamily="34" charset="0"/>
            </a:endParaRPr>
          </a:p>
        </p:txBody>
      </p:sp>
      <p:sp>
        <p:nvSpPr>
          <p:cNvPr id="13" name="Content Placeholder 2"/>
          <p:cNvSpPr txBox="1">
            <a:spLocks/>
          </p:cNvSpPr>
          <p:nvPr/>
        </p:nvSpPr>
        <p:spPr>
          <a:xfrm>
            <a:off x="381000" y="838201"/>
            <a:ext cx="8458200" cy="3352799"/>
          </a:xfrm>
          <a:prstGeom prst="rect">
            <a:avLst/>
          </a:prstGeom>
        </p:spPr>
        <p:txBody>
          <a:bodyPr vert="horz" lIns="91440" tIns="45720" rIns="91440" bIns="45720" rtlCol="0">
            <a:noAutofit/>
          </a:bodyPr>
          <a:lstStyle/>
          <a:p>
            <a:pPr marL="463550" indent="-463550">
              <a:spcAft>
                <a:spcPts val="6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The this keyword refers to the current instance of the class. </a:t>
            </a:r>
          </a:p>
          <a:p>
            <a:pPr marL="463550" indent="-463550">
              <a:spcAft>
                <a:spcPts val="6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It can be used to access members from within constructors, instance methods, and instance </a:t>
            </a:r>
            <a:r>
              <a:rPr lang="en-US" sz="2000" dirty="0" err="1" smtClean="0">
                <a:solidFill>
                  <a:schemeClr val="tx1">
                    <a:lumMod val="65000"/>
                    <a:lumOff val="35000"/>
                  </a:schemeClr>
                </a:solidFill>
                <a:latin typeface="Arial" pitchFamily="34" charset="0"/>
                <a:cs typeface="Arial" pitchFamily="34" charset="0"/>
              </a:rPr>
              <a:t>accessors</a:t>
            </a:r>
            <a:r>
              <a:rPr lang="en-US" sz="2000" dirty="0" smtClean="0">
                <a:solidFill>
                  <a:schemeClr val="tx1">
                    <a:lumMod val="65000"/>
                    <a:lumOff val="35000"/>
                  </a:schemeClr>
                </a:solidFill>
                <a:latin typeface="Arial" pitchFamily="34" charset="0"/>
                <a:cs typeface="Arial" pitchFamily="34" charset="0"/>
              </a:rPr>
              <a:t>. </a:t>
            </a:r>
          </a:p>
          <a:p>
            <a:pPr marL="463550" indent="-463550">
              <a:spcAft>
                <a:spcPts val="6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Point(</a:t>
            </a:r>
            <a:r>
              <a:rPr lang="en-US" sz="2000" dirty="0" err="1" smtClean="0">
                <a:solidFill>
                  <a:schemeClr val="tx1">
                    <a:lumMod val="65000"/>
                    <a:lumOff val="35000"/>
                  </a:schemeClr>
                </a:solidFill>
                <a:latin typeface="Arial" pitchFamily="34" charset="0"/>
                <a:cs typeface="Arial" pitchFamily="34" charset="0"/>
              </a:rPr>
              <a:t>int</a:t>
            </a:r>
            <a:r>
              <a:rPr lang="en-US" sz="2000" dirty="0" smtClean="0">
                <a:solidFill>
                  <a:schemeClr val="tx1">
                    <a:lumMod val="65000"/>
                    <a:lumOff val="35000"/>
                  </a:schemeClr>
                </a:solidFill>
                <a:latin typeface="Arial" pitchFamily="34" charset="0"/>
                <a:cs typeface="Arial" pitchFamily="34" charset="0"/>
              </a:rPr>
              <a:t> </a:t>
            </a:r>
            <a:r>
              <a:rPr lang="en-US" sz="2000" dirty="0" err="1" smtClean="0">
                <a:solidFill>
                  <a:schemeClr val="tx1">
                    <a:lumMod val="65000"/>
                    <a:lumOff val="35000"/>
                  </a:schemeClr>
                </a:solidFill>
                <a:latin typeface="Arial" pitchFamily="34" charset="0"/>
                <a:cs typeface="Arial" pitchFamily="34" charset="0"/>
              </a:rPr>
              <a:t>x,int</a:t>
            </a:r>
            <a:r>
              <a:rPr lang="en-US" sz="2000" dirty="0" smtClean="0">
                <a:solidFill>
                  <a:schemeClr val="tx1">
                    <a:lumMod val="65000"/>
                    <a:lumOff val="35000"/>
                  </a:schemeClr>
                </a:solidFill>
                <a:latin typeface="Arial" pitchFamily="34" charset="0"/>
                <a:cs typeface="Arial" pitchFamily="34" charset="0"/>
              </a:rPr>
              <a:t> y){</a:t>
            </a:r>
          </a:p>
          <a:p>
            <a:pPr marL="463550" indent="-463550">
              <a:spcAft>
                <a:spcPts val="600"/>
              </a:spcAft>
              <a:buFont typeface="Wingdings" pitchFamily="2" charset="2"/>
              <a:buChar char="Ø"/>
            </a:pPr>
            <a:r>
              <a:rPr lang="en-US" sz="2000" dirty="0" err="1" smtClean="0">
                <a:solidFill>
                  <a:schemeClr val="tx1">
                    <a:lumMod val="65000"/>
                    <a:lumOff val="35000"/>
                  </a:schemeClr>
                </a:solidFill>
                <a:latin typeface="Arial" pitchFamily="34" charset="0"/>
                <a:cs typeface="Arial" pitchFamily="34" charset="0"/>
              </a:rPr>
              <a:t>this.x</a:t>
            </a:r>
            <a:r>
              <a:rPr lang="en-US" sz="2000" dirty="0" smtClean="0">
                <a:solidFill>
                  <a:schemeClr val="tx1">
                    <a:lumMod val="65000"/>
                    <a:lumOff val="35000"/>
                  </a:schemeClr>
                </a:solidFill>
                <a:latin typeface="Arial" pitchFamily="34" charset="0"/>
                <a:cs typeface="Arial" pitchFamily="34" charset="0"/>
              </a:rPr>
              <a:t>=x;</a:t>
            </a:r>
          </a:p>
          <a:p>
            <a:pPr marL="463550" indent="-463550">
              <a:spcAft>
                <a:spcPts val="600"/>
              </a:spcAft>
              <a:buFont typeface="Wingdings" pitchFamily="2" charset="2"/>
              <a:buChar char="Ø"/>
            </a:pPr>
            <a:r>
              <a:rPr lang="en-US" sz="2000" dirty="0" err="1" smtClean="0">
                <a:solidFill>
                  <a:schemeClr val="tx1">
                    <a:lumMod val="65000"/>
                    <a:lumOff val="35000"/>
                  </a:schemeClr>
                </a:solidFill>
                <a:latin typeface="Arial" pitchFamily="34" charset="0"/>
                <a:cs typeface="Arial" pitchFamily="34" charset="0"/>
              </a:rPr>
              <a:t>this.y</a:t>
            </a:r>
            <a:r>
              <a:rPr lang="en-US" sz="2000" dirty="0" smtClean="0">
                <a:solidFill>
                  <a:schemeClr val="tx1">
                    <a:lumMod val="65000"/>
                    <a:lumOff val="35000"/>
                  </a:schemeClr>
                </a:solidFill>
                <a:latin typeface="Arial" pitchFamily="34" charset="0"/>
                <a:cs typeface="Arial" pitchFamily="34" charset="0"/>
              </a:rPr>
              <a:t>=y;}</a:t>
            </a:r>
          </a:p>
          <a:p>
            <a:pPr marL="463550" indent="-463550">
              <a:spcAft>
                <a:spcPts val="6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It can be used to pass the current object as a parameter to a method.</a:t>
            </a:r>
          </a:p>
          <a:p>
            <a:pPr marL="463550" indent="-463550">
              <a:spcAft>
                <a:spcPts val="6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call(this);</a:t>
            </a:r>
          </a:p>
          <a:p>
            <a:pPr marL="463550" indent="-463550">
              <a:spcAft>
                <a:spcPts val="6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this is also used for constructor chaining and to declare indexers.</a:t>
            </a:r>
          </a:p>
        </p:txBody>
      </p:sp>
      <p:sp>
        <p:nvSpPr>
          <p:cNvPr id="6" name="Rectangle 5"/>
          <p:cNvSpPr/>
          <p:nvPr/>
        </p:nvSpPr>
        <p:spPr>
          <a:xfrm>
            <a:off x="2438400" y="4343400"/>
            <a:ext cx="53340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Berlin Sans FB" pitchFamily="34" charset="0"/>
              </a:rPr>
              <a:t>public  void  </a:t>
            </a:r>
            <a:r>
              <a:rPr lang="en-US" sz="2000" dirty="0" err="1" smtClean="0">
                <a:latin typeface="Berlin Sans FB" pitchFamily="34" charset="0"/>
              </a:rPr>
              <a:t>MyMethod</a:t>
            </a:r>
            <a:r>
              <a:rPr lang="en-US" sz="2000" dirty="0" smtClean="0">
                <a:latin typeface="Berlin Sans FB" pitchFamily="34" charset="0"/>
              </a:rPr>
              <a:t>( )</a:t>
            </a:r>
          </a:p>
          <a:p>
            <a:r>
              <a:rPr lang="en-US" sz="2000" dirty="0" smtClean="0">
                <a:latin typeface="Berlin Sans FB" pitchFamily="34" charset="0"/>
              </a:rPr>
              <a:t>{</a:t>
            </a:r>
          </a:p>
          <a:p>
            <a:pPr marL="920750" lvl="1" indent="-463550">
              <a:spcAft>
                <a:spcPts val="600"/>
              </a:spcAft>
            </a:pPr>
            <a:r>
              <a:rPr lang="en-US" sz="2400" dirty="0" smtClean="0">
                <a:latin typeface="Berlin Sans FB" pitchFamily="34" charset="0"/>
              </a:rPr>
              <a:t>this.DataMember1</a:t>
            </a:r>
          </a:p>
          <a:p>
            <a:pPr marL="920750" lvl="1" indent="-463550">
              <a:spcAft>
                <a:spcPts val="600"/>
              </a:spcAft>
            </a:pPr>
            <a:r>
              <a:rPr lang="en-US" sz="2400" dirty="0" smtClean="0">
                <a:latin typeface="Berlin Sans FB" pitchFamily="34" charset="0"/>
              </a:rPr>
              <a:t>this.DataMember2</a:t>
            </a:r>
          </a:p>
          <a:p>
            <a:pPr marL="920750" lvl="1" indent="-463550">
              <a:spcAft>
                <a:spcPts val="600"/>
              </a:spcAft>
            </a:pPr>
            <a:r>
              <a:rPr lang="en-US" sz="2400" dirty="0" smtClean="0">
                <a:latin typeface="Berlin Sans FB" pitchFamily="34" charset="0"/>
              </a:rPr>
              <a:t>this.fun1();</a:t>
            </a:r>
            <a:endParaRPr lang="en-US" sz="2000" dirty="0" smtClean="0">
              <a:latin typeface="Berlin Sans FB" pitchFamily="34" charset="0"/>
            </a:endParaRPr>
          </a:p>
          <a:p>
            <a:r>
              <a:rPr lang="en-US" sz="2000" dirty="0" smtClean="0">
                <a:latin typeface="Berlin Sans FB" pitchFamily="34" charset="0"/>
              </a:rPr>
              <a:t>}</a:t>
            </a:r>
            <a:endParaRPr lang="en-US" sz="2000" dirty="0">
              <a:latin typeface="Berlin Sans FB" pitchFamily="34" charset="0"/>
            </a:endParaRPr>
          </a:p>
        </p:txBody>
      </p:sp>
    </p:spTree>
    <p:extLst>
      <p:ext uri="{BB962C8B-B14F-4D97-AF65-F5344CB8AC3E}">
        <p14:creationId xmlns:p14="http://schemas.microsoft.com/office/powerpoint/2010/main" val="790447317"/>
      </p:ext>
    </p:extLst>
  </p:cSld>
  <p:clrMapOvr>
    <a:masterClrMapping/>
  </p:clrMapOvr>
  <p:transition>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Courier New" pitchFamily="49" charset="0"/>
                <a:ea typeface="+mj-ea"/>
                <a:cs typeface="+mj-cs"/>
              </a:rPr>
              <a:t>Static</a:t>
            </a:r>
            <a:r>
              <a:rPr lang="en-US" sz="3200" b="1" kern="0" dirty="0" smtClean="0">
                <a:solidFill>
                  <a:srgbClr val="FFFFFF"/>
                </a:solidFill>
                <a:latin typeface="Arial"/>
                <a:ea typeface="+mj-ea"/>
                <a:cs typeface="+mj-cs"/>
              </a:rPr>
              <a:t> Constructor</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Like constructors are used to initialize instance fields, static constructors are created to initialize static fields.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But unlike regular constructors, static constructor</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cannot have arguments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cannot have any access modifier</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can be single only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static constructor executes before any other constructor.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It gets called just before any of the class member (static or instance or constructor) is invoked.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It gets called only once.</a:t>
            </a:r>
          </a:p>
        </p:txBody>
      </p:sp>
    </p:spTree>
    <p:extLst>
      <p:ext uri="{BB962C8B-B14F-4D97-AF65-F5344CB8AC3E}">
        <p14:creationId xmlns:p14="http://schemas.microsoft.com/office/powerpoint/2010/main" val="3399415369"/>
      </p:ext>
    </p:extLst>
  </p:cSld>
  <p:clrMapOvr>
    <a:masterClrMapping/>
  </p:clrMapOvr>
  <p:transition>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latin typeface="Courier New" pitchFamily="49" charset="0"/>
              </a:rPr>
              <a:t>const </a:t>
            </a:r>
            <a:r>
              <a:rPr lang="en-US" sz="3200" dirty="0" smtClean="0"/>
              <a:t>class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Constant members can be created using the </a:t>
            </a:r>
            <a:r>
              <a:rPr lang="en-US" sz="2000" b="1" kern="0" dirty="0" smtClean="0">
                <a:solidFill>
                  <a:srgbClr val="FFFFFF">
                    <a:lumMod val="50000"/>
                  </a:srgbClr>
                </a:solidFill>
                <a:latin typeface="Courier New" pitchFamily="49" charset="0"/>
              </a:rPr>
              <a:t>const</a:t>
            </a:r>
            <a:r>
              <a:rPr lang="en-US" sz="2000" kern="0" dirty="0" smtClean="0">
                <a:solidFill>
                  <a:srgbClr val="FFFFFF">
                    <a:lumMod val="50000"/>
                  </a:srgbClr>
                </a:solidFill>
                <a:latin typeface="Arial"/>
              </a:rPr>
              <a:t> </a:t>
            </a:r>
            <a:r>
              <a:rPr lang="en-US" sz="2000" kern="0" dirty="0" smtClean="0">
                <a:solidFill>
                  <a:srgbClr val="5F5F5F"/>
                </a:solidFill>
                <a:latin typeface="Arial"/>
              </a:rPr>
              <a:t>keyword.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Members of the </a:t>
            </a:r>
            <a:r>
              <a:rPr lang="en-US" sz="2000" b="1" kern="0" dirty="0" smtClean="0">
                <a:solidFill>
                  <a:srgbClr val="FFFFFF">
                    <a:lumMod val="50000"/>
                  </a:srgbClr>
                </a:solidFill>
                <a:latin typeface="Courier New" pitchFamily="49" charset="0"/>
              </a:rPr>
              <a:t>const</a:t>
            </a:r>
            <a:r>
              <a:rPr lang="en-US" sz="2000" kern="0" dirty="0" smtClean="0">
                <a:solidFill>
                  <a:srgbClr val="5F5F5F"/>
                </a:solidFill>
                <a:latin typeface="Arial"/>
              </a:rPr>
              <a:t> type must be initialized during compile time.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Constants are implicitly </a:t>
            </a:r>
            <a:r>
              <a:rPr lang="en-US" sz="2000" b="1" kern="0" dirty="0" smtClean="0">
                <a:solidFill>
                  <a:srgbClr val="FFFFFF">
                    <a:lumMod val="50000"/>
                  </a:srgbClr>
                </a:solidFill>
                <a:latin typeface="Courier New" pitchFamily="49" charset="0"/>
              </a:rPr>
              <a:t>static</a:t>
            </a:r>
            <a:r>
              <a:rPr lang="en-US" sz="2000" kern="0" dirty="0" smtClean="0">
                <a:solidFill>
                  <a:srgbClr val="5F5F5F"/>
                </a:solidFill>
                <a:latin typeface="Arial"/>
              </a:rPr>
              <a:t>. Therefore, they are accessed using class name only.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smtClean="0">
                <a:solidFill>
                  <a:srgbClr val="000000"/>
                </a:solidFill>
                <a:latin typeface="Courier New" pitchFamily="49" charset="0"/>
              </a:rPr>
              <a:t>class Circle{</a:t>
            </a:r>
          </a:p>
          <a:p>
            <a:pPr marL="342900" lvl="0" indent="-342900" eaLnBrk="0" fontAlgn="base" hangingPunct="0">
              <a:lnSpc>
                <a:spcPct val="140000"/>
              </a:lnSpc>
              <a:spcBef>
                <a:spcPct val="20000"/>
              </a:spcBef>
              <a:spcAft>
                <a:spcPct val="0"/>
              </a:spcAft>
              <a:buClr>
                <a:srgbClr val="A42700"/>
              </a:buClr>
            </a:pPr>
            <a:r>
              <a:rPr lang="en-US" sz="2000" b="1" kern="0" dirty="0" smtClean="0">
                <a:solidFill>
                  <a:srgbClr val="000000"/>
                </a:solidFill>
                <a:latin typeface="Courier New" pitchFamily="49" charset="0"/>
              </a:rPr>
              <a:t>	 public const double PI=3.14;</a:t>
            </a:r>
          </a:p>
          <a:p>
            <a:pPr marL="342900" lvl="0" indent="-342900" eaLnBrk="0" fontAlgn="base" hangingPunct="0">
              <a:lnSpc>
                <a:spcPct val="140000"/>
              </a:lnSpc>
              <a:spcBef>
                <a:spcPct val="20000"/>
              </a:spcBef>
              <a:spcAft>
                <a:spcPct val="0"/>
              </a:spcAft>
              <a:buClr>
                <a:srgbClr val="A42700"/>
              </a:buClr>
            </a:pPr>
            <a:r>
              <a:rPr lang="en-US" sz="2000" b="1" kern="0" dirty="0" smtClean="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A42700"/>
              </a:buClr>
            </a:pPr>
            <a:r>
              <a:rPr lang="en-US" sz="2000" b="1" kern="0" dirty="0" smtClean="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Accessing outside the class: </a:t>
            </a:r>
            <a:r>
              <a:rPr lang="en-US" sz="2000" b="1" kern="0" dirty="0" err="1" smtClean="0">
                <a:solidFill>
                  <a:srgbClr val="000000"/>
                </a:solidFill>
                <a:latin typeface="Courier New" pitchFamily="49" charset="0"/>
              </a:rPr>
              <a:t>Circl.PI</a:t>
            </a:r>
            <a:endParaRPr lang="en-US" sz="2000" b="1" kern="0" dirty="0" smtClean="0">
              <a:solidFill>
                <a:srgbClr val="000000"/>
              </a:solidFill>
              <a:latin typeface="Courier New" pitchFamily="49" charset="0"/>
            </a:endParaRPr>
          </a:p>
          <a:p>
            <a:pPr lvl="0" eaLnBrk="0" fontAlgn="base" hangingPunct="0">
              <a:lnSpc>
                <a:spcPct val="80000"/>
              </a:lnSpc>
              <a:spcBef>
                <a:spcPct val="20000"/>
              </a:spcBef>
              <a:spcAft>
                <a:spcPct val="0"/>
              </a:spcAft>
              <a:buClr>
                <a:srgbClr val="333399"/>
              </a:buClr>
            </a:pPr>
            <a:endParaRPr lang="en-IN" sz="2800" b="1" kern="0" dirty="0" smtClean="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437987361"/>
      </p:ext>
    </p:extLst>
  </p:cSld>
  <p:clrMapOvr>
    <a:masterClrMapping/>
  </p:clrMapOvr>
  <p:transition>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Read-only instances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Read-only fields are assigned value only once either during compile time or runtime.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They must be initialized either with the declaration or in the constructor.</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keyword </a:t>
            </a:r>
            <a:r>
              <a:rPr lang="en-US" sz="2000" b="1" dirty="0" err="1" smtClean="0">
                <a:solidFill>
                  <a:srgbClr val="FFFFFF">
                    <a:lumMod val="50000"/>
                  </a:srgbClr>
                </a:solidFill>
                <a:latin typeface="Courier New" pitchFamily="49" charset="0"/>
              </a:rPr>
              <a:t>readonly</a:t>
            </a:r>
            <a:r>
              <a:rPr lang="en-US" sz="2000" kern="0" dirty="0" smtClean="0">
                <a:solidFill>
                  <a:srgbClr val="5F5F5F"/>
                </a:solidFill>
                <a:latin typeface="Arial"/>
              </a:rPr>
              <a:t> is used for this.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Unlike constants, read-only fields are instance members and not static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Note that the </a:t>
            </a:r>
            <a:r>
              <a:rPr lang="en-US" sz="2000" b="1" dirty="0" err="1" smtClean="0">
                <a:solidFill>
                  <a:srgbClr val="FFFFFF">
                    <a:lumMod val="50000"/>
                  </a:srgbClr>
                </a:solidFill>
                <a:latin typeface="Courier New" pitchFamily="49" charset="0"/>
              </a:rPr>
              <a:t>readonly</a:t>
            </a:r>
            <a:r>
              <a:rPr lang="en-US" sz="2000" kern="0" dirty="0" smtClean="0">
                <a:solidFill>
                  <a:srgbClr val="5F5F5F"/>
                </a:solidFill>
                <a:latin typeface="Arial"/>
              </a:rPr>
              <a:t> keyword is a modifier that can be used on fields.</a:t>
            </a:r>
            <a:endParaRPr lang="en-IN" sz="2000" kern="0" dirty="0" smtClean="0">
              <a:solidFill>
                <a:srgbClr val="5F5F5F"/>
              </a:solidFill>
              <a:latin typeface="Arial"/>
            </a:endParaRPr>
          </a:p>
          <a:p>
            <a:pPr lvl="0" eaLnBrk="0" fontAlgn="base" hangingPunct="0">
              <a:lnSpc>
                <a:spcPct val="80000"/>
              </a:lnSpc>
              <a:spcBef>
                <a:spcPct val="20000"/>
              </a:spcBef>
              <a:spcAft>
                <a:spcPct val="0"/>
              </a:spcAft>
              <a:buClr>
                <a:srgbClr val="333399"/>
              </a:buClr>
            </a:pPr>
            <a:endParaRPr lang="en-IN" sz="2800" b="1" kern="0" dirty="0" smtClean="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189036718"/>
      </p:ext>
    </p:extLst>
  </p:cSld>
  <p:clrMapOvr>
    <a:masterClrMapping/>
  </p:clrMapOvr>
  <p:transition>
    <p:circl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Courier New" pitchFamily="49" charset="0"/>
                <a:ea typeface="+mj-ea"/>
                <a:cs typeface="Courier New" pitchFamily="49" charset="0"/>
              </a:rPr>
              <a:t>Properties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Properties are named members of classes ( </a:t>
            </a:r>
            <a:r>
              <a:rPr lang="en-US" sz="2000" kern="0" dirty="0" err="1" smtClean="0">
                <a:solidFill>
                  <a:srgbClr val="5F5F5F"/>
                </a:solidFill>
                <a:latin typeface="Arial"/>
              </a:rPr>
              <a:t>structs</a:t>
            </a:r>
            <a:r>
              <a:rPr lang="en-US" sz="2000" kern="0" dirty="0" smtClean="0">
                <a:solidFill>
                  <a:srgbClr val="5F5F5F"/>
                </a:solidFill>
                <a:latin typeface="Arial"/>
              </a:rPr>
              <a:t>, and interfaces) that provide a flexible mechanism to read, write, or compute the values of private fields through </a:t>
            </a:r>
            <a:r>
              <a:rPr lang="en-US" sz="2000" kern="0" dirty="0" err="1" smtClean="0">
                <a:solidFill>
                  <a:srgbClr val="5F5F5F"/>
                </a:solidFill>
                <a:latin typeface="Arial"/>
              </a:rPr>
              <a:t>accessors</a:t>
            </a:r>
            <a:r>
              <a:rPr lang="en-US" sz="2000" kern="0" dirty="0" smtClean="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Syntax:</a:t>
            </a:r>
          </a:p>
          <a:p>
            <a:pPr lvl="0" eaLnBrk="0" fontAlgn="base" hangingPunct="0">
              <a:lnSpc>
                <a:spcPct val="140000"/>
              </a:lnSpc>
              <a:spcBef>
                <a:spcPct val="20000"/>
              </a:spcBef>
              <a:spcAft>
                <a:spcPct val="0"/>
              </a:spcAft>
              <a:buClr>
                <a:srgbClr val="333399"/>
              </a:buClr>
            </a:pPr>
            <a:r>
              <a:rPr lang="en-US" sz="2000" kern="0" dirty="0" smtClean="0">
                <a:solidFill>
                  <a:srgbClr val="5F5F5F"/>
                </a:solidFill>
                <a:latin typeface="Arial"/>
              </a:rPr>
              <a:t>	</a:t>
            </a:r>
            <a:r>
              <a:rPr lang="en-US" sz="2000" b="1" dirty="0" smtClean="0">
                <a:solidFill>
                  <a:srgbClr val="000000"/>
                </a:solidFill>
                <a:latin typeface="Courier New" pitchFamily="49" charset="0"/>
              </a:rPr>
              <a:t>Access-</a:t>
            </a:r>
            <a:r>
              <a:rPr lang="en-US" sz="2000" b="1" dirty="0" err="1" smtClean="0">
                <a:solidFill>
                  <a:srgbClr val="000000"/>
                </a:solidFill>
                <a:latin typeface="Courier New" pitchFamily="49" charset="0"/>
              </a:rPr>
              <a:t>specifier</a:t>
            </a:r>
            <a:r>
              <a:rPr lang="en-US" sz="2000" b="1" dirty="0" smtClean="0">
                <a:solidFill>
                  <a:srgbClr val="000000"/>
                </a:solidFill>
                <a:latin typeface="Courier New" pitchFamily="49" charset="0"/>
              </a:rPr>
              <a:t> type name {</a:t>
            </a:r>
          </a:p>
          <a:p>
            <a:pPr lvl="0" eaLnBrk="0" fontAlgn="base" hangingPunct="0">
              <a:lnSpc>
                <a:spcPct val="140000"/>
              </a:lnSpc>
              <a:spcBef>
                <a:spcPct val="20000"/>
              </a:spcBef>
              <a:spcAft>
                <a:spcPct val="0"/>
              </a:spcAft>
              <a:buClr>
                <a:srgbClr val="333399"/>
              </a:buClr>
            </a:pPr>
            <a:r>
              <a:rPr lang="en-US" sz="2000" b="1" dirty="0" smtClean="0">
                <a:solidFill>
                  <a:srgbClr val="000000"/>
                </a:solidFill>
                <a:latin typeface="Courier New" pitchFamily="49" charset="0"/>
              </a:rPr>
              <a:t>	get{}</a:t>
            </a:r>
          </a:p>
          <a:p>
            <a:pPr lvl="0" eaLnBrk="0" fontAlgn="base" hangingPunct="0">
              <a:lnSpc>
                <a:spcPct val="140000"/>
              </a:lnSpc>
              <a:spcBef>
                <a:spcPct val="20000"/>
              </a:spcBef>
              <a:spcAft>
                <a:spcPct val="0"/>
              </a:spcAft>
              <a:buClr>
                <a:srgbClr val="333399"/>
              </a:buClr>
            </a:pPr>
            <a:r>
              <a:rPr lang="en-US" sz="2000" b="1" dirty="0" smtClean="0">
                <a:solidFill>
                  <a:srgbClr val="000000"/>
                </a:solidFill>
                <a:latin typeface="Courier New" pitchFamily="49" charset="0"/>
              </a:rPr>
              <a:t>	set{}</a:t>
            </a:r>
          </a:p>
          <a:p>
            <a:pPr lvl="0" eaLnBrk="0" fontAlgn="base" hangingPunct="0">
              <a:lnSpc>
                <a:spcPct val="140000"/>
              </a:lnSpc>
              <a:spcBef>
                <a:spcPct val="20000"/>
              </a:spcBef>
              <a:spcAft>
                <a:spcPct val="0"/>
              </a:spcAft>
              <a:buClr>
                <a:srgbClr val="333399"/>
              </a:buClr>
            </a:pPr>
            <a:r>
              <a:rPr lang="en-US" sz="2000" b="1" dirty="0" smtClean="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properties are accessed using their names.</a:t>
            </a:r>
          </a:p>
          <a:p>
            <a:pPr lvl="0" eaLnBrk="0" fontAlgn="base" hangingPunct="0">
              <a:lnSpc>
                <a:spcPct val="80000"/>
              </a:lnSpc>
              <a:spcBef>
                <a:spcPct val="20000"/>
              </a:spcBef>
              <a:spcAft>
                <a:spcPct val="0"/>
              </a:spcAft>
              <a:buClr>
                <a:srgbClr val="333399"/>
              </a:buClr>
            </a:pPr>
            <a:endParaRPr lang="en-IN" sz="2800" b="1" kern="0" dirty="0" smtClean="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21020010"/>
      </p:ext>
    </p:extLst>
  </p:cSld>
  <p:clrMapOvr>
    <a:masterClrMapping/>
  </p:clrMapOvr>
  <p:transition>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Example: Object and Attributes </a:t>
            </a:r>
            <a:endParaRPr lang="en-US" sz="2700" dirty="0">
              <a:latin typeface="Berlin Sans FB Demi" pitchFamily="34" charset="0"/>
            </a:endParaRP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b="1" dirty="0" smtClean="0">
              <a:solidFill>
                <a:schemeClr val="tx1">
                  <a:lumMod val="65000"/>
                  <a:lumOff val="35000"/>
                </a:schemeClr>
              </a:solidFill>
              <a:latin typeface="Arial" pitchFamily="34" charset="0"/>
              <a:cs typeface="Arial" pitchFamily="34" charset="0"/>
            </a:endParaRPr>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304801" y="1295400"/>
            <a:ext cx="8709468" cy="4876800"/>
          </a:xfrm>
          <a:prstGeom prst="rect">
            <a:avLst/>
          </a:prstGeom>
          <a:noFill/>
        </p:spPr>
      </p:pic>
    </p:spTree>
  </p:cSld>
  <p:clrMapOvr>
    <a:masterClrMapping/>
  </p:clrMapOvr>
  <p:transition>
    <p:push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Example</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spcBef>
                <a:spcPct val="0"/>
              </a:spcBef>
              <a:spcAft>
                <a:spcPct val="0"/>
              </a:spcAft>
            </a:pPr>
            <a:r>
              <a:rPr lang="en-US" sz="2000" dirty="0" smtClean="0">
                <a:solidFill>
                  <a:srgbClr val="000000"/>
                </a:solidFill>
                <a:latin typeface="Arial" pitchFamily="34" charset="0"/>
                <a:cs typeface="Arial" pitchFamily="34" charset="0"/>
              </a:rPr>
              <a:t>using System;</a:t>
            </a:r>
          </a:p>
          <a:p>
            <a:pPr lvl="0" fontAlgn="base">
              <a:spcBef>
                <a:spcPct val="0"/>
              </a:spcBef>
              <a:spcAft>
                <a:spcPct val="0"/>
              </a:spcAft>
            </a:pPr>
            <a:r>
              <a:rPr lang="en-US" sz="2000" dirty="0" smtClean="0">
                <a:solidFill>
                  <a:srgbClr val="000000"/>
                </a:solidFill>
                <a:latin typeface="Arial" pitchFamily="34" charset="0"/>
                <a:cs typeface="Arial" pitchFamily="34" charset="0"/>
              </a:rPr>
              <a:t>public class Employee{</a:t>
            </a:r>
          </a:p>
          <a:p>
            <a:pPr lvl="0" fontAlgn="base">
              <a:spcBef>
                <a:spcPct val="0"/>
              </a:spcBef>
              <a:spcAft>
                <a:spcPct val="0"/>
              </a:spcAft>
            </a:pPr>
            <a:r>
              <a:rPr lang="en-US" sz="2000" dirty="0" smtClean="0">
                <a:solidFill>
                  <a:srgbClr val="000000"/>
                </a:solidFill>
                <a:latin typeface="Arial" pitchFamily="34" charset="0"/>
                <a:cs typeface="Arial" pitchFamily="34" charset="0"/>
              </a:rPr>
              <a:t>	private </a:t>
            </a:r>
            <a:r>
              <a:rPr lang="en-US" sz="2000" dirty="0" err="1" smtClean="0">
                <a:solidFill>
                  <a:srgbClr val="000000"/>
                </a:solidFill>
                <a:latin typeface="Arial" pitchFamily="34" charset="0"/>
                <a:cs typeface="Arial" pitchFamily="34" charset="0"/>
              </a:rPr>
              <a:t>uint</a:t>
            </a:r>
            <a:r>
              <a:rPr lang="en-US" sz="2000" dirty="0" smtClean="0">
                <a:solidFill>
                  <a:srgbClr val="000000"/>
                </a:solidFill>
                <a:latin typeface="Arial" pitchFamily="34" charset="0"/>
                <a:cs typeface="Arial" pitchFamily="34" charset="0"/>
              </a:rPr>
              <a:t> </a:t>
            </a:r>
            <a:r>
              <a:rPr lang="en-US" sz="2000" dirty="0" err="1" smtClean="0">
                <a:solidFill>
                  <a:srgbClr val="000000"/>
                </a:solidFill>
                <a:latin typeface="Arial" pitchFamily="34" charset="0"/>
                <a:cs typeface="Arial" pitchFamily="34" charset="0"/>
              </a:rPr>
              <a:t>empID</a:t>
            </a:r>
            <a:r>
              <a:rPr lang="en-US" sz="2000" dirty="0" smtClean="0">
                <a:solidFill>
                  <a:srgbClr val="000000"/>
                </a:solidFill>
                <a:latin typeface="Arial" pitchFamily="34" charset="0"/>
                <a:cs typeface="Arial" pitchFamily="34" charset="0"/>
              </a:rPr>
              <a:t>=111111;</a:t>
            </a:r>
          </a:p>
          <a:p>
            <a:pPr lvl="0" fontAlgn="base">
              <a:spcBef>
                <a:spcPct val="0"/>
              </a:spcBef>
              <a:spcAft>
                <a:spcPct val="0"/>
              </a:spcAft>
            </a:pPr>
            <a:r>
              <a:rPr lang="en-US" sz="2000" dirty="0" smtClean="0">
                <a:solidFill>
                  <a:srgbClr val="000000"/>
                </a:solidFill>
                <a:latin typeface="Arial" pitchFamily="34" charset="0"/>
                <a:cs typeface="Arial" pitchFamily="34" charset="0"/>
              </a:rPr>
              <a:t>	private string </a:t>
            </a:r>
            <a:r>
              <a:rPr lang="en-US" sz="2000" dirty="0" err="1" smtClean="0">
                <a:solidFill>
                  <a:srgbClr val="000000"/>
                </a:solidFill>
                <a:latin typeface="Arial" pitchFamily="34" charset="0"/>
                <a:cs typeface="Arial" pitchFamily="34" charset="0"/>
              </a:rPr>
              <a:t>empName</a:t>
            </a:r>
            <a:r>
              <a:rPr lang="en-US" sz="2000" dirty="0" smtClean="0">
                <a:solidFill>
                  <a:srgbClr val="000000"/>
                </a:solidFill>
                <a:latin typeface="Arial" pitchFamily="34" charset="0"/>
                <a:cs typeface="Arial" pitchFamily="34" charset="0"/>
              </a:rPr>
              <a:t>;</a:t>
            </a:r>
          </a:p>
          <a:p>
            <a:pPr lvl="0" fontAlgn="base">
              <a:spcBef>
                <a:spcPct val="0"/>
              </a:spcBef>
              <a:spcAft>
                <a:spcPct val="0"/>
              </a:spcAft>
            </a:pPr>
            <a:r>
              <a:rPr lang="en-US" sz="2000" dirty="0" smtClean="0">
                <a:solidFill>
                  <a:srgbClr val="000000"/>
                </a:solidFill>
                <a:latin typeface="Arial" pitchFamily="34" charset="0"/>
                <a:cs typeface="Arial" pitchFamily="34" charset="0"/>
              </a:rPr>
              <a:t>    </a:t>
            </a:r>
            <a:r>
              <a:rPr lang="en-US" sz="2000" dirty="0" smtClean="0">
                <a:solidFill>
                  <a:srgbClr val="333399"/>
                </a:solidFill>
                <a:latin typeface="Arial" pitchFamily="34" charset="0"/>
                <a:cs typeface="Arial" pitchFamily="34" charset="0"/>
              </a:rPr>
              <a:t>public string Name{</a:t>
            </a:r>
            <a:r>
              <a:rPr lang="en-US" sz="2000" dirty="0" smtClean="0">
                <a:solidFill>
                  <a:srgbClr val="000000"/>
                </a:solidFill>
                <a:latin typeface="Arial" pitchFamily="34" charset="0"/>
                <a:cs typeface="Arial" pitchFamily="34" charset="0"/>
              </a:rPr>
              <a:t>	</a:t>
            </a:r>
          </a:p>
          <a:p>
            <a:pPr marL="800100" lvl="2" eaLnBrk="0" fontAlgn="base" hangingPunct="0">
              <a:spcBef>
                <a:spcPts val="200"/>
              </a:spcBef>
              <a:spcAft>
                <a:spcPct val="0"/>
              </a:spcAft>
              <a:buClr>
                <a:srgbClr val="333399"/>
              </a:buClr>
            </a:pPr>
            <a:r>
              <a:rPr lang="en-US" sz="2000" dirty="0" smtClean="0">
                <a:solidFill>
                  <a:srgbClr val="006600"/>
                </a:solidFill>
                <a:latin typeface="Arial" pitchFamily="34" charset="0"/>
                <a:cs typeface="Arial" pitchFamily="34" charset="0"/>
              </a:rPr>
              <a:t>	get{return </a:t>
            </a:r>
            <a:r>
              <a:rPr lang="en-US" sz="2000" dirty="0" err="1" smtClean="0">
                <a:solidFill>
                  <a:srgbClr val="006600"/>
                </a:solidFill>
                <a:latin typeface="Arial" pitchFamily="34" charset="0"/>
                <a:cs typeface="Arial" pitchFamily="34" charset="0"/>
              </a:rPr>
              <a:t>empName</a:t>
            </a:r>
            <a:r>
              <a:rPr lang="en-US" sz="2000" dirty="0" smtClean="0">
                <a:solidFill>
                  <a:srgbClr val="006600"/>
                </a:solidFill>
                <a:latin typeface="Arial" pitchFamily="34" charset="0"/>
                <a:cs typeface="Arial" pitchFamily="34" charset="0"/>
              </a:rPr>
              <a:t>;}</a:t>
            </a:r>
          </a:p>
          <a:p>
            <a:pPr marL="800100" lvl="2" eaLnBrk="0" fontAlgn="base" hangingPunct="0">
              <a:spcBef>
                <a:spcPts val="200"/>
              </a:spcBef>
              <a:spcAft>
                <a:spcPct val="0"/>
              </a:spcAft>
              <a:buClr>
                <a:srgbClr val="333399"/>
              </a:buClr>
            </a:pPr>
            <a:r>
              <a:rPr lang="en-US" sz="2000" dirty="0" smtClean="0">
                <a:solidFill>
                  <a:srgbClr val="006600"/>
                </a:solidFill>
                <a:latin typeface="Arial" pitchFamily="34" charset="0"/>
                <a:cs typeface="Arial" pitchFamily="34" charset="0"/>
              </a:rPr>
              <a:t>	set{ if(value!=null) </a:t>
            </a:r>
            <a:r>
              <a:rPr lang="en-US" sz="2000" dirty="0" err="1" smtClean="0">
                <a:solidFill>
                  <a:srgbClr val="006600"/>
                </a:solidFill>
                <a:latin typeface="Arial" pitchFamily="34" charset="0"/>
                <a:cs typeface="Arial" pitchFamily="34" charset="0"/>
              </a:rPr>
              <a:t>empName</a:t>
            </a:r>
            <a:r>
              <a:rPr lang="en-US" sz="2000" dirty="0" smtClean="0">
                <a:solidFill>
                  <a:srgbClr val="006600"/>
                </a:solidFill>
                <a:latin typeface="Arial" pitchFamily="34" charset="0"/>
                <a:cs typeface="Arial" pitchFamily="34" charset="0"/>
              </a:rPr>
              <a:t>=value;</a:t>
            </a:r>
          </a:p>
          <a:p>
            <a:pPr marL="800100" lvl="2" eaLnBrk="0" fontAlgn="base" hangingPunct="0">
              <a:spcBef>
                <a:spcPts val="200"/>
              </a:spcBef>
              <a:spcAft>
                <a:spcPct val="0"/>
              </a:spcAft>
              <a:buClr>
                <a:srgbClr val="333399"/>
              </a:buClr>
            </a:pPr>
            <a:r>
              <a:rPr lang="en-US" sz="2000" dirty="0" smtClean="0">
                <a:solidFill>
                  <a:srgbClr val="006600"/>
                </a:solidFill>
                <a:latin typeface="Arial" pitchFamily="34" charset="0"/>
                <a:cs typeface="Arial" pitchFamily="34" charset="0"/>
              </a:rPr>
              <a:t>           else </a:t>
            </a:r>
            <a:r>
              <a:rPr lang="en-US" sz="2000" dirty="0" err="1" smtClean="0">
                <a:solidFill>
                  <a:srgbClr val="006600"/>
                </a:solidFill>
                <a:latin typeface="Arial" pitchFamily="34" charset="0"/>
                <a:cs typeface="Arial" pitchFamily="34" charset="0"/>
              </a:rPr>
              <a:t>Console.WriteLine</a:t>
            </a:r>
            <a:r>
              <a:rPr lang="en-US" sz="2000" dirty="0" smtClean="0">
                <a:solidFill>
                  <a:srgbClr val="006600"/>
                </a:solidFill>
                <a:latin typeface="Arial" pitchFamily="34" charset="0"/>
                <a:cs typeface="Arial" pitchFamily="34" charset="0"/>
              </a:rPr>
              <a:t>("invalid name");}</a:t>
            </a:r>
          </a:p>
          <a:p>
            <a:pPr lvl="0" fontAlgn="base">
              <a:spcBef>
                <a:spcPct val="0"/>
              </a:spcBef>
              <a:spcAft>
                <a:spcPct val="0"/>
              </a:spcAft>
            </a:pPr>
            <a:r>
              <a:rPr lang="en-US" sz="2000" dirty="0" smtClean="0">
                <a:solidFill>
                  <a:srgbClr val="006600"/>
                </a:solidFill>
                <a:latin typeface="Arial" pitchFamily="34" charset="0"/>
                <a:cs typeface="Arial" pitchFamily="34" charset="0"/>
              </a:rPr>
              <a:t>	}</a:t>
            </a:r>
          </a:p>
          <a:p>
            <a:pPr lvl="0" fontAlgn="base">
              <a:spcBef>
                <a:spcPct val="0"/>
              </a:spcBef>
              <a:spcAft>
                <a:spcPct val="0"/>
              </a:spcAft>
            </a:pPr>
            <a:r>
              <a:rPr lang="en-US" sz="2000" dirty="0" smtClean="0">
                <a:solidFill>
                  <a:srgbClr val="000000"/>
                </a:solidFill>
                <a:latin typeface="Arial" pitchFamily="34" charset="0"/>
                <a:cs typeface="Arial" pitchFamily="34" charset="0"/>
              </a:rPr>
              <a:t>    </a:t>
            </a:r>
            <a:r>
              <a:rPr lang="en-US" sz="2000" dirty="0" smtClean="0">
                <a:solidFill>
                  <a:srgbClr val="333399"/>
                </a:solidFill>
                <a:latin typeface="Arial" pitchFamily="34" charset="0"/>
                <a:cs typeface="Arial" pitchFamily="34" charset="0"/>
              </a:rPr>
              <a:t>public </a:t>
            </a:r>
            <a:r>
              <a:rPr lang="en-US" sz="2000" dirty="0" err="1" smtClean="0">
                <a:solidFill>
                  <a:srgbClr val="333399"/>
                </a:solidFill>
                <a:latin typeface="Arial" pitchFamily="34" charset="0"/>
                <a:cs typeface="Arial" pitchFamily="34" charset="0"/>
              </a:rPr>
              <a:t>uint</a:t>
            </a:r>
            <a:r>
              <a:rPr lang="en-US" sz="2000" dirty="0" smtClean="0">
                <a:solidFill>
                  <a:srgbClr val="333399"/>
                </a:solidFill>
                <a:latin typeface="Arial" pitchFamily="34" charset="0"/>
                <a:cs typeface="Arial" pitchFamily="34" charset="0"/>
              </a:rPr>
              <a:t> ID {</a:t>
            </a:r>
          </a:p>
          <a:p>
            <a:pPr lvl="0" fontAlgn="base">
              <a:spcBef>
                <a:spcPct val="0"/>
              </a:spcBef>
              <a:spcAft>
                <a:spcPct val="0"/>
              </a:spcAft>
            </a:pPr>
            <a:r>
              <a:rPr lang="en-US" sz="2000" dirty="0" smtClean="0">
                <a:solidFill>
                  <a:srgbClr val="333399"/>
                </a:solidFill>
                <a:latin typeface="Arial" pitchFamily="34" charset="0"/>
                <a:cs typeface="Arial" pitchFamily="34" charset="0"/>
              </a:rPr>
              <a:t>		</a:t>
            </a:r>
            <a:r>
              <a:rPr lang="en-US" sz="2000" dirty="0" smtClean="0">
                <a:solidFill>
                  <a:srgbClr val="339933"/>
                </a:solidFill>
                <a:latin typeface="Arial" pitchFamily="34" charset="0"/>
                <a:cs typeface="Arial" pitchFamily="34" charset="0"/>
              </a:rPr>
              <a:t>get { return </a:t>
            </a:r>
            <a:r>
              <a:rPr lang="en-US" sz="2000" dirty="0" err="1" smtClean="0">
                <a:solidFill>
                  <a:srgbClr val="339933"/>
                </a:solidFill>
                <a:latin typeface="Arial" pitchFamily="34" charset="0"/>
                <a:cs typeface="Arial" pitchFamily="34" charset="0"/>
              </a:rPr>
              <a:t>empID</a:t>
            </a:r>
            <a:r>
              <a:rPr lang="en-US" sz="2000" dirty="0" smtClean="0">
                <a:solidFill>
                  <a:srgbClr val="339933"/>
                </a:solidFill>
                <a:latin typeface="Arial" pitchFamily="34" charset="0"/>
                <a:cs typeface="Arial" pitchFamily="34" charset="0"/>
              </a:rPr>
              <a:t>; }</a:t>
            </a:r>
          </a:p>
          <a:p>
            <a:pPr lvl="0" fontAlgn="base">
              <a:spcBef>
                <a:spcPct val="0"/>
              </a:spcBef>
              <a:spcAft>
                <a:spcPct val="0"/>
              </a:spcAft>
            </a:pPr>
            <a:r>
              <a:rPr lang="en-US" sz="2000" dirty="0" smtClean="0">
                <a:solidFill>
                  <a:srgbClr val="339933"/>
                </a:solidFill>
                <a:latin typeface="Arial" pitchFamily="34" charset="0"/>
                <a:cs typeface="Arial" pitchFamily="34" charset="0"/>
              </a:rPr>
              <a:t> 		set { if (value != 0) </a:t>
            </a:r>
            <a:r>
              <a:rPr lang="en-US" sz="2000" dirty="0" err="1" smtClean="0">
                <a:solidFill>
                  <a:srgbClr val="339933"/>
                </a:solidFill>
                <a:latin typeface="Arial" pitchFamily="34" charset="0"/>
                <a:cs typeface="Arial" pitchFamily="34" charset="0"/>
              </a:rPr>
              <a:t>empID</a:t>
            </a:r>
            <a:r>
              <a:rPr lang="en-US" sz="2000" dirty="0" smtClean="0">
                <a:solidFill>
                  <a:srgbClr val="339933"/>
                </a:solidFill>
                <a:latin typeface="Arial" pitchFamily="34" charset="0"/>
                <a:cs typeface="Arial" pitchFamily="34" charset="0"/>
              </a:rPr>
              <a:t> = value;</a:t>
            </a:r>
          </a:p>
          <a:p>
            <a:pPr lvl="0" fontAlgn="base">
              <a:spcBef>
                <a:spcPct val="0"/>
              </a:spcBef>
              <a:spcAft>
                <a:spcPct val="0"/>
              </a:spcAft>
            </a:pPr>
            <a:r>
              <a:rPr lang="en-US" sz="2000" dirty="0" smtClean="0">
                <a:solidFill>
                  <a:srgbClr val="339933"/>
                </a:solidFill>
                <a:latin typeface="Arial" pitchFamily="34" charset="0"/>
                <a:cs typeface="Arial" pitchFamily="34" charset="0"/>
              </a:rPr>
              <a:t>        else </a:t>
            </a:r>
            <a:r>
              <a:rPr lang="en-US" sz="2000" dirty="0" err="1" smtClean="0">
                <a:solidFill>
                  <a:srgbClr val="339933"/>
                </a:solidFill>
                <a:latin typeface="Arial" pitchFamily="34" charset="0"/>
                <a:cs typeface="Arial" pitchFamily="34" charset="0"/>
              </a:rPr>
              <a:t>Console.WriteLine</a:t>
            </a:r>
            <a:r>
              <a:rPr lang="en-US" sz="2000" dirty="0" smtClean="0">
                <a:solidFill>
                  <a:srgbClr val="339933"/>
                </a:solidFill>
                <a:latin typeface="Arial" pitchFamily="34" charset="0"/>
                <a:cs typeface="Arial" pitchFamily="34" charset="0"/>
              </a:rPr>
              <a:t>("invalid ID"); }</a:t>
            </a:r>
          </a:p>
          <a:p>
            <a:pPr lvl="0" fontAlgn="base">
              <a:spcBef>
                <a:spcPct val="0"/>
              </a:spcBef>
              <a:spcAft>
                <a:spcPct val="0"/>
              </a:spcAft>
            </a:pPr>
            <a:r>
              <a:rPr lang="en-US" sz="2000" dirty="0" smtClean="0">
                <a:solidFill>
                  <a:srgbClr val="000000"/>
                </a:solidFill>
                <a:latin typeface="Arial" pitchFamily="34" charset="0"/>
                <a:cs typeface="Arial" pitchFamily="34" charset="0"/>
              </a:rPr>
              <a:t>   </a:t>
            </a:r>
            <a:r>
              <a:rPr lang="en-US" sz="2000" dirty="0" smtClean="0">
                <a:solidFill>
                  <a:srgbClr val="333399"/>
                </a:solidFill>
                <a:latin typeface="Arial" pitchFamily="34" charset="0"/>
                <a:cs typeface="Arial" pitchFamily="34" charset="0"/>
              </a:rPr>
              <a:t> }</a:t>
            </a:r>
            <a:endParaRPr lang="en-US" sz="2000" dirty="0" smtClean="0">
              <a:solidFill>
                <a:srgbClr val="000000"/>
              </a:solidFill>
              <a:latin typeface="Arial" pitchFamily="34" charset="0"/>
              <a:cs typeface="Arial" pitchFamily="34" charset="0"/>
            </a:endParaRPr>
          </a:p>
          <a:p>
            <a:pPr lvl="0" fontAlgn="base">
              <a:spcBef>
                <a:spcPct val="0"/>
              </a:spcBef>
              <a:spcAft>
                <a:spcPct val="0"/>
              </a:spcAft>
            </a:pPr>
            <a:r>
              <a:rPr lang="en-US" sz="2000" dirty="0" smtClean="0">
                <a:solidFill>
                  <a:srgbClr val="000000"/>
                </a:solidFill>
                <a:latin typeface="Arial" pitchFamily="34" charset="0"/>
                <a:cs typeface="Arial" pitchFamily="34" charset="0"/>
              </a:rPr>
              <a:t>      public static void Main(string[] a)    {</a:t>
            </a:r>
          </a:p>
          <a:p>
            <a:pPr lvl="0" fontAlgn="base">
              <a:spcBef>
                <a:spcPct val="0"/>
              </a:spcBef>
              <a:spcAft>
                <a:spcPct val="0"/>
              </a:spcAft>
            </a:pPr>
            <a:r>
              <a:rPr lang="en-US" sz="2000" dirty="0" smtClean="0">
                <a:solidFill>
                  <a:srgbClr val="000000"/>
                </a:solidFill>
                <a:latin typeface="Arial" pitchFamily="34" charset="0"/>
                <a:cs typeface="Arial" pitchFamily="34" charset="0"/>
              </a:rPr>
              <a:t>       Employee e=new Employee();</a:t>
            </a:r>
          </a:p>
          <a:p>
            <a:pPr lvl="0" fontAlgn="base">
              <a:spcBef>
                <a:spcPct val="0"/>
              </a:spcBef>
              <a:spcAft>
                <a:spcPct val="0"/>
              </a:spcAft>
            </a:pPr>
            <a:r>
              <a:rPr lang="en-US" sz="2000" dirty="0" smtClean="0">
                <a:solidFill>
                  <a:srgbClr val="000000"/>
                </a:solidFill>
                <a:latin typeface="Arial" pitchFamily="34" charset="0"/>
                <a:cs typeface="Arial" pitchFamily="34" charset="0"/>
              </a:rPr>
              <a:t>       </a:t>
            </a:r>
            <a:r>
              <a:rPr lang="en-US" sz="2000" dirty="0" err="1" smtClean="0">
                <a:solidFill>
                  <a:srgbClr val="000000"/>
                </a:solidFill>
                <a:latin typeface="Arial" pitchFamily="34" charset="0"/>
                <a:cs typeface="Arial" pitchFamily="34" charset="0"/>
              </a:rPr>
              <a:t>e.Name</a:t>
            </a:r>
            <a:r>
              <a:rPr lang="en-US" sz="2000" dirty="0" smtClean="0">
                <a:solidFill>
                  <a:srgbClr val="000000"/>
                </a:solidFill>
                <a:latin typeface="Arial" pitchFamily="34" charset="0"/>
                <a:cs typeface="Arial" pitchFamily="34" charset="0"/>
              </a:rPr>
              <a:t> = "Raj";  e.ID = 0;</a:t>
            </a:r>
          </a:p>
          <a:p>
            <a:pPr lvl="0" fontAlgn="base">
              <a:spcBef>
                <a:spcPct val="0"/>
              </a:spcBef>
              <a:spcAft>
                <a:spcPct val="0"/>
              </a:spcAft>
            </a:pPr>
            <a:r>
              <a:rPr lang="en-US" sz="2000" dirty="0" smtClean="0">
                <a:solidFill>
                  <a:srgbClr val="000000"/>
                </a:solidFill>
                <a:latin typeface="Arial" pitchFamily="34" charset="0"/>
                <a:cs typeface="Arial" pitchFamily="34" charset="0"/>
              </a:rPr>
              <a:t>       </a:t>
            </a:r>
            <a:r>
              <a:rPr lang="en-US" sz="2000" dirty="0" err="1" smtClean="0">
                <a:solidFill>
                  <a:srgbClr val="000000"/>
                </a:solidFill>
                <a:latin typeface="Arial" pitchFamily="34" charset="0"/>
                <a:cs typeface="Arial" pitchFamily="34" charset="0"/>
              </a:rPr>
              <a:t>Console.WriteLine</a:t>
            </a:r>
            <a:r>
              <a:rPr lang="en-US" sz="2000" dirty="0" smtClean="0">
                <a:solidFill>
                  <a:srgbClr val="000000"/>
                </a:solidFill>
                <a:latin typeface="Arial" pitchFamily="34" charset="0"/>
                <a:cs typeface="Arial" pitchFamily="34" charset="0"/>
              </a:rPr>
              <a:t>("{0:d} {1:s}",</a:t>
            </a:r>
            <a:r>
              <a:rPr lang="en-US" sz="2000" dirty="0" err="1" smtClean="0">
                <a:solidFill>
                  <a:srgbClr val="000000"/>
                </a:solidFill>
                <a:latin typeface="Arial" pitchFamily="34" charset="0"/>
                <a:cs typeface="Arial" pitchFamily="34" charset="0"/>
              </a:rPr>
              <a:t>e.empID</a:t>
            </a:r>
            <a:r>
              <a:rPr lang="en-US" sz="2000" dirty="0" smtClean="0">
                <a:solidFill>
                  <a:srgbClr val="000000"/>
                </a:solidFill>
                <a:latin typeface="Arial" pitchFamily="34" charset="0"/>
                <a:cs typeface="Arial" pitchFamily="34" charset="0"/>
              </a:rPr>
              <a:t>, </a:t>
            </a:r>
            <a:r>
              <a:rPr lang="en-US" sz="2000" dirty="0" err="1" smtClean="0">
                <a:solidFill>
                  <a:srgbClr val="000000"/>
                </a:solidFill>
                <a:latin typeface="Arial" pitchFamily="34" charset="0"/>
                <a:cs typeface="Arial" pitchFamily="34" charset="0"/>
              </a:rPr>
              <a:t>e.Name</a:t>
            </a:r>
            <a:r>
              <a:rPr lang="en-US" sz="2000" dirty="0" smtClean="0">
                <a:solidFill>
                  <a:srgbClr val="000000"/>
                </a:solidFill>
                <a:latin typeface="Arial" pitchFamily="34" charset="0"/>
                <a:cs typeface="Arial" pitchFamily="34" charset="0"/>
              </a:rPr>
              <a:t>);</a:t>
            </a:r>
          </a:p>
          <a:p>
            <a:pPr lvl="0" fontAlgn="base">
              <a:spcBef>
                <a:spcPct val="0"/>
              </a:spcBef>
              <a:spcAft>
                <a:spcPct val="0"/>
              </a:spcAft>
            </a:pPr>
            <a:r>
              <a:rPr lang="en-US" sz="2000" dirty="0" smtClean="0">
                <a:solidFill>
                  <a:srgbClr val="000000"/>
                </a:solidFill>
                <a:latin typeface="Arial" pitchFamily="34" charset="0"/>
                <a:cs typeface="Arial" pitchFamily="34" charset="0"/>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t>
            </a:r>
          </a:p>
          <a:p>
            <a:pPr lvl="0" eaLnBrk="0" fontAlgn="base" hangingPunct="0">
              <a:lnSpc>
                <a:spcPct val="80000"/>
              </a:lnSpc>
              <a:spcBef>
                <a:spcPct val="20000"/>
              </a:spcBef>
              <a:spcAft>
                <a:spcPct val="0"/>
              </a:spcAft>
              <a:buClr>
                <a:srgbClr val="333399"/>
              </a:buClr>
            </a:pPr>
            <a:endParaRPr lang="en-IN" sz="2800" b="1" kern="0" dirty="0" smtClean="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2345214683"/>
      </p:ext>
    </p:extLst>
  </p:cSld>
  <p:clrMapOvr>
    <a:masterClrMapping/>
  </p:clrMapOvr>
  <p:transition>
    <p:circl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Arial"/>
                <a:ea typeface="+mj-ea"/>
                <a:cs typeface="+mj-cs"/>
              </a:rPr>
              <a:t>Static Property-Example</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class Circle{</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private static double PI;</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6600"/>
                </a:solidFill>
                <a:latin typeface="Courier New" pitchFamily="49" charset="0"/>
              </a:rPr>
              <a:t>public static double pi{</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6600"/>
                </a:solidFill>
                <a:latin typeface="Courier New" pitchFamily="49" charset="0"/>
              </a:rPr>
              <a:t>get{return PI;}</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6600"/>
                </a:solidFill>
                <a:latin typeface="Courier New" pitchFamily="49" charset="0"/>
              </a:rPr>
              <a:t>set{ PI=value;}</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66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static void Main(){</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Circle c= new Circle(4);</a:t>
            </a:r>
          </a:p>
          <a:p>
            <a:pPr marL="342900" lvl="0" indent="-342900" eaLnBrk="0" fontAlgn="base" hangingPunct="0">
              <a:lnSpc>
                <a:spcPct val="140000"/>
              </a:lnSpc>
              <a:spcBef>
                <a:spcPct val="20000"/>
              </a:spcBef>
              <a:spcAft>
                <a:spcPct val="0"/>
              </a:spcAft>
              <a:buClr>
                <a:srgbClr val="333399"/>
              </a:buClr>
            </a:pPr>
            <a:r>
              <a:rPr lang="en-IN" sz="2000" b="1" kern="0" dirty="0" err="1" smtClean="0">
                <a:solidFill>
                  <a:srgbClr val="000000"/>
                </a:solidFill>
                <a:latin typeface="Courier New" pitchFamily="49" charset="0"/>
              </a:rPr>
              <a:t>Circle.pi</a:t>
            </a:r>
            <a:r>
              <a:rPr lang="en-IN" sz="2000" b="1" kern="0" dirty="0" smtClean="0">
                <a:solidFill>
                  <a:srgbClr val="000000"/>
                </a:solidFill>
                <a:latin typeface="Courier New" pitchFamily="49" charset="0"/>
              </a:rPr>
              <a:t>=3;</a:t>
            </a:r>
          </a:p>
          <a:p>
            <a:pPr marL="342900" lvl="0" indent="-342900" eaLnBrk="0" fontAlgn="base" hangingPunct="0">
              <a:lnSpc>
                <a:spcPct val="140000"/>
              </a:lnSpc>
              <a:spcBef>
                <a:spcPct val="20000"/>
              </a:spcBef>
              <a:spcAft>
                <a:spcPct val="0"/>
              </a:spcAft>
              <a:buClr>
                <a:srgbClr val="333399"/>
              </a:buClr>
            </a:pPr>
            <a:r>
              <a:rPr lang="en-IN" sz="2000" b="1" kern="0" dirty="0" err="1" smtClean="0">
                <a:solidFill>
                  <a:srgbClr val="000000"/>
                </a:solidFill>
                <a:latin typeface="Courier New" pitchFamily="49" charset="0"/>
              </a:rPr>
              <a:t>System.Console.WriteLine</a:t>
            </a:r>
            <a:r>
              <a:rPr lang="en-IN" sz="2000" b="1" kern="0" dirty="0" smtClean="0">
                <a:solidFill>
                  <a:srgbClr val="000000"/>
                </a:solidFill>
                <a:latin typeface="Courier New" pitchFamily="49" charset="0"/>
              </a:rPr>
              <a:t>(</a:t>
            </a:r>
            <a:r>
              <a:rPr lang="en-IN" sz="2000" b="1" kern="0" dirty="0" err="1" smtClean="0">
                <a:solidFill>
                  <a:srgbClr val="000000"/>
                </a:solidFill>
                <a:latin typeface="Courier New" pitchFamily="49" charset="0"/>
              </a:rPr>
              <a:t>Circle.pi</a:t>
            </a:r>
            <a:r>
              <a:rPr lang="en-IN" sz="2000" b="1" kern="0" dirty="0" smtClean="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lvl="0" eaLnBrk="0" fontAlgn="base" hangingPunct="0">
              <a:lnSpc>
                <a:spcPct val="80000"/>
              </a:lnSpc>
              <a:spcBef>
                <a:spcPct val="20000"/>
              </a:spcBef>
              <a:spcAft>
                <a:spcPct val="0"/>
              </a:spcAft>
              <a:buClr>
                <a:srgbClr val="333399"/>
              </a:buClr>
            </a:pPr>
            <a:endParaRPr lang="en-IN" sz="2800" b="1" kern="0" dirty="0" smtClean="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618392130"/>
      </p:ext>
    </p:extLst>
  </p:cSld>
  <p:clrMapOvr>
    <a:masterClrMapping/>
  </p:clrMapOvr>
  <p:transition>
    <p:circl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err="1" smtClean="0">
                <a:solidFill>
                  <a:srgbClr val="FFFFFF"/>
                </a:solidFill>
                <a:latin typeface="Courier New" pitchFamily="49" charset="0"/>
                <a:ea typeface="+mj-ea"/>
                <a:cs typeface="Courier New" pitchFamily="49" charset="0"/>
              </a:rPr>
              <a:t>Structs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a:t>
            </a:r>
            <a:r>
              <a:rPr lang="en-US" sz="2000" kern="0" dirty="0" err="1" smtClean="0">
                <a:solidFill>
                  <a:srgbClr val="5F5F5F"/>
                </a:solidFill>
                <a:latin typeface="Arial"/>
              </a:rPr>
              <a:t>struct</a:t>
            </a:r>
            <a:r>
              <a:rPr lang="en-US" sz="2000" kern="0" dirty="0" smtClean="0">
                <a:solidFill>
                  <a:srgbClr val="5F5F5F"/>
                </a:solidFill>
                <a:latin typeface="Arial"/>
              </a:rPr>
              <a:t> in C# is closer to C++ </a:t>
            </a:r>
            <a:r>
              <a:rPr lang="en-US" sz="2000" kern="0" dirty="0" err="1" smtClean="0">
                <a:solidFill>
                  <a:srgbClr val="5F5F5F"/>
                </a:solidFill>
                <a:latin typeface="Arial"/>
              </a:rPr>
              <a:t>struct</a:t>
            </a:r>
            <a:r>
              <a:rPr lang="en-US" sz="2000" kern="0" dirty="0" smtClean="0">
                <a:solidFill>
                  <a:srgbClr val="5F5F5F"/>
                </a:solidFill>
                <a:latin typeface="Arial"/>
              </a:rPr>
              <a:t>.</a:t>
            </a:r>
          </a:p>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Like a C# class, </a:t>
            </a:r>
            <a:r>
              <a:rPr lang="en-US" sz="2000" kern="0" dirty="0" err="1" smtClean="0">
                <a:solidFill>
                  <a:srgbClr val="5F5F5F"/>
                </a:solidFill>
                <a:latin typeface="Arial"/>
              </a:rPr>
              <a:t>struct</a:t>
            </a:r>
            <a:r>
              <a:rPr lang="en-US" sz="2000" kern="0" dirty="0" smtClean="0">
                <a:solidFill>
                  <a:srgbClr val="5F5F5F"/>
                </a:solidFill>
                <a:latin typeface="Arial"/>
              </a:rPr>
              <a:t> can also have members which are constructors, constants, fields, methods, properties, indexers, operators, events, and nested types.</a:t>
            </a:r>
          </a:p>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Recommended to be used for smaller data structure</a:t>
            </a:r>
          </a:p>
          <a:p>
            <a:pPr lvl="0" fontAlgn="base">
              <a:spcBef>
                <a:spcPct val="0"/>
              </a:spcBef>
              <a:spcAft>
                <a:spcPct val="0"/>
              </a:spcAft>
            </a:pPr>
            <a:r>
              <a:rPr lang="en-US" sz="2000" b="1" dirty="0" smtClean="0">
                <a:solidFill>
                  <a:srgbClr val="000000"/>
                </a:solidFill>
                <a:latin typeface="Courier New" pitchFamily="49" charset="0"/>
              </a:rPr>
              <a:t>using System;</a:t>
            </a:r>
          </a:p>
          <a:p>
            <a:pPr lvl="0" fontAlgn="base">
              <a:spcBef>
                <a:spcPct val="0"/>
              </a:spcBef>
              <a:spcAft>
                <a:spcPct val="0"/>
              </a:spcAft>
            </a:pPr>
            <a:r>
              <a:rPr lang="en-US" sz="2000" b="1" dirty="0" err="1" smtClean="0">
                <a:solidFill>
                  <a:srgbClr val="006600"/>
                </a:solidFill>
                <a:latin typeface="Courier New" pitchFamily="49" charset="0"/>
              </a:rPr>
              <a:t>struct</a:t>
            </a:r>
            <a:r>
              <a:rPr lang="en-US" sz="2000" b="1" dirty="0" smtClean="0">
                <a:solidFill>
                  <a:srgbClr val="339933"/>
                </a:solidFill>
                <a:latin typeface="Courier New" pitchFamily="49" charset="0"/>
              </a:rPr>
              <a:t> </a:t>
            </a:r>
            <a:r>
              <a:rPr lang="en-US" sz="2000" b="1" dirty="0" smtClean="0">
                <a:solidFill>
                  <a:srgbClr val="000000"/>
                </a:solidFill>
                <a:latin typeface="Courier New" pitchFamily="49" charset="0"/>
              </a:rPr>
              <a:t>Box{</a:t>
            </a:r>
          </a:p>
          <a:p>
            <a:pPr lvl="0" fontAlgn="base">
              <a:spcBef>
                <a:spcPct val="0"/>
              </a:spcBef>
              <a:spcAft>
                <a:spcPct val="0"/>
              </a:spcAft>
            </a:pPr>
            <a:r>
              <a:rPr lang="en-US" sz="2000" b="1" dirty="0" smtClean="0">
                <a:solidFill>
                  <a:srgbClr val="000000"/>
                </a:solidFill>
                <a:latin typeface="Courier New" pitchFamily="49" charset="0"/>
              </a:rPr>
              <a:t>  public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width;</a:t>
            </a:r>
          </a:p>
          <a:p>
            <a:pPr lvl="0" fontAlgn="base">
              <a:spcBef>
                <a:spcPct val="0"/>
              </a:spcBef>
              <a:spcAft>
                <a:spcPct val="0"/>
              </a:spcAft>
            </a:pPr>
            <a:r>
              <a:rPr lang="en-US" sz="2000" b="1" dirty="0" smtClean="0">
                <a:solidFill>
                  <a:srgbClr val="000000"/>
                </a:solidFill>
                <a:latin typeface="Courier New" pitchFamily="49" charset="0"/>
              </a:rPr>
              <a:t>  public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height;</a:t>
            </a:r>
          </a:p>
          <a:p>
            <a:pPr lvl="0" fontAlgn="base">
              <a:spcBef>
                <a:spcPct val="0"/>
              </a:spcBef>
              <a:spcAft>
                <a:spcPct val="0"/>
              </a:spcAft>
            </a:pPr>
            <a:r>
              <a:rPr lang="en-US" sz="2000" b="1" dirty="0" smtClean="0">
                <a:solidFill>
                  <a:srgbClr val="000000"/>
                </a:solidFill>
                <a:latin typeface="Courier New" pitchFamily="49" charset="0"/>
              </a:rPr>
              <a:t>  public Box(</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w,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h) {</a:t>
            </a:r>
          </a:p>
          <a:p>
            <a:pPr lvl="0" fontAlgn="base">
              <a:spcBef>
                <a:spcPct val="0"/>
              </a:spcBef>
              <a:spcAft>
                <a:spcPct val="0"/>
              </a:spcAft>
            </a:pPr>
            <a:r>
              <a:rPr lang="en-US" sz="2000" b="1" dirty="0" smtClean="0">
                <a:solidFill>
                  <a:srgbClr val="000000"/>
                </a:solidFill>
                <a:latin typeface="Courier New" pitchFamily="49" charset="0"/>
              </a:rPr>
              <a:t>        width = w;</a:t>
            </a:r>
          </a:p>
          <a:p>
            <a:pPr lvl="0" fontAlgn="base">
              <a:spcBef>
                <a:spcPct val="0"/>
              </a:spcBef>
              <a:spcAft>
                <a:spcPct val="0"/>
              </a:spcAft>
            </a:pPr>
            <a:r>
              <a:rPr lang="en-US" sz="2000" b="1" dirty="0" smtClean="0">
                <a:solidFill>
                  <a:srgbClr val="000000"/>
                </a:solidFill>
                <a:latin typeface="Courier New" pitchFamily="49" charset="0"/>
              </a:rPr>
              <a:t>        height = h;   }</a:t>
            </a:r>
          </a:p>
          <a:p>
            <a:pPr lvl="0" fontAlgn="base">
              <a:spcBef>
                <a:spcPct val="0"/>
              </a:spcBef>
              <a:spcAft>
                <a:spcPct val="0"/>
              </a:spcAft>
            </a:pPr>
            <a:r>
              <a:rPr lang="en-US" sz="2000" b="1" dirty="0" smtClean="0">
                <a:solidFill>
                  <a:srgbClr val="000000"/>
                </a:solidFill>
                <a:latin typeface="Courier New" pitchFamily="49" charset="0"/>
              </a:rPr>
              <a:t>static void Main() {</a:t>
            </a:r>
          </a:p>
          <a:p>
            <a:pPr lvl="0" fontAlgn="base">
              <a:spcBef>
                <a:spcPct val="0"/>
              </a:spcBef>
              <a:spcAft>
                <a:spcPct val="0"/>
              </a:spcAft>
            </a:pPr>
            <a:r>
              <a:rPr lang="en-US" sz="2000" b="1" dirty="0" smtClean="0">
                <a:solidFill>
                  <a:srgbClr val="000000"/>
                </a:solidFill>
                <a:latin typeface="Courier New" pitchFamily="49" charset="0"/>
              </a:rPr>
              <a:t>        Box b = new Box(12, 13);</a:t>
            </a:r>
          </a:p>
          <a:p>
            <a:pPr lvl="0" fontAlgn="base">
              <a:spcBef>
                <a:spcPct val="0"/>
              </a:spcBef>
              <a:spcAft>
                <a:spcPct val="0"/>
              </a:spcAft>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Console.WriteLine</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b.height</a:t>
            </a:r>
            <a:r>
              <a:rPr lang="en-US" sz="2000" b="1" dirty="0" smtClean="0">
                <a:solidFill>
                  <a:srgbClr val="000000"/>
                </a:solidFill>
                <a:latin typeface="Courier New" pitchFamily="49" charset="0"/>
              </a:rPr>
              <a:t>);</a:t>
            </a:r>
          </a:p>
          <a:p>
            <a:pPr lvl="0" fontAlgn="base">
              <a:spcBef>
                <a:spcPct val="0"/>
              </a:spcBef>
              <a:spcAft>
                <a:spcPct val="0"/>
              </a:spcAft>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Console.WriteLine</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b.width</a:t>
            </a:r>
            <a:r>
              <a:rPr lang="en-US" sz="2000" b="1" dirty="0" smtClean="0">
                <a:solidFill>
                  <a:srgbClr val="000000"/>
                </a:solidFill>
                <a:latin typeface="Courier New" pitchFamily="49" charset="0"/>
              </a:rPr>
              <a:t>);	}}</a:t>
            </a:r>
          </a:p>
          <a:p>
            <a:pPr lvl="0" eaLnBrk="0" fontAlgn="base" hangingPunct="0">
              <a:lnSpc>
                <a:spcPct val="80000"/>
              </a:lnSpc>
              <a:spcBef>
                <a:spcPct val="20000"/>
              </a:spcBef>
              <a:spcAft>
                <a:spcPct val="0"/>
              </a:spcAft>
              <a:buClr>
                <a:srgbClr val="333399"/>
              </a:buClr>
            </a:pPr>
            <a:endParaRPr lang="en-IN" sz="2800" b="1" kern="0" dirty="0" smtClean="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2796300270"/>
      </p:ext>
    </p:extLst>
  </p:cSld>
  <p:clrMapOvr>
    <a:masterClrMapping/>
  </p:clrMapOvr>
  <p:transition>
    <p:circl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Arial"/>
                <a:ea typeface="+mj-ea"/>
                <a:cs typeface="+mj-cs"/>
              </a:rPr>
              <a:t>Example: </a:t>
            </a:r>
            <a:r>
              <a:rPr lang="en-US" sz="3200" b="1" kern="0" dirty="0" err="1" smtClean="0">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r>
              <a:rPr lang="en-US" sz="2000" b="1" dirty="0" smtClean="0">
                <a:solidFill>
                  <a:srgbClr val="000000"/>
                </a:solidFill>
                <a:latin typeface="Courier New" pitchFamily="49" charset="0"/>
              </a:rPr>
              <a:t>using System;</a:t>
            </a:r>
          </a:p>
          <a:p>
            <a:r>
              <a:rPr lang="en-US" sz="2000" b="1" dirty="0" err="1" smtClean="0">
                <a:solidFill>
                  <a:srgbClr val="000000"/>
                </a:solidFill>
                <a:latin typeface="Courier New" pitchFamily="49" charset="0"/>
              </a:rPr>
              <a:t>struct</a:t>
            </a:r>
            <a:r>
              <a:rPr lang="en-US" sz="2000" b="1" dirty="0" smtClean="0">
                <a:solidFill>
                  <a:srgbClr val="000000"/>
                </a:solidFill>
                <a:latin typeface="Courier New" pitchFamily="49" charset="0"/>
              </a:rPr>
              <a:t> Box {</a:t>
            </a:r>
          </a:p>
          <a:p>
            <a:r>
              <a:rPr lang="en-US" sz="2000" b="1" dirty="0" smtClean="0">
                <a:solidFill>
                  <a:srgbClr val="339933"/>
                </a:solidFill>
                <a:latin typeface="Courier New" pitchFamily="49" charset="0"/>
              </a:rPr>
              <a:t>  /* public </a:t>
            </a:r>
            <a:r>
              <a:rPr lang="en-US" sz="2000" b="1" dirty="0" err="1" smtClean="0">
                <a:solidFill>
                  <a:srgbClr val="339933"/>
                </a:solidFill>
                <a:latin typeface="Courier New" pitchFamily="49" charset="0"/>
              </a:rPr>
              <a:t>int</a:t>
            </a:r>
            <a:r>
              <a:rPr lang="en-US" sz="2000" b="1" dirty="0" smtClean="0">
                <a:solidFill>
                  <a:srgbClr val="339933"/>
                </a:solidFill>
                <a:latin typeface="Courier New" pitchFamily="49" charset="0"/>
              </a:rPr>
              <a:t> width=10;</a:t>
            </a:r>
          </a:p>
          <a:p>
            <a:r>
              <a:rPr lang="en-US" sz="2000" b="1" dirty="0" smtClean="0">
                <a:solidFill>
                  <a:srgbClr val="339933"/>
                </a:solidFill>
                <a:latin typeface="Courier New" pitchFamily="49" charset="0"/>
              </a:rPr>
              <a:t>     public </a:t>
            </a:r>
            <a:r>
              <a:rPr lang="en-US" sz="2000" b="1" dirty="0" err="1" smtClean="0">
                <a:solidFill>
                  <a:srgbClr val="339933"/>
                </a:solidFill>
                <a:latin typeface="Courier New" pitchFamily="49" charset="0"/>
              </a:rPr>
              <a:t>int</a:t>
            </a:r>
            <a:r>
              <a:rPr lang="en-US" sz="2000" b="1" dirty="0" smtClean="0">
                <a:solidFill>
                  <a:srgbClr val="339933"/>
                </a:solidFill>
                <a:latin typeface="Courier New" pitchFamily="49" charset="0"/>
              </a:rPr>
              <a:t>  height=10; */</a:t>
            </a:r>
          </a:p>
          <a:p>
            <a:r>
              <a:rPr lang="en-US" sz="2000" b="1" dirty="0" smtClean="0">
                <a:solidFill>
                  <a:srgbClr val="000000"/>
                </a:solidFill>
                <a:latin typeface="Courier New" pitchFamily="49" charset="0"/>
              </a:rPr>
              <a:t>   public static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width=10;</a:t>
            </a:r>
          </a:p>
          <a:p>
            <a:r>
              <a:rPr lang="en-US" sz="2000" b="1" dirty="0" smtClean="0">
                <a:solidFill>
                  <a:srgbClr val="000000"/>
                </a:solidFill>
                <a:latin typeface="Courier New" pitchFamily="49" charset="0"/>
              </a:rPr>
              <a:t>   public static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height=10;</a:t>
            </a:r>
          </a:p>
          <a:p>
            <a:endParaRPr lang="en-US" sz="2000" b="1" dirty="0" smtClean="0">
              <a:solidFill>
                <a:srgbClr val="000000"/>
              </a:solidFill>
              <a:latin typeface="Courier New" pitchFamily="49" charset="0"/>
            </a:endParaRPr>
          </a:p>
          <a:p>
            <a:r>
              <a:rPr lang="en-US" sz="2000" b="1" dirty="0" smtClean="0">
                <a:solidFill>
                  <a:srgbClr val="000000"/>
                </a:solidFill>
                <a:latin typeface="Courier New" pitchFamily="49" charset="0"/>
              </a:rPr>
              <a:t>    public Box(</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w,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h)    {</a:t>
            </a:r>
          </a:p>
          <a:p>
            <a:r>
              <a:rPr lang="en-US" sz="2000" b="1" dirty="0" smtClean="0">
                <a:solidFill>
                  <a:srgbClr val="000000"/>
                </a:solidFill>
                <a:latin typeface="Courier New" pitchFamily="49" charset="0"/>
              </a:rPr>
              <a:t>        width = w;</a:t>
            </a:r>
          </a:p>
          <a:p>
            <a:r>
              <a:rPr lang="en-US" sz="2000" b="1" dirty="0" smtClean="0">
                <a:solidFill>
                  <a:srgbClr val="000000"/>
                </a:solidFill>
                <a:latin typeface="Courier New" pitchFamily="49" charset="0"/>
              </a:rPr>
              <a:t>        height = h;</a:t>
            </a:r>
          </a:p>
          <a:p>
            <a:r>
              <a:rPr lang="en-US" sz="2000" b="1" dirty="0" smtClean="0">
                <a:solidFill>
                  <a:srgbClr val="000000"/>
                </a:solidFill>
                <a:latin typeface="Courier New" pitchFamily="49" charset="0"/>
              </a:rPr>
              <a:t>    }</a:t>
            </a:r>
          </a:p>
          <a:p>
            <a:endParaRPr lang="en-US" sz="2000" b="1" dirty="0" smtClean="0">
              <a:solidFill>
                <a:srgbClr val="000000"/>
              </a:solidFill>
              <a:latin typeface="Courier New" pitchFamily="49" charset="0"/>
            </a:endParaRPr>
          </a:p>
          <a:p>
            <a:r>
              <a:rPr lang="en-US" sz="2000" b="1" dirty="0" smtClean="0">
                <a:solidFill>
                  <a:srgbClr val="339933"/>
                </a:solidFill>
                <a:latin typeface="Courier New" pitchFamily="49" charset="0"/>
              </a:rPr>
              <a:t>   /* public Box()    {</a:t>
            </a:r>
          </a:p>
          <a:p>
            <a:r>
              <a:rPr lang="en-US" sz="2000" b="1" dirty="0" smtClean="0">
                <a:solidFill>
                  <a:srgbClr val="339933"/>
                </a:solidFill>
                <a:latin typeface="Courier New" pitchFamily="49" charset="0"/>
              </a:rPr>
              <a:t>        width = 1;</a:t>
            </a:r>
          </a:p>
          <a:p>
            <a:r>
              <a:rPr lang="en-US" sz="2000" b="1" dirty="0" smtClean="0">
                <a:solidFill>
                  <a:srgbClr val="339933"/>
                </a:solidFill>
                <a:latin typeface="Courier New" pitchFamily="49" charset="0"/>
              </a:rPr>
              <a:t>        height = 1;</a:t>
            </a:r>
          </a:p>
          <a:p>
            <a:r>
              <a:rPr lang="en-US" sz="2000" b="1" dirty="0" smtClean="0">
                <a:solidFill>
                  <a:srgbClr val="339933"/>
                </a:solidFill>
                <a:latin typeface="Courier New" pitchFamily="49" charset="0"/>
              </a:rPr>
              <a:t>    } */</a:t>
            </a:r>
            <a:endParaRPr lang="en-US" sz="2000" b="1" dirty="0">
              <a:solidFill>
                <a:srgbClr val="339933"/>
              </a:solidFill>
              <a:latin typeface="Courier New" pitchFamily="49" charset="0"/>
            </a:endParaRPr>
          </a:p>
        </p:txBody>
      </p:sp>
      <p:sp>
        <p:nvSpPr>
          <p:cNvPr id="6" name="TextBox 5"/>
          <p:cNvSpPr txBox="1"/>
          <p:nvPr/>
        </p:nvSpPr>
        <p:spPr>
          <a:xfrm>
            <a:off x="7189076" y="3537466"/>
            <a:ext cx="1828800" cy="400110"/>
          </a:xfrm>
          <a:prstGeom prst="rect">
            <a:avLst/>
          </a:prstGeom>
          <a:noFill/>
        </p:spPr>
        <p:txBody>
          <a:bodyPr wrap="square" rtlCol="0">
            <a:spAutoFit/>
          </a:bodyPr>
          <a:lstStyle/>
          <a:p>
            <a:r>
              <a:rPr lang="en-US" sz="2000" dirty="0" smtClean="0">
                <a:solidFill>
                  <a:srgbClr val="7030A0"/>
                </a:solidFill>
              </a:rPr>
              <a:t>Error</a:t>
            </a:r>
            <a:endParaRPr lang="en-US" sz="2000" dirty="0">
              <a:solidFill>
                <a:srgbClr val="7030A0"/>
              </a:solidFill>
            </a:endParaRPr>
          </a:p>
        </p:txBody>
      </p:sp>
      <p:cxnSp>
        <p:nvCxnSpPr>
          <p:cNvPr id="7" name="Straight Arrow Connector 6"/>
          <p:cNvCxnSpPr/>
          <p:nvPr/>
        </p:nvCxnSpPr>
        <p:spPr>
          <a:xfrm>
            <a:off x="4343400" y="1905000"/>
            <a:ext cx="2743200" cy="183252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657600" y="3937576"/>
            <a:ext cx="3429000" cy="154882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054428"/>
      </p:ext>
    </p:extLst>
  </p:cSld>
  <p:clrMapOvr>
    <a:masterClrMapping/>
  </p:clrMapOvr>
  <p:transition>
    <p:circl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Arial"/>
                <a:ea typeface="+mj-ea"/>
                <a:cs typeface="+mj-cs"/>
              </a:rPr>
              <a:t>Example: </a:t>
            </a:r>
            <a:r>
              <a:rPr lang="en-US" sz="3200" b="1" kern="0" dirty="0" err="1" smtClean="0">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r>
              <a:rPr lang="en-US" sz="2000" b="1" dirty="0" smtClean="0">
                <a:solidFill>
                  <a:srgbClr val="000000"/>
                </a:solidFill>
                <a:latin typeface="Courier New" pitchFamily="49" charset="0"/>
              </a:rPr>
              <a:t>static void Main()</a:t>
            </a:r>
          </a:p>
          <a:p>
            <a:pPr lvl="0" fontAlgn="base">
              <a:spcBef>
                <a:spcPct val="0"/>
              </a:spcBef>
              <a:spcAft>
                <a:spcPct val="0"/>
              </a:spcAft>
            </a:pPr>
            <a:r>
              <a:rPr lang="en-US" sz="2000" b="1" dirty="0" smtClean="0">
                <a:solidFill>
                  <a:srgbClr val="000000"/>
                </a:solidFill>
                <a:latin typeface="Courier New" pitchFamily="49" charset="0"/>
              </a:rPr>
              <a:t>    {</a:t>
            </a:r>
          </a:p>
          <a:p>
            <a:pPr lvl="0" fontAlgn="base">
              <a:spcBef>
                <a:spcPct val="0"/>
              </a:spcBef>
              <a:spcAft>
                <a:spcPct val="0"/>
              </a:spcAft>
            </a:pPr>
            <a:r>
              <a:rPr lang="en-US" sz="2000" b="1" dirty="0" smtClean="0">
                <a:solidFill>
                  <a:srgbClr val="000000"/>
                </a:solidFill>
                <a:latin typeface="Courier New" pitchFamily="49" charset="0"/>
              </a:rPr>
              <a:t>        Box b = new Box(12, 13);</a:t>
            </a:r>
          </a:p>
          <a:p>
            <a:pPr lvl="0" fontAlgn="base">
              <a:spcBef>
                <a:spcPct val="0"/>
              </a:spcBef>
              <a:spcAft>
                <a:spcPct val="0"/>
              </a:spcAft>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Console.WriteLine</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b.height</a:t>
            </a:r>
            <a:r>
              <a:rPr lang="en-US" sz="2000" b="1" dirty="0" smtClean="0">
                <a:solidFill>
                  <a:srgbClr val="000000"/>
                </a:solidFill>
                <a:latin typeface="Courier New" pitchFamily="49" charset="0"/>
              </a:rPr>
              <a:t>);</a:t>
            </a:r>
          </a:p>
          <a:p>
            <a:pPr lvl="0" fontAlgn="base">
              <a:spcBef>
                <a:spcPct val="0"/>
              </a:spcBef>
              <a:spcAft>
                <a:spcPct val="0"/>
              </a:spcAft>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Console.WriteLine</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b.width</a:t>
            </a:r>
            <a:r>
              <a:rPr lang="en-US" sz="2000" b="1" dirty="0" smtClean="0">
                <a:solidFill>
                  <a:srgbClr val="000000"/>
                </a:solidFill>
                <a:latin typeface="Courier New" pitchFamily="49" charset="0"/>
              </a:rPr>
              <a:t>);</a:t>
            </a:r>
          </a:p>
          <a:p>
            <a:pPr lvl="0" fontAlgn="base">
              <a:spcBef>
                <a:spcPct val="0"/>
              </a:spcBef>
              <a:spcAft>
                <a:spcPct val="0"/>
              </a:spcAft>
            </a:pPr>
            <a:r>
              <a:rPr lang="en-US" sz="2000" b="1" dirty="0" smtClean="0">
                <a:solidFill>
                  <a:srgbClr val="000000"/>
                </a:solidFill>
                <a:latin typeface="Courier New" pitchFamily="49" charset="0"/>
              </a:rPr>
              <a:t>        Box b1; //constructor is not invoked</a:t>
            </a:r>
          </a:p>
          <a:p>
            <a:pPr lvl="0" fontAlgn="base">
              <a:spcBef>
                <a:spcPct val="0"/>
              </a:spcBef>
              <a:spcAft>
                <a:spcPct val="0"/>
              </a:spcAft>
            </a:pPr>
            <a:r>
              <a:rPr lang="en-US" sz="2000" b="1" dirty="0" smtClean="0">
                <a:solidFill>
                  <a:srgbClr val="000000"/>
                </a:solidFill>
                <a:latin typeface="Courier New" pitchFamily="49" charset="0"/>
              </a:rPr>
              <a:t>        b1.width = 10;</a:t>
            </a:r>
          </a:p>
          <a:p>
            <a:pPr lvl="0" fontAlgn="base">
              <a:spcBef>
                <a:spcPct val="0"/>
              </a:spcBef>
              <a:spcAft>
                <a:spcPct val="0"/>
              </a:spcAft>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Console.WriteLine</a:t>
            </a:r>
            <a:r>
              <a:rPr lang="en-US" sz="2000" b="1" dirty="0" smtClean="0">
                <a:solidFill>
                  <a:srgbClr val="000000"/>
                </a:solidFill>
                <a:latin typeface="Courier New" pitchFamily="49" charset="0"/>
              </a:rPr>
              <a:t>(b1.width);</a:t>
            </a:r>
          </a:p>
          <a:p>
            <a:pPr lvl="0" fontAlgn="base">
              <a:spcBef>
                <a:spcPct val="0"/>
              </a:spcBef>
              <a:spcAft>
                <a:spcPct val="0"/>
              </a:spcAft>
            </a:pPr>
            <a:r>
              <a:rPr lang="en-US" sz="2000" b="1" dirty="0" smtClean="0">
                <a:solidFill>
                  <a:srgbClr val="000000"/>
                </a:solidFill>
                <a:latin typeface="Courier New" pitchFamily="49" charset="0"/>
              </a:rPr>
              <a:t>}</a:t>
            </a:r>
          </a:p>
          <a:p>
            <a:pPr lvl="0" fontAlgn="base">
              <a:spcBef>
                <a:spcPct val="0"/>
              </a:spcBef>
              <a:spcAft>
                <a:spcPct val="0"/>
              </a:spcAft>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57853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26126"/>
      </p:ext>
    </p:extLst>
  </p:cSld>
  <p:clrMapOvr>
    <a:masterClrMapping/>
  </p:clrMapOvr>
  <p:transition>
    <p:circl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smtClean="0">
                <a:solidFill>
                  <a:srgbClr val="FFFFFF"/>
                </a:solidFill>
                <a:latin typeface="Arial"/>
                <a:ea typeface="+mj-ea"/>
                <a:cs typeface="+mj-cs"/>
              </a:rPr>
              <a:t>Example: </a:t>
            </a:r>
            <a:r>
              <a:rPr lang="en-US" sz="3200" b="1" kern="0" dirty="0" err="1" smtClean="0">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5" name="Content Placeholder 5"/>
          <p:cNvSpPr txBox="1">
            <a:spLocks/>
          </p:cNvSpPr>
          <p:nvPr/>
        </p:nvSpPr>
        <p:spPr>
          <a:xfrm>
            <a:off x="381000" y="1752601"/>
            <a:ext cx="4116388" cy="4191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Are</a:t>
            </a:r>
            <a:r>
              <a:rPr kumimoji="0" lang="en-US" sz="2000" b="0" i="0" u="none" strike="noStrike" kern="1200" cap="none" spc="0" normalizeH="0" noProof="0" dirty="0" smtClean="0">
                <a:ln>
                  <a:noFill/>
                </a:ln>
                <a:solidFill>
                  <a:schemeClr val="tx1"/>
                </a:solidFill>
                <a:effectLst/>
                <a:uLnTx/>
                <a:uFillTx/>
                <a:latin typeface="+mn-lt"/>
                <a:ea typeface="+mn-ea"/>
                <a:cs typeface="+mn-cs"/>
              </a:rPr>
              <a:t> value </a:t>
            </a:r>
            <a:r>
              <a:rPr kumimoji="0" lang="en-US" sz="2000" b="0" i="0" u="none" strike="noStrike" kern="1200" cap="none" spc="0" normalizeH="0" noProof="0" dirty="0" err="1" smtClean="0">
                <a:ln>
                  <a:noFill/>
                </a:ln>
                <a:solidFill>
                  <a:schemeClr val="tx1"/>
                </a:solidFill>
                <a:effectLst/>
                <a:uLnTx/>
                <a:uFillTx/>
                <a:latin typeface="+mn-lt"/>
                <a:ea typeface="+mn-ea"/>
                <a:cs typeface="+mn-cs"/>
              </a:rPr>
              <a:t>ty</a:t>
            </a:r>
            <a:r>
              <a:rPr lang="en-US" sz="2000" dirty="0" err="1" smtClean="0"/>
              <a:t>pes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 default constructors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initializers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 destructors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Can be instantiated with or without the </a:t>
            </a:r>
            <a:r>
              <a:rPr kumimoji="0" lang="en-US" sz="20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new</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operator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Cannot be involved in inheritance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4572000" y="1828800"/>
            <a:ext cx="3429000" cy="2246769"/>
          </a:xfrm>
          <a:prstGeom prst="rect">
            <a:avLst/>
          </a:prstGeom>
        </p:spPr>
        <p:txBody>
          <a:bodyPr wrap="square">
            <a:spAutoFit/>
          </a:bodyPr>
          <a:lstStyle/>
          <a:p>
            <a:pPr>
              <a:buFont typeface="Arial" pitchFamily="34" charset="0"/>
              <a:buChar char="•"/>
            </a:pPr>
            <a:r>
              <a:rPr lang="en-US" sz="2000" dirty="0" smtClean="0"/>
              <a:t>Are  Reference types.</a:t>
            </a:r>
          </a:p>
          <a:p>
            <a:pPr>
              <a:buFont typeface="Arial" pitchFamily="34" charset="0"/>
              <a:buChar char="•"/>
            </a:pPr>
            <a:r>
              <a:rPr lang="en-US" sz="2000" dirty="0" smtClean="0"/>
              <a:t>Can have default constructors</a:t>
            </a:r>
          </a:p>
          <a:p>
            <a:pPr>
              <a:buFont typeface="Arial" pitchFamily="34" charset="0"/>
              <a:buChar char="•"/>
            </a:pPr>
            <a:r>
              <a:rPr lang="en-US" sz="2000" dirty="0" smtClean="0"/>
              <a:t>Can have </a:t>
            </a:r>
            <a:r>
              <a:rPr lang="en-US" sz="2000" dirty="0" err="1" smtClean="0"/>
              <a:t>initializers</a:t>
            </a:r>
            <a:endParaRPr lang="en-US" sz="2000" dirty="0" smtClean="0"/>
          </a:p>
          <a:p>
            <a:pPr>
              <a:buFont typeface="Arial" pitchFamily="34" charset="0"/>
              <a:buChar char="•"/>
            </a:pPr>
            <a:r>
              <a:rPr lang="en-US" sz="2000" dirty="0" smtClean="0"/>
              <a:t>Can have </a:t>
            </a:r>
            <a:r>
              <a:rPr lang="en-US" sz="2000" dirty="0" err="1" smtClean="0"/>
              <a:t>dsetructors</a:t>
            </a:r>
            <a:endParaRPr lang="en-US" sz="2000" dirty="0" smtClean="0"/>
          </a:p>
          <a:p>
            <a:pPr>
              <a:buFont typeface="Arial" pitchFamily="34" charset="0"/>
              <a:buChar char="•"/>
            </a:pPr>
            <a:r>
              <a:rPr lang="en-US" sz="2000" dirty="0" smtClean="0"/>
              <a:t>Cannot be instantiated without the </a:t>
            </a:r>
            <a:r>
              <a:rPr lang="en-US" sz="2000" b="1" dirty="0" smtClean="0">
                <a:latin typeface="Courier New" pitchFamily="49" charset="0"/>
                <a:cs typeface="Courier New" pitchFamily="49" charset="0"/>
              </a:rPr>
              <a:t>new</a:t>
            </a:r>
            <a:r>
              <a:rPr lang="en-US" sz="2000" dirty="0" smtClean="0"/>
              <a:t> operator</a:t>
            </a:r>
          </a:p>
          <a:p>
            <a:pPr>
              <a:buFont typeface="Arial" pitchFamily="34" charset="0"/>
              <a:buChar char="•"/>
            </a:pPr>
            <a:r>
              <a:rPr lang="en-US" sz="2000" dirty="0" smtClean="0"/>
              <a:t>Can be involved in inheritance</a:t>
            </a:r>
            <a:endParaRPr lang="en-US" sz="2000" dirty="0"/>
          </a:p>
        </p:txBody>
      </p:sp>
      <p:sp>
        <p:nvSpPr>
          <p:cNvPr id="9" name="Text Placeholder 4"/>
          <p:cNvSpPr txBox="1">
            <a:spLocks/>
          </p:cNvSpPr>
          <p:nvPr/>
        </p:nvSpPr>
        <p:spPr bwMode="auto">
          <a:xfrm>
            <a:off x="762000" y="14478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400" b="1" i="0" u="none" strike="noStrike" kern="0" cap="none" spc="0" normalizeH="0" baseline="0" noProof="0" smtClean="0">
                <a:ln>
                  <a:noFill/>
                </a:ln>
                <a:solidFill>
                  <a:srgbClr val="5F5F5F"/>
                </a:solidFill>
                <a:effectLst/>
                <a:uLnTx/>
                <a:uFillTx/>
                <a:latin typeface="Courier New" pitchFamily="49" charset="0"/>
                <a:ea typeface="+mn-ea"/>
                <a:cs typeface="Courier New" pitchFamily="49" charset="0"/>
              </a:rPr>
              <a:t>struct</a:t>
            </a:r>
            <a:endParaRPr kumimoji="0" lang="en-US" sz="2400" b="1" i="0" u="none" strike="noStrike" kern="0" cap="none" spc="0" normalizeH="0" baseline="0" noProof="0" dirty="0">
              <a:ln>
                <a:noFill/>
              </a:ln>
              <a:solidFill>
                <a:srgbClr val="5F5F5F"/>
              </a:solidFill>
              <a:effectLst/>
              <a:uLnTx/>
              <a:uFillTx/>
              <a:latin typeface="Courier New" pitchFamily="49" charset="0"/>
              <a:ea typeface="+mn-ea"/>
              <a:cs typeface="Courier New" pitchFamily="49" charset="0"/>
            </a:endParaRPr>
          </a:p>
        </p:txBody>
      </p:sp>
      <p:sp>
        <p:nvSpPr>
          <p:cNvPr id="12" name="Text Placeholder 6"/>
          <p:cNvSpPr txBox="1">
            <a:spLocks/>
          </p:cNvSpPr>
          <p:nvPr/>
        </p:nvSpPr>
        <p:spPr bwMode="auto">
          <a:xfrm>
            <a:off x="5029200" y="14478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400" b="1" i="0" u="none" strike="noStrike" kern="0" cap="none" spc="0" normalizeH="0" baseline="0" noProof="0" smtClean="0">
                <a:ln>
                  <a:noFill/>
                </a:ln>
                <a:solidFill>
                  <a:srgbClr val="5F5F5F"/>
                </a:solidFill>
                <a:effectLst/>
                <a:uLnTx/>
                <a:uFillTx/>
                <a:latin typeface="Courier New" pitchFamily="49" charset="0"/>
                <a:ea typeface="+mn-ea"/>
                <a:cs typeface="Courier New" pitchFamily="49" charset="0"/>
              </a:rPr>
              <a:t>class</a:t>
            </a:r>
            <a:endParaRPr kumimoji="0" lang="en-US" sz="2400" b="1" i="0" u="none" strike="noStrike" kern="0" cap="none" spc="0" normalizeH="0" baseline="0" noProof="0" dirty="0">
              <a:ln>
                <a:noFill/>
              </a:ln>
              <a:solidFill>
                <a:srgbClr val="5F5F5F"/>
              </a:solidFill>
              <a:effectLst/>
              <a:uLnTx/>
              <a:uFillTx/>
              <a:latin typeface="Courier New" pitchFamily="49" charset="0"/>
              <a:ea typeface="+mn-ea"/>
              <a:cs typeface="Courier New" pitchFamily="49" charset="0"/>
            </a:endParaRPr>
          </a:p>
        </p:txBody>
      </p:sp>
      <p:sp>
        <p:nvSpPr>
          <p:cNvPr id="14" name="Rectangle 13"/>
          <p:cNvSpPr/>
          <p:nvPr/>
        </p:nvSpPr>
        <p:spPr>
          <a:xfrm>
            <a:off x="838200" y="4572000"/>
            <a:ext cx="7010400" cy="152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tx1">
                    <a:lumMod val="65000"/>
                    <a:lumOff val="35000"/>
                  </a:schemeClr>
                </a:solidFill>
              </a:rPr>
              <a:t>All Primitive </a:t>
            </a:r>
            <a:r>
              <a:rPr lang="en-US" sz="3200" smtClean="0">
                <a:solidFill>
                  <a:schemeClr val="tx1">
                    <a:lumMod val="65000"/>
                    <a:lumOff val="35000"/>
                  </a:schemeClr>
                </a:solidFill>
              </a:rPr>
              <a:t>types are </a:t>
            </a:r>
            <a:r>
              <a:rPr lang="en-US" sz="3200" dirty="0" smtClean="0">
                <a:solidFill>
                  <a:schemeClr val="tx1">
                    <a:lumMod val="65000"/>
                    <a:lumOff val="35000"/>
                  </a:schemeClr>
                </a:solidFill>
              </a:rPr>
              <a:t>predefined structures</a:t>
            </a:r>
          </a:p>
          <a:p>
            <a:pPr algn="ctr"/>
            <a:r>
              <a:rPr lang="en-US" sz="3200" dirty="0" smtClean="0">
                <a:solidFill>
                  <a:schemeClr val="tx1">
                    <a:lumMod val="65000"/>
                    <a:lumOff val="35000"/>
                  </a:schemeClr>
                </a:solidFill>
              </a:rPr>
              <a:t>Ex: </a:t>
            </a:r>
            <a:r>
              <a:rPr lang="en-US" sz="3200" dirty="0" err="1" smtClean="0">
                <a:solidFill>
                  <a:schemeClr val="tx1">
                    <a:lumMod val="65000"/>
                    <a:lumOff val="35000"/>
                  </a:schemeClr>
                </a:solidFill>
              </a:rPr>
              <a:t>int,float,double,char</a:t>
            </a:r>
            <a:r>
              <a:rPr lang="en-US" sz="3200" dirty="0" smtClean="0">
                <a:solidFill>
                  <a:schemeClr val="tx1">
                    <a:lumMod val="65000"/>
                    <a:lumOff val="35000"/>
                  </a:schemeClr>
                </a:solidFill>
              </a:rPr>
              <a:t> etc.</a:t>
            </a:r>
            <a:endParaRPr lang="en-US" sz="3200" dirty="0">
              <a:solidFill>
                <a:schemeClr val="tx1">
                  <a:lumMod val="65000"/>
                  <a:lumOff val="35000"/>
                </a:schemeClr>
              </a:solidFill>
            </a:endParaRPr>
          </a:p>
        </p:txBody>
      </p:sp>
    </p:spTree>
    <p:extLst>
      <p:ext uri="{BB962C8B-B14F-4D97-AF65-F5344CB8AC3E}">
        <p14:creationId xmlns:p14="http://schemas.microsoft.com/office/powerpoint/2010/main" val="1550785015"/>
      </p:ext>
    </p:extLst>
  </p:cSld>
  <p:clrMapOvr>
    <a:masterClrMapping/>
  </p:clrMapOvr>
  <p:transition>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Abstraction</a:t>
            </a:r>
            <a:endParaRPr lang="en-US" sz="2700" dirty="0">
              <a:latin typeface="Berlin Sans FB Demi" pitchFamily="34" charset="0"/>
            </a:endParaRP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Abstraction is the process of taking only a set of essential characteristics from something(object).</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Example</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For a </a:t>
            </a:r>
            <a:r>
              <a:rPr lang="en-US" sz="2000" dirty="0" err="1" smtClean="0">
                <a:solidFill>
                  <a:schemeClr val="tx1">
                    <a:lumMod val="65000"/>
                    <a:lumOff val="35000"/>
                  </a:schemeClr>
                </a:solidFill>
                <a:latin typeface="Arial" pitchFamily="34" charset="0"/>
                <a:cs typeface="Arial" pitchFamily="34" charset="0"/>
              </a:rPr>
              <a:t>Doctor</a:t>
            </a:r>
            <a:r>
              <a:rPr lang="en-US" sz="2000" dirty="0" err="1" smtClean="0">
                <a:solidFill>
                  <a:schemeClr val="tx1">
                    <a:lumMod val="65000"/>
                    <a:lumOff val="35000"/>
                  </a:schemeClr>
                </a:solidFill>
                <a:latin typeface="Arial" pitchFamily="34" charset="0"/>
                <a:cs typeface="Arial" pitchFamily="34" charset="0"/>
                <a:sym typeface="Wingdings" pitchFamily="2" charset="2"/>
              </a:rPr>
              <a:t></a:t>
            </a:r>
            <a:r>
              <a:rPr lang="en-US" sz="2000" dirty="0" err="1" smtClean="0">
                <a:solidFill>
                  <a:schemeClr val="tx1">
                    <a:lumMod val="65000"/>
                    <a:lumOff val="35000"/>
                  </a:schemeClr>
                </a:solidFill>
                <a:latin typeface="Arial" pitchFamily="34" charset="0"/>
                <a:cs typeface="Arial" pitchFamily="34" charset="0"/>
              </a:rPr>
              <a:t>you</a:t>
            </a:r>
            <a:r>
              <a:rPr lang="en-US" sz="2000" dirty="0" smtClean="0">
                <a:solidFill>
                  <a:schemeClr val="tx1">
                    <a:lumMod val="65000"/>
                    <a:lumOff val="35000"/>
                  </a:schemeClr>
                </a:solidFill>
                <a:latin typeface="Arial" pitchFamily="34" charset="0"/>
                <a:cs typeface="Arial" pitchFamily="34" charset="0"/>
              </a:rPr>
              <a:t> are a Patient</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Name, Age, Old medical records</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For a </a:t>
            </a:r>
            <a:r>
              <a:rPr lang="en-US" sz="2000" dirty="0" err="1" smtClean="0">
                <a:solidFill>
                  <a:schemeClr val="tx1">
                    <a:lumMod val="65000"/>
                    <a:lumOff val="35000"/>
                  </a:schemeClr>
                </a:solidFill>
                <a:latin typeface="Arial" pitchFamily="34" charset="0"/>
                <a:cs typeface="Arial" pitchFamily="34" charset="0"/>
              </a:rPr>
              <a:t>Teacher</a:t>
            </a:r>
            <a:r>
              <a:rPr lang="en-US" sz="2000" dirty="0" err="1" smtClean="0">
                <a:solidFill>
                  <a:schemeClr val="tx1">
                    <a:lumMod val="65000"/>
                    <a:lumOff val="35000"/>
                  </a:schemeClr>
                </a:solidFill>
                <a:latin typeface="Arial" pitchFamily="34" charset="0"/>
                <a:cs typeface="Arial" pitchFamily="34" charset="0"/>
                <a:sym typeface="Wingdings" pitchFamily="2" charset="2"/>
              </a:rPr>
              <a:t></a:t>
            </a:r>
            <a:r>
              <a:rPr lang="en-US" sz="2000" dirty="0" err="1" smtClean="0">
                <a:solidFill>
                  <a:schemeClr val="tx1">
                    <a:lumMod val="65000"/>
                    <a:lumOff val="35000"/>
                  </a:schemeClr>
                </a:solidFill>
                <a:latin typeface="Arial" pitchFamily="34" charset="0"/>
                <a:cs typeface="Arial" pitchFamily="34" charset="0"/>
              </a:rPr>
              <a:t>you</a:t>
            </a:r>
            <a:r>
              <a:rPr lang="en-US" sz="2000" dirty="0" smtClean="0">
                <a:solidFill>
                  <a:schemeClr val="tx1">
                    <a:lumMod val="65000"/>
                    <a:lumOff val="35000"/>
                  </a:schemeClr>
                </a:solidFill>
                <a:latin typeface="Arial" pitchFamily="34" charset="0"/>
                <a:cs typeface="Arial" pitchFamily="34" charset="0"/>
              </a:rPr>
              <a:t> are a Student </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Name, Roll Number/</a:t>
            </a:r>
            <a:r>
              <a:rPr lang="en-US" sz="2000" dirty="0" err="1" smtClean="0">
                <a:solidFill>
                  <a:schemeClr val="tx1">
                    <a:lumMod val="65000"/>
                    <a:lumOff val="35000"/>
                  </a:schemeClr>
                </a:solidFill>
                <a:latin typeface="Arial" pitchFamily="34" charset="0"/>
                <a:cs typeface="Arial" pitchFamily="34" charset="0"/>
              </a:rPr>
              <a:t>RegNo</a:t>
            </a:r>
            <a:r>
              <a:rPr lang="en-US" sz="2000" dirty="0" smtClean="0">
                <a:solidFill>
                  <a:schemeClr val="tx1">
                    <a:lumMod val="65000"/>
                    <a:lumOff val="35000"/>
                  </a:schemeClr>
                </a:solidFill>
                <a:latin typeface="Arial" pitchFamily="34" charset="0"/>
                <a:cs typeface="Arial" pitchFamily="34" charset="0"/>
              </a:rPr>
              <a:t>, Education background</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For HR </a:t>
            </a:r>
            <a:r>
              <a:rPr lang="en-US" sz="2000" dirty="0" err="1" smtClean="0">
                <a:solidFill>
                  <a:schemeClr val="tx1">
                    <a:lumMod val="65000"/>
                    <a:lumOff val="35000"/>
                  </a:schemeClr>
                </a:solidFill>
                <a:latin typeface="Arial" pitchFamily="34" charset="0"/>
                <a:cs typeface="Arial" pitchFamily="34" charset="0"/>
              </a:rPr>
              <a:t>Staff</a:t>
            </a:r>
            <a:r>
              <a:rPr lang="en-US" sz="2000" dirty="0" err="1" smtClean="0">
                <a:solidFill>
                  <a:schemeClr val="tx1">
                    <a:lumMod val="65000"/>
                    <a:lumOff val="35000"/>
                  </a:schemeClr>
                </a:solidFill>
                <a:latin typeface="Arial" pitchFamily="34" charset="0"/>
                <a:cs typeface="Arial" pitchFamily="34" charset="0"/>
                <a:sym typeface="Wingdings" pitchFamily="2" charset="2"/>
              </a:rPr>
              <a:t></a:t>
            </a:r>
            <a:r>
              <a:rPr lang="en-US" sz="2000" dirty="0" err="1" smtClean="0">
                <a:solidFill>
                  <a:schemeClr val="tx1">
                    <a:lumMod val="65000"/>
                    <a:lumOff val="35000"/>
                  </a:schemeClr>
                </a:solidFill>
                <a:latin typeface="Arial" pitchFamily="34" charset="0"/>
                <a:cs typeface="Arial" pitchFamily="34" charset="0"/>
              </a:rPr>
              <a:t>you</a:t>
            </a:r>
            <a:r>
              <a:rPr lang="en-US" sz="2000" dirty="0" smtClean="0">
                <a:solidFill>
                  <a:schemeClr val="tx1">
                    <a:lumMod val="65000"/>
                    <a:lumOff val="35000"/>
                  </a:schemeClr>
                </a:solidFill>
                <a:latin typeface="Arial" pitchFamily="34" charset="0"/>
                <a:cs typeface="Arial" pitchFamily="34" charset="0"/>
              </a:rPr>
              <a:t> are ______________</a:t>
            </a:r>
          </a:p>
          <a:p>
            <a:pPr marL="457200" indent="-457200">
              <a:spcAft>
                <a:spcPts val="1200"/>
              </a:spcAft>
              <a:buFont typeface="Wingdings" pitchFamily="2" charset="2"/>
              <a:buChar char="§"/>
            </a:pPr>
            <a:endParaRPr lang="en-US" sz="2000" dirty="0" smtClean="0">
              <a:solidFill>
                <a:schemeClr val="tx1">
                  <a:lumMod val="65000"/>
                  <a:lumOff val="35000"/>
                </a:schemeClr>
              </a:solidFill>
              <a:latin typeface="Arial" pitchFamily="34" charset="0"/>
              <a:cs typeface="Arial" pitchFamily="34" charset="0"/>
            </a:endParaRPr>
          </a:p>
        </p:txBody>
      </p:sp>
      <p:pic>
        <p:nvPicPr>
          <p:cNvPr id="5" name="Picture 2"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495800" y="22860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24400" y="2743200"/>
            <a:ext cx="1371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067300" y="30099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Class</a:t>
            </a:r>
            <a:endParaRPr lang="en-US" sz="2700" dirty="0">
              <a:latin typeface="Berlin Sans FB Demi" pitchFamily="34" charset="0"/>
            </a:endParaRP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A class is a construct created in object-oriented programming languages that enables creation of objects.</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Also, a class is sometimes called blueprint or template or prototype from which objects are created.</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It defines members (variables and methods).</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A class is an abstraction.</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Class is a collection of class members.</a:t>
            </a:r>
          </a:p>
          <a:p>
            <a:pPr marL="457200" indent="-457200">
              <a:spcAft>
                <a:spcPts val="1200"/>
              </a:spcAft>
              <a:buFont typeface="Wingdings" pitchFamily="2" charset="2"/>
              <a:buChar char="§"/>
            </a:pPr>
            <a:r>
              <a:rPr lang="en-US" sz="2000" dirty="0" smtClean="0">
                <a:solidFill>
                  <a:schemeClr val="tx1">
                    <a:lumMod val="65000"/>
                    <a:lumOff val="35000"/>
                  </a:schemeClr>
                </a:solidFill>
                <a:latin typeface="Arial" pitchFamily="34" charset="0"/>
                <a:cs typeface="Arial" pitchFamily="34" charset="0"/>
              </a:rPr>
              <a:t>Class in C# is created using the class keyword.</a:t>
            </a:r>
          </a:p>
          <a:p>
            <a:pPr marL="457200" indent="-457200">
              <a:spcAft>
                <a:spcPts val="1200"/>
              </a:spcAft>
              <a:buFont typeface="Wingdings" pitchFamily="2" charset="2"/>
              <a:buChar char="§"/>
            </a:pPr>
            <a:endParaRPr lang="en-US" sz="2000" dirty="0" smtClean="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smtClean="0">
              <a:solidFill>
                <a:schemeClr val="tx1">
                  <a:lumMod val="65000"/>
                  <a:lumOff val="35000"/>
                </a:schemeClr>
              </a:solidFill>
              <a:latin typeface="Arial" pitchFamily="34" charset="0"/>
              <a:cs typeface="Arial" pitchFamily="34" charset="0"/>
            </a:endParaRPr>
          </a:p>
        </p:txBody>
      </p:sp>
      <p:sp>
        <p:nvSpPr>
          <p:cNvPr id="9" name="Rounded Rectangle 8"/>
          <p:cNvSpPr/>
          <p:nvPr/>
        </p:nvSpPr>
        <p:spPr>
          <a:xfrm>
            <a:off x="304800" y="4495800"/>
            <a:ext cx="8458200" cy="1981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ndara" pitchFamily="34" charset="0"/>
              </a:rPr>
              <a:t>class </a:t>
            </a:r>
            <a:r>
              <a:rPr lang="en-US" sz="2400" i="1" dirty="0" err="1" smtClean="0">
                <a:latin typeface="Candara" pitchFamily="34" charset="0"/>
              </a:rPr>
              <a:t>YourClassNameHere</a:t>
            </a:r>
            <a:endParaRPr lang="en-US" sz="2400" i="1" dirty="0" smtClean="0">
              <a:latin typeface="Candara" pitchFamily="34" charset="0"/>
            </a:endParaRPr>
          </a:p>
          <a:p>
            <a:r>
              <a:rPr lang="en-US" sz="2400" dirty="0" smtClean="0">
                <a:latin typeface="Candara" pitchFamily="34" charset="0"/>
              </a:rPr>
              <a:t>{</a:t>
            </a:r>
          </a:p>
          <a:p>
            <a:r>
              <a:rPr lang="en-US" sz="2400" dirty="0" smtClean="0">
                <a:latin typeface="Candara" pitchFamily="34" charset="0"/>
              </a:rPr>
              <a:t>      //your class members</a:t>
            </a:r>
          </a:p>
          <a:p>
            <a:r>
              <a:rPr lang="en-US" sz="2400" dirty="0" smtClean="0">
                <a:latin typeface="Candara" pitchFamily="34" charset="0"/>
              </a:rPr>
              <a:t>}</a:t>
            </a:r>
            <a:endParaRPr lang="en-US" sz="2400" dirty="0">
              <a:latin typeface="Candara" pitchFamily="34" charset="0"/>
            </a:endParaRPr>
          </a:p>
        </p:txBody>
      </p:sp>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Class Members</a:t>
            </a:r>
            <a:endParaRPr lang="en-US" sz="2700" dirty="0">
              <a:latin typeface="Berlin Sans FB Demi" pitchFamily="34" charset="0"/>
            </a:endParaRPr>
          </a:p>
        </p:txBody>
      </p:sp>
      <p:sp>
        <p:nvSpPr>
          <p:cNvPr id="7" name="Content Placeholder 2"/>
          <p:cNvSpPr txBox="1">
            <a:spLocks/>
          </p:cNvSpPr>
          <p:nvPr/>
        </p:nvSpPr>
        <p:spPr>
          <a:xfrm>
            <a:off x="381000" y="838201"/>
            <a:ext cx="8458200" cy="3200399"/>
          </a:xfrm>
          <a:prstGeom prst="rect">
            <a:avLst/>
          </a:prstGeom>
        </p:spPr>
        <p:txBody>
          <a:bodyPr vert="horz" lIns="91440" tIns="45720" rIns="91440" bIns="45720" rtlCol="0">
            <a:normAutofit fontScale="85000" lnSpcReduction="20000"/>
          </a:bodyPr>
          <a:lstStyle/>
          <a:p>
            <a:pPr marL="457200" indent="-457200">
              <a:spcAft>
                <a:spcPts val="12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The variables and functions defined inside a class are called members of the class.</a:t>
            </a:r>
          </a:p>
          <a:p>
            <a:pPr>
              <a:spcAft>
                <a:spcPts val="1200"/>
              </a:spcAft>
            </a:pPr>
            <a:r>
              <a:rPr lang="en-US" sz="2000" dirty="0" smtClean="0">
                <a:solidFill>
                  <a:schemeClr val="tx1">
                    <a:lumMod val="65000"/>
                    <a:lumOff val="35000"/>
                  </a:schemeClr>
                </a:solidFill>
                <a:latin typeface="Arial" pitchFamily="34" charset="0"/>
                <a:cs typeface="Arial" pitchFamily="34" charset="0"/>
              </a:rPr>
              <a:t>Types of members </a:t>
            </a:r>
          </a:p>
          <a:p>
            <a:pPr marL="457200" indent="-457200">
              <a:spcAft>
                <a:spcPts val="12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Data members/ Fields</a:t>
            </a:r>
          </a:p>
          <a:p>
            <a:pPr marL="457200" indent="-457200">
              <a:spcAft>
                <a:spcPts val="12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Methods</a:t>
            </a:r>
          </a:p>
          <a:p>
            <a:pPr marL="457200" indent="-457200">
              <a:spcAft>
                <a:spcPts val="12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Constructors</a:t>
            </a:r>
          </a:p>
          <a:p>
            <a:pPr marL="457200" indent="-457200">
              <a:spcAft>
                <a:spcPts val="12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Destructors</a:t>
            </a:r>
          </a:p>
          <a:p>
            <a:pPr marL="457200" indent="-457200">
              <a:spcAft>
                <a:spcPts val="12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Properties</a:t>
            </a:r>
          </a:p>
          <a:p>
            <a:pPr marL="457200" indent="-457200">
              <a:spcAft>
                <a:spcPts val="1200"/>
              </a:spcAft>
              <a:buFont typeface="Wingdings" pitchFamily="2" charset="2"/>
              <a:buChar char="Ø"/>
            </a:pPr>
            <a:r>
              <a:rPr lang="en-US" sz="2000" dirty="0" smtClean="0">
                <a:solidFill>
                  <a:schemeClr val="tx1">
                    <a:lumMod val="65000"/>
                    <a:lumOff val="35000"/>
                  </a:schemeClr>
                </a:solidFill>
                <a:latin typeface="Arial" pitchFamily="34" charset="0"/>
                <a:cs typeface="Arial" pitchFamily="34" charset="0"/>
              </a:rPr>
              <a:t>Indexer</a:t>
            </a:r>
          </a:p>
          <a:p>
            <a:pPr marL="971550" lvl="1" indent="-514350">
              <a:spcAft>
                <a:spcPts val="1200"/>
              </a:spcAft>
              <a:buFont typeface="+mj-lt"/>
              <a:buAutoNum type="alphaLcPeriod"/>
            </a:pPr>
            <a:endParaRPr lang="en-US" sz="2000" dirty="0" smtClean="0">
              <a:solidFill>
                <a:schemeClr val="tx1">
                  <a:lumMod val="65000"/>
                  <a:lumOff val="35000"/>
                </a:schemeClr>
              </a:solidFill>
              <a:latin typeface="Arial" pitchFamily="34" charset="0"/>
              <a:cs typeface="Arial" pitchFamily="34" charset="0"/>
            </a:endParaRPr>
          </a:p>
        </p:txBody>
      </p:sp>
      <p:sp>
        <p:nvSpPr>
          <p:cNvPr id="6" name="Rounded Rectangle 5"/>
          <p:cNvSpPr/>
          <p:nvPr/>
        </p:nvSpPr>
        <p:spPr>
          <a:xfrm>
            <a:off x="381000" y="4267200"/>
            <a:ext cx="8458200" cy="21336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ndara" pitchFamily="34" charset="0"/>
              </a:rPr>
              <a:t>class </a:t>
            </a:r>
            <a:r>
              <a:rPr lang="en-US" sz="2400" i="1" dirty="0" err="1" smtClean="0">
                <a:latin typeface="Candara" pitchFamily="34" charset="0"/>
              </a:rPr>
              <a:t>YourClassNameHere</a:t>
            </a:r>
            <a:endParaRPr lang="en-US" sz="2400" i="1" dirty="0" smtClean="0">
              <a:latin typeface="Candara" pitchFamily="34" charset="0"/>
            </a:endParaRPr>
          </a:p>
          <a:p>
            <a:r>
              <a:rPr lang="en-US" sz="2400" dirty="0" smtClean="0">
                <a:latin typeface="Candara" pitchFamily="34" charset="0"/>
              </a:rPr>
              <a:t>{</a:t>
            </a:r>
          </a:p>
          <a:p>
            <a:r>
              <a:rPr lang="en-US" sz="2400" dirty="0" smtClean="0">
                <a:latin typeface="Candara" pitchFamily="34" charset="0"/>
              </a:rPr>
              <a:t>      //</a:t>
            </a:r>
            <a:r>
              <a:rPr lang="en-US" sz="2400" i="1" dirty="0" smtClean="0">
                <a:latin typeface="Candara" pitchFamily="34" charset="0"/>
              </a:rPr>
              <a:t>your data members here</a:t>
            </a:r>
          </a:p>
          <a:p>
            <a:r>
              <a:rPr lang="en-US" sz="2400" dirty="0" smtClean="0">
                <a:latin typeface="Candara" pitchFamily="34" charset="0"/>
              </a:rPr>
              <a:t>      //</a:t>
            </a:r>
            <a:r>
              <a:rPr lang="en-US" sz="2400" i="1" dirty="0" smtClean="0">
                <a:latin typeface="Candara" pitchFamily="34" charset="0"/>
              </a:rPr>
              <a:t>your methods</a:t>
            </a:r>
          </a:p>
          <a:p>
            <a:r>
              <a:rPr lang="en-US" sz="2400" dirty="0" smtClean="0">
                <a:latin typeface="Candara" pitchFamily="34" charset="0"/>
              </a:rPr>
              <a:t>}</a:t>
            </a:r>
            <a:endParaRPr lang="en-US" sz="2400" dirty="0">
              <a:latin typeface="Candara" pitchFamily="34" charset="0"/>
            </a:endParaRPr>
          </a:p>
        </p:txBody>
      </p:sp>
    </p:spTree>
  </p:cSld>
  <p:clrMapOvr>
    <a:masterClrMapping/>
  </p:clrMapOvr>
  <p:transition>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Example of a Customer class</a:t>
            </a:r>
            <a:endParaRPr lang="en-US" sz="2700" dirty="0">
              <a:latin typeface="Berlin Sans FB Demi" pitchFamily="34" charset="0"/>
            </a:endParaRP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smtClean="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smtClean="0">
              <a:solidFill>
                <a:schemeClr val="tx1">
                  <a:lumMod val="65000"/>
                  <a:lumOff val="35000"/>
                </a:schemeClr>
              </a:solidFill>
              <a:latin typeface="Arial" pitchFamily="34" charset="0"/>
              <a:cs typeface="Arial" pitchFamily="34" charset="0"/>
            </a:endParaRPr>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124966" y="990600"/>
            <a:ext cx="8791087" cy="5257800"/>
          </a:xfrm>
          <a:prstGeom prst="rect">
            <a:avLst/>
          </a:prstGeom>
          <a:noFill/>
        </p:spPr>
      </p:pic>
    </p:spTree>
  </p:cSld>
  <p:clrMapOvr>
    <a:masterClrMapping/>
  </p:clrMapOvr>
  <p:transition>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Creating objects and accessing members</a:t>
            </a:r>
            <a:endParaRPr lang="en-US" sz="2700" dirty="0">
              <a:latin typeface="Berlin Sans FB Demi" pitchFamily="34" charset="0"/>
            </a:endParaRP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To create a Customer object, the </a:t>
            </a:r>
            <a:r>
              <a:rPr lang="en-US" sz="2000" b="1" kern="0" dirty="0" smtClean="0">
                <a:solidFill>
                  <a:srgbClr val="5F5F5F"/>
                </a:solidFill>
                <a:latin typeface="Courier New" pitchFamily="49" charset="0"/>
                <a:cs typeface="Courier New" pitchFamily="49" charset="0"/>
              </a:rPr>
              <a:t>new</a:t>
            </a:r>
            <a:r>
              <a:rPr lang="en-US" sz="2000" kern="0" dirty="0" smtClean="0">
                <a:solidFill>
                  <a:srgbClr val="5F5F5F"/>
                </a:solidFill>
                <a:latin typeface="Arial"/>
              </a:rPr>
              <a:t> keyword is used.</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lvl="0" eaLnBrk="0" fontAlgn="base" hangingPunct="0">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class Test{</a:t>
            </a:r>
          </a:p>
          <a:p>
            <a:pPr marL="342900" lvl="0" indent="-342900" eaLnBrk="0" fontAlgn="base" hangingPunct="0">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public static void Main(string[] a)    {</a:t>
            </a:r>
          </a:p>
          <a:p>
            <a:pPr marL="742950" lvl="1" indent="-285750" eaLnBrk="0" fontAlgn="base" hangingPunct="0">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Customer C1= new Customer(); </a:t>
            </a:r>
          </a:p>
          <a:p>
            <a:pPr marL="742950" lvl="1" indent="-285750" eaLnBrk="0" fontAlgn="base" hangingPunct="0">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C1.custId=10;</a:t>
            </a:r>
          </a:p>
          <a:p>
            <a:pPr marL="742950" lvl="1" indent="-285750" eaLnBrk="0" fontAlgn="base" hangingPunct="0">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C1.name=“John”;</a:t>
            </a:r>
          </a:p>
          <a:p>
            <a:pPr marL="742950" lvl="1" indent="-285750" eaLnBrk="0" fontAlgn="base" hangingPunct="0">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C1.address=“H-234, </a:t>
            </a:r>
            <a:r>
              <a:rPr lang="en-US" sz="2000" b="1" kern="0" dirty="0" err="1" smtClean="0">
                <a:solidFill>
                  <a:srgbClr val="000000"/>
                </a:solidFill>
                <a:latin typeface="Courier New" pitchFamily="49" charset="0"/>
              </a:rPr>
              <a:t>Jayadev</a:t>
            </a:r>
            <a:r>
              <a:rPr lang="en-US" sz="2000" b="1" kern="0" dirty="0" smtClean="0">
                <a:solidFill>
                  <a:srgbClr val="000000"/>
                </a:solidFill>
                <a:latin typeface="Courier New" pitchFamily="49" charset="0"/>
              </a:rPr>
              <a:t> </a:t>
            </a:r>
            <a:r>
              <a:rPr lang="en-US" sz="2000" b="1" kern="0" dirty="0" err="1" smtClean="0">
                <a:solidFill>
                  <a:srgbClr val="000000"/>
                </a:solidFill>
                <a:latin typeface="Courier New" pitchFamily="49" charset="0"/>
              </a:rPr>
              <a:t>Apts</a:t>
            </a:r>
            <a:r>
              <a:rPr lang="en-US" sz="2000" b="1" kern="0" dirty="0" smtClean="0">
                <a:solidFill>
                  <a:srgbClr val="000000"/>
                </a:solidFill>
                <a:latin typeface="Courier New" pitchFamily="49" charset="0"/>
              </a:rPr>
              <a:t>, BTM, </a:t>
            </a:r>
            <a:r>
              <a:rPr lang="en-US" sz="2000" b="1" kern="0" dirty="0" err="1" smtClean="0">
                <a:solidFill>
                  <a:srgbClr val="000000"/>
                </a:solidFill>
                <a:latin typeface="Courier New" pitchFamily="49" charset="0"/>
              </a:rPr>
              <a:t>Banglore</a:t>
            </a:r>
            <a:r>
              <a:rPr lang="en-US" sz="2000" b="1" kern="0" dirty="0" smtClean="0">
                <a:solidFill>
                  <a:srgbClr val="000000"/>
                </a:solidFill>
                <a:latin typeface="Courier New" pitchFamily="49" charset="0"/>
              </a:rPr>
              <a:t>”;</a:t>
            </a:r>
          </a:p>
          <a:p>
            <a:pPr marL="742950" lvl="1" indent="-285750" eaLnBrk="0" fontAlgn="base" hangingPunct="0">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C1.Display(); </a:t>
            </a:r>
          </a:p>
          <a:p>
            <a:pPr marL="342900" lvl="0" indent="-342900" eaLnBrk="0" fontAlgn="base" hangingPunct="0">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endParaRPr lang="en-IN" sz="2000" b="1" kern="0" dirty="0" smtClean="0">
              <a:solidFill>
                <a:srgbClr val="000000"/>
              </a:solidFill>
              <a:latin typeface="Courier New" pitchFamily="49" charset="0"/>
            </a:endParaRPr>
          </a:p>
        </p:txBody>
      </p:sp>
      <p:sp>
        <p:nvSpPr>
          <p:cNvPr id="9" name="Text Box 5"/>
          <p:cNvSpPr txBox="1">
            <a:spLocks noChangeArrowheads="1"/>
          </p:cNvSpPr>
          <p:nvPr/>
        </p:nvSpPr>
        <p:spPr bwMode="auto">
          <a:xfrm>
            <a:off x="5486400" y="2895600"/>
            <a:ext cx="29754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smtClean="0">
                <a:solidFill>
                  <a:srgbClr val="002060"/>
                </a:solidFill>
              </a:rPr>
              <a:t>Customer object created</a:t>
            </a:r>
            <a:endParaRPr lang="en-IN" sz="2000" dirty="0">
              <a:solidFill>
                <a:srgbClr val="002060"/>
              </a:solidFill>
            </a:endParaRPr>
          </a:p>
        </p:txBody>
      </p:sp>
      <p:cxnSp>
        <p:nvCxnSpPr>
          <p:cNvPr id="10" name="Straight Arrow Connector 9"/>
          <p:cNvCxnSpPr/>
          <p:nvPr/>
        </p:nvCxnSpPr>
        <p:spPr>
          <a:xfrm>
            <a:off x="5150069" y="3095655"/>
            <a:ext cx="457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6" name="Text Box 5"/>
          <p:cNvSpPr txBox="1">
            <a:spLocks noChangeArrowheads="1"/>
          </p:cNvSpPr>
          <p:nvPr/>
        </p:nvSpPr>
        <p:spPr bwMode="auto">
          <a:xfrm>
            <a:off x="3352800" y="4876800"/>
            <a:ext cx="4214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smtClean="0">
                <a:solidFill>
                  <a:srgbClr val="002060"/>
                </a:solidFill>
              </a:rPr>
              <a:t>Accessing member using . operator</a:t>
            </a:r>
            <a:endParaRPr lang="en-IN" sz="2000" dirty="0">
              <a:solidFill>
                <a:srgbClr val="002060"/>
              </a:solidFill>
            </a:endParaRPr>
          </a:p>
        </p:txBody>
      </p:sp>
      <p:cxnSp>
        <p:nvCxnSpPr>
          <p:cNvPr id="17" name="Straight Arrow Connector 16"/>
          <p:cNvCxnSpPr/>
          <p:nvPr/>
        </p:nvCxnSpPr>
        <p:spPr>
          <a:xfrm>
            <a:off x="3016469" y="5076855"/>
            <a:ext cx="457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 y="5638800"/>
            <a:ext cx="8458200" cy="1015663"/>
          </a:xfrm>
          <a:prstGeom prst="rect">
            <a:avLst/>
          </a:prstGeom>
          <a:noFill/>
        </p:spPr>
        <p:txBody>
          <a:bodyPr wrap="square" rtlCol="0">
            <a:spAutoFit/>
          </a:bodyPr>
          <a:lstStyle/>
          <a:p>
            <a:pPr lvl="0">
              <a:defRPr/>
            </a:pPr>
            <a:r>
              <a:rPr lang="en-US" sz="2000" kern="0" dirty="0">
                <a:latin typeface="Arial"/>
              </a:rPr>
              <a:t>Note:Member of a class are accessed using . operator</a:t>
            </a:r>
            <a:r>
              <a:rPr lang="en-US" sz="2000" kern="0" dirty="0" smtClean="0">
                <a:latin typeface="Arial"/>
              </a:rPr>
              <a:t>.</a:t>
            </a:r>
            <a:endParaRPr kumimoji="0" lang="en-US" sz="2000" b="0" i="0" u="none" strike="noStrike" kern="0" cap="none" spc="0" normalizeH="0" baseline="0" noProof="0" dirty="0" smtClean="0">
              <a:ln>
                <a:noFill/>
              </a:ln>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Arial"/>
              </a:rPr>
              <a:t>Convention</a:t>
            </a:r>
            <a:r>
              <a:rPr kumimoji="0" lang="en-US" sz="2000" b="0" i="0" u="none" strike="noStrike" kern="0" cap="none" spc="0" normalizeH="0" baseline="0" noProof="0" dirty="0">
                <a:ln>
                  <a:noFill/>
                </a:ln>
                <a:effectLst/>
                <a:uLnTx/>
                <a:uFillTx/>
                <a:latin typeface="Arial"/>
              </a:rPr>
              <a:t>: The method </a:t>
            </a:r>
            <a:r>
              <a:rPr kumimoji="0" lang="en-US" sz="2000" b="0" i="0" u="none" strike="noStrike" kern="0" cap="none" spc="0" normalizeH="0" baseline="0" noProof="0" dirty="0" smtClean="0">
                <a:ln>
                  <a:noFill/>
                </a:ln>
                <a:effectLst/>
                <a:uLnTx/>
                <a:uFillTx/>
                <a:latin typeface="Arial"/>
              </a:rPr>
              <a:t>names </a:t>
            </a:r>
            <a:r>
              <a:rPr kumimoji="0" lang="en-US" sz="2000" b="0" i="0" u="none" strike="noStrike" kern="0" cap="none" spc="0" normalizeH="0" baseline="0" noProof="0" dirty="0">
                <a:ln>
                  <a:noFill/>
                </a:ln>
                <a:effectLst/>
                <a:uLnTx/>
                <a:uFillTx/>
                <a:latin typeface="Arial"/>
              </a:rPr>
              <a:t>are </a:t>
            </a:r>
            <a:r>
              <a:rPr kumimoji="0" lang="en-US" sz="2000" b="0" i="0" u="none" strike="noStrike" kern="0" cap="none" spc="0" normalizeH="0" baseline="0" noProof="0" dirty="0" smtClean="0">
                <a:ln>
                  <a:noFill/>
                </a:ln>
                <a:effectLst/>
                <a:uLnTx/>
                <a:uFillTx/>
                <a:latin typeface="Arial"/>
              </a:rPr>
              <a:t>verbs. </a:t>
            </a:r>
            <a:r>
              <a:rPr kumimoji="0" lang="en-US" sz="2000" b="0" i="0" u="none" strike="noStrike" kern="0" cap="none" spc="0" normalizeH="0" baseline="0" noProof="0" dirty="0">
                <a:ln>
                  <a:noFill/>
                </a:ln>
                <a:effectLst/>
                <a:uLnTx/>
                <a:uFillTx/>
                <a:latin typeface="Arial"/>
              </a:rPr>
              <a:t>Field names are </a:t>
            </a:r>
            <a:r>
              <a:rPr kumimoji="0" lang="en-US" sz="2000" b="0" i="0" u="none" strike="noStrike" kern="0" cap="none" spc="0" normalizeH="0" baseline="0" noProof="0" dirty="0" smtClean="0">
                <a:ln>
                  <a:noFill/>
                </a:ln>
                <a:effectLst/>
                <a:uLnTx/>
                <a:uFillTx/>
                <a:latin typeface="Arial"/>
              </a:rPr>
              <a:t>nouns. </a:t>
            </a:r>
            <a:r>
              <a:rPr kumimoji="0" lang="en-US" sz="2000" b="0" i="0" u="none" strike="noStrike" kern="0" cap="none" spc="0" normalizeH="0" baseline="0" noProof="0" dirty="0">
                <a:ln>
                  <a:noFill/>
                </a:ln>
                <a:effectLst/>
                <a:uLnTx/>
                <a:uFillTx/>
                <a:latin typeface="Arial"/>
              </a:rPr>
              <a:t>Field names must use Pascal naming convention</a:t>
            </a:r>
          </a:p>
        </p:txBody>
      </p:sp>
      <p:sp>
        <p:nvSpPr>
          <p:cNvPr id="2" name="Rounded Rectangle 1"/>
          <p:cNvSpPr/>
          <p:nvPr/>
        </p:nvSpPr>
        <p:spPr>
          <a:xfrm>
            <a:off x="722052" y="1295400"/>
            <a:ext cx="7699895"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Class_Name</a:t>
            </a:r>
            <a:r>
              <a:rPr lang="en-US" dirty="0" smtClean="0"/>
              <a:t> </a:t>
            </a:r>
            <a:r>
              <a:rPr lang="en-US" dirty="0" err="1" smtClean="0"/>
              <a:t>Object_Name</a:t>
            </a:r>
            <a:r>
              <a:rPr lang="en-US" dirty="0" smtClean="0"/>
              <a:t>=</a:t>
            </a:r>
            <a:r>
              <a:rPr lang="en-US" dirty="0" smtClean="0">
                <a:solidFill>
                  <a:schemeClr val="tx2"/>
                </a:solidFill>
              </a:rPr>
              <a:t>new</a:t>
            </a:r>
            <a:r>
              <a:rPr lang="en-US" dirty="0" smtClean="0"/>
              <a:t> </a:t>
            </a:r>
            <a:r>
              <a:rPr lang="en-US" dirty="0" err="1" smtClean="0"/>
              <a:t>Class_Name</a:t>
            </a:r>
            <a:r>
              <a:rPr lang="en-US" dirty="0" smtClean="0"/>
              <a:t>();</a:t>
            </a:r>
            <a:endParaRPr lang="en-US" dirty="0"/>
          </a:p>
        </p:txBody>
      </p:sp>
    </p:spTree>
  </p:cSld>
  <p:clrMapOvr>
    <a:masterClrMapping/>
  </p:clrMapOvr>
  <p:transition>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smtClean="0">
                <a:latin typeface="Berlin Sans FB Demi" pitchFamily="34" charset="0"/>
              </a:rPr>
              <a:t>Member variables </a:t>
            </a:r>
            <a:endParaRPr lang="en-US" sz="2700" dirty="0">
              <a:latin typeface="Berlin Sans FB Demi" pitchFamily="34" charset="0"/>
            </a:endParaRP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fontScale="85000" lnSpcReduction="10000"/>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Scope of variable can be largely divided into </a:t>
            </a:r>
            <a:r>
              <a:rPr lang="en-US" sz="2000" kern="0" dirty="0">
                <a:solidFill>
                  <a:srgbClr val="5F5F5F"/>
                </a:solidFill>
                <a:latin typeface="Arial"/>
              </a:rPr>
              <a:t>2</a:t>
            </a:r>
            <a:r>
              <a:rPr lang="en-US" sz="2000" kern="0" dirty="0" smtClean="0">
                <a:solidFill>
                  <a:srgbClr val="5F5F5F"/>
                </a:solidFill>
                <a:latin typeface="Arial"/>
              </a:rPr>
              <a:t> </a:t>
            </a:r>
            <a:r>
              <a:rPr lang="en-US" sz="2000" kern="0" dirty="0" smtClean="0">
                <a:solidFill>
                  <a:srgbClr val="5F5F5F"/>
                </a:solidFill>
                <a:latin typeface="Arial"/>
              </a:rPr>
              <a:t>categories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Local</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Declarations are made inside a method; accessible only inside the method</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Local scoped  variables must be initialized before use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Class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Declarations are made outside a method and inside a class; accessible only inside the class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Class scoped variables are automatically initialized to their default values.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2 types </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Instance variables(default)</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Static variables</a:t>
            </a:r>
          </a:p>
        </p:txBody>
      </p:sp>
    </p:spTree>
  </p:cSld>
  <p:clrMapOvr>
    <a:masterClrMapping/>
  </p:clrMapOvr>
  <p:transition>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1141</TotalTime>
  <Words>2078</Words>
  <Application>Microsoft Office PowerPoint</Application>
  <PresentationFormat>On-screen Show (4:3)</PresentationFormat>
  <Paragraphs>436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santu</cp:lastModifiedBy>
  <cp:revision>503</cp:revision>
  <dcterms:created xsi:type="dcterms:W3CDTF">2006-08-16T00:00:00Z</dcterms:created>
  <dcterms:modified xsi:type="dcterms:W3CDTF">2014-07-22T11:28:43Z</dcterms:modified>
</cp:coreProperties>
</file>