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372" r:id="rId2"/>
    <p:sldId id="373" r:id="rId3"/>
    <p:sldId id="386" r:id="rId4"/>
    <p:sldId id="387" r:id="rId5"/>
    <p:sldId id="378" r:id="rId6"/>
    <p:sldId id="379" r:id="rId7"/>
    <p:sldId id="381" r:id="rId8"/>
    <p:sldId id="382" r:id="rId9"/>
    <p:sldId id="383" r:id="rId10"/>
    <p:sldId id="38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99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200" autoAdjust="0"/>
    <p:restoredTop sz="94660"/>
  </p:normalViewPr>
  <p:slideViewPr>
    <p:cSldViewPr>
      <p:cViewPr varScale="1">
        <p:scale>
          <a:sx n="74" d="100"/>
          <a:sy n="74" d="100"/>
        </p:scale>
        <p:origin x="-102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3155C5-DA3C-4C88-9DA1-9BFC3AECD68D}" type="datetimeFigureOut">
              <a:rPr lang="en-US" smtClean="0"/>
              <a:pPr/>
              <a:t>7/22/2014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87977F-2360-4146-99CF-7194E56E00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98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circle/>
  </p:transition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3200" dirty="0" smtClean="0"/>
              <a:t>Defining inheritance</a:t>
            </a:r>
            <a:endParaRPr lang="en-US" sz="2700" dirty="0">
              <a:latin typeface="Berlin Sans FB Demi" pitchFamily="34" charset="0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381000" y="838201"/>
            <a:ext cx="8458200" cy="5486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20040" lvl="0" indent="-320040">
              <a:spcBef>
                <a:spcPts val="700"/>
              </a:spcBef>
              <a:buClr>
                <a:srgbClr val="DD8047"/>
              </a:buClr>
              <a:buSzPct val="60000"/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Inheritance is an one of the three foundational features of Object Oriented Programming.</a:t>
            </a:r>
          </a:p>
          <a:p>
            <a:pPr marL="320040" lvl="0" indent="-320040">
              <a:spcBef>
                <a:spcPts val="700"/>
              </a:spcBef>
              <a:buClr>
                <a:srgbClr val="DD8047"/>
              </a:buClr>
              <a:buSzPct val="60000"/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Inheritance allows to  deriving features from one class into another class.</a:t>
            </a:r>
          </a:p>
          <a:p>
            <a:pPr marL="320040" lvl="0" indent="-320040">
              <a:spcBef>
                <a:spcPts val="700"/>
              </a:spcBef>
              <a:buClr>
                <a:srgbClr val="DD8047"/>
              </a:buClr>
              <a:buSzPct val="60000"/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Inheritance leads to code reusability[write once use many times]</a:t>
            </a:r>
            <a:endParaRPr lang="en-US" sz="2000" kern="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The class that is inherited is called super class or base class or parent class and the class that is inheriting is called a subclass or derived class or child class.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endParaRPr lang="en-US" sz="2000" kern="0" dirty="0" smtClean="0">
              <a:solidFill>
                <a:srgbClr val="5F5F5F"/>
              </a:solidFill>
              <a:latin typeface="Arial"/>
            </a:endParaRPr>
          </a:p>
        </p:txBody>
      </p:sp>
    </p:spTree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457200" y="1481329"/>
            <a:ext cx="8229600" cy="4919471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Multiple Inheritance:</a:t>
            </a: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											</a:t>
            </a:r>
            <a:r>
              <a:rPr lang="en-US" dirty="0" smtClean="0"/>
              <a:t> 								 														 									 															</a:t>
            </a:r>
            <a:r>
              <a:rPr lang="en-US" dirty="0" err="1" smtClean="0"/>
              <a:t>ee</a:t>
            </a:r>
            <a:endParaRPr lang="en-US" dirty="0" smtClean="0">
              <a:solidFill>
                <a:srgbClr val="C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76600" y="2667000"/>
            <a:ext cx="609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B</a:t>
            </a:r>
            <a:endParaRPr lang="en-US" sz="3600" dirty="0"/>
          </a:p>
        </p:txBody>
      </p:sp>
      <p:sp>
        <p:nvSpPr>
          <p:cNvPr id="6" name="Rectangle 5"/>
          <p:cNvSpPr/>
          <p:nvPr/>
        </p:nvSpPr>
        <p:spPr>
          <a:xfrm>
            <a:off x="1219200" y="2667000"/>
            <a:ext cx="609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A</a:t>
            </a:r>
            <a:endParaRPr lang="en-US" sz="3600" dirty="0"/>
          </a:p>
        </p:txBody>
      </p:sp>
      <p:sp>
        <p:nvSpPr>
          <p:cNvPr id="18" name="Rectangle 17"/>
          <p:cNvSpPr/>
          <p:nvPr/>
        </p:nvSpPr>
        <p:spPr>
          <a:xfrm>
            <a:off x="5181600" y="1905000"/>
            <a:ext cx="3048000" cy="3581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Class A</a:t>
            </a:r>
          </a:p>
          <a:p>
            <a:pPr algn="ctr"/>
            <a:r>
              <a:rPr lang="en-US" sz="2400" dirty="0" smtClean="0"/>
              <a:t>{</a:t>
            </a:r>
          </a:p>
          <a:p>
            <a:pPr algn="ctr"/>
            <a:r>
              <a:rPr lang="en-US" sz="2400" dirty="0" smtClean="0"/>
              <a:t>}</a:t>
            </a:r>
          </a:p>
          <a:p>
            <a:pPr algn="ctr"/>
            <a:r>
              <a:rPr lang="en-US" sz="2400" dirty="0" smtClean="0"/>
              <a:t>Class B</a:t>
            </a:r>
          </a:p>
          <a:p>
            <a:pPr algn="ctr"/>
            <a:r>
              <a:rPr lang="en-US" sz="2400" dirty="0" smtClean="0"/>
              <a:t>{</a:t>
            </a:r>
          </a:p>
          <a:p>
            <a:pPr algn="ctr"/>
            <a:r>
              <a:rPr lang="en-US" sz="2400" dirty="0" smtClean="0"/>
              <a:t>}</a:t>
            </a:r>
          </a:p>
          <a:p>
            <a:pPr algn="ctr"/>
            <a:r>
              <a:rPr lang="en-US" sz="2400" dirty="0" smtClean="0"/>
              <a:t>Class C:A,B</a:t>
            </a:r>
          </a:p>
          <a:p>
            <a:pPr algn="ctr"/>
            <a:r>
              <a:rPr lang="en-US" sz="2400" dirty="0" smtClean="0"/>
              <a:t>{</a:t>
            </a:r>
          </a:p>
          <a:p>
            <a:pPr algn="ctr"/>
            <a:r>
              <a:rPr lang="en-US" sz="2400" dirty="0" smtClean="0"/>
              <a:t>}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2286000" y="3962400"/>
            <a:ext cx="609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c</a:t>
            </a:r>
            <a:endParaRPr lang="en-US" sz="3600" dirty="0"/>
          </a:p>
        </p:txBody>
      </p:sp>
      <p:cxnSp>
        <p:nvCxnSpPr>
          <p:cNvPr id="46" name="Straight Arrow Connector 45"/>
          <p:cNvCxnSpPr/>
          <p:nvPr/>
        </p:nvCxnSpPr>
        <p:spPr>
          <a:xfrm rot="5400000">
            <a:off x="2513806" y="3200400"/>
            <a:ext cx="991394" cy="5341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6" idx="3"/>
          </p:cNvCxnSpPr>
          <p:nvPr/>
        </p:nvCxnSpPr>
        <p:spPr>
          <a:xfrm>
            <a:off x="1828800" y="3009900"/>
            <a:ext cx="609600" cy="952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990600" y="5334000"/>
            <a:ext cx="4114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C# does not support Multiple Inheritance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3200" dirty="0" smtClean="0"/>
              <a:t>inheritance</a:t>
            </a:r>
            <a:endParaRPr lang="en-US" sz="2700" dirty="0">
              <a:latin typeface="Berlin Sans FB Demi" pitchFamily="34" charset="0"/>
            </a:endParaRPr>
          </a:p>
        </p:txBody>
      </p:sp>
    </p:spTree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3200" b="1" kern="0" dirty="0" smtClean="0">
                <a:solidFill>
                  <a:srgbClr val="FFFFFF"/>
                </a:solidFill>
                <a:latin typeface="Courier New" pitchFamily="49" charset="0"/>
                <a:ea typeface="+mj-ea"/>
                <a:cs typeface="+mj-cs"/>
              </a:rPr>
              <a:t>Syntax</a:t>
            </a:r>
            <a:endParaRPr lang="en-US" sz="2700" dirty="0">
              <a:latin typeface="Berlin Sans FB Demi" pitchFamily="34" charset="0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381000" y="838201"/>
            <a:ext cx="8458200" cy="5486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kern="0" dirty="0" smtClean="0">
              <a:solidFill>
                <a:srgbClr val="5F5F5F"/>
              </a:solidFill>
              <a:latin typeface="Arial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300788" y="5448301"/>
            <a:ext cx="1797050" cy="5746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SalesPerson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300788" y="4438651"/>
            <a:ext cx="1797050" cy="577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Manager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421063" y="4800601"/>
            <a:ext cx="1797050" cy="5746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Employee</a:t>
            </a: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827088" y="4800601"/>
            <a:ext cx="1800225" cy="5746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Object</a:t>
            </a:r>
          </a:p>
        </p:txBody>
      </p:sp>
      <p:sp>
        <p:nvSpPr>
          <p:cNvPr id="9" name="AutoShape 10"/>
          <p:cNvSpPr>
            <a:spLocks noChangeArrowheads="1"/>
          </p:cNvSpPr>
          <p:nvPr/>
        </p:nvSpPr>
        <p:spPr bwMode="auto">
          <a:xfrm rot="-5400000">
            <a:off x="2590800" y="4999039"/>
            <a:ext cx="288925" cy="2159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11"/>
          <p:cNvSpPr>
            <a:spLocks noChangeShapeType="1"/>
          </p:cNvSpPr>
          <p:nvPr/>
        </p:nvSpPr>
        <p:spPr bwMode="auto">
          <a:xfrm>
            <a:off x="2843213" y="5086351"/>
            <a:ext cx="5778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Text Box 16"/>
          <p:cNvSpPr txBox="1">
            <a:spLocks noChangeArrowheads="1"/>
          </p:cNvSpPr>
          <p:nvPr/>
        </p:nvSpPr>
        <p:spPr bwMode="auto">
          <a:xfrm>
            <a:off x="1023938" y="5683251"/>
            <a:ext cx="128905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/>
              <a:t>Base class</a:t>
            </a:r>
            <a:endParaRPr lang="en-IN" i="1"/>
          </a:p>
        </p:txBody>
      </p:sp>
      <p:sp>
        <p:nvSpPr>
          <p:cNvPr id="12" name="Text Box 17"/>
          <p:cNvSpPr txBox="1">
            <a:spLocks noChangeArrowheads="1"/>
          </p:cNvSpPr>
          <p:nvPr/>
        </p:nvSpPr>
        <p:spPr bwMode="auto">
          <a:xfrm>
            <a:off x="3922713" y="5664201"/>
            <a:ext cx="155575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/>
              <a:t>Derived class</a:t>
            </a:r>
            <a:endParaRPr lang="en-IN" i="1"/>
          </a:p>
        </p:txBody>
      </p:sp>
      <p:sp>
        <p:nvSpPr>
          <p:cNvPr id="14" name="AutoShape 10"/>
          <p:cNvSpPr>
            <a:spLocks noChangeArrowheads="1"/>
          </p:cNvSpPr>
          <p:nvPr/>
        </p:nvSpPr>
        <p:spPr bwMode="auto">
          <a:xfrm rot="-5400000">
            <a:off x="5191125" y="5014914"/>
            <a:ext cx="288925" cy="2159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5" name="Straight Connector 14"/>
          <p:cNvCxnSpPr>
            <a:stCxn id="14" idx="3"/>
          </p:cNvCxnSpPr>
          <p:nvPr/>
        </p:nvCxnSpPr>
        <p:spPr>
          <a:xfrm flipV="1">
            <a:off x="5443538" y="5121276"/>
            <a:ext cx="39370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837238" y="4695826"/>
            <a:ext cx="0" cy="962025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837238" y="5664201"/>
            <a:ext cx="46355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34063" y="4695826"/>
            <a:ext cx="460375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1443832" y="4281488"/>
            <a:ext cx="6513512" cy="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3348038" y="3943350"/>
            <a:ext cx="1825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i="1" dirty="0">
                <a:solidFill>
                  <a:srgbClr val="002060"/>
                </a:solidFill>
              </a:rPr>
              <a:t>Generalizatio</a:t>
            </a:r>
            <a:r>
              <a:rPr lang="en-US" i="1" dirty="0">
                <a:solidFill>
                  <a:srgbClr val="002060"/>
                </a:solidFill>
              </a:rPr>
              <a:t>n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1004094" y="6334126"/>
            <a:ext cx="6513512" cy="0"/>
          </a:xfrm>
          <a:prstGeom prst="straightConnector1">
            <a:avLst/>
          </a:prstGeom>
          <a:ln>
            <a:solidFill>
              <a:srgbClr val="00206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6"/>
          <p:cNvSpPr txBox="1">
            <a:spLocks noChangeArrowheads="1"/>
          </p:cNvSpPr>
          <p:nvPr/>
        </p:nvSpPr>
        <p:spPr bwMode="auto">
          <a:xfrm>
            <a:off x="936625" y="6019800"/>
            <a:ext cx="31781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dirty="0"/>
              <a:t>Extending the functionality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81000" y="838200"/>
            <a:ext cx="8260080" cy="29731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kern="0" dirty="0" smtClean="0">
                <a:solidFill>
                  <a:srgbClr val="5F5F5F"/>
                </a:solidFill>
                <a:latin typeface="Arial"/>
              </a:rPr>
              <a:t>By default all the C# classes automatically inherit from </a:t>
            </a:r>
            <a:r>
              <a:rPr lang="en-US" b="1" kern="0" dirty="0" err="1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System.Object</a:t>
            </a:r>
            <a:r>
              <a:rPr lang="en-US" b="1" kern="0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kern="0" dirty="0" smtClean="0">
                <a:solidFill>
                  <a:srgbClr val="5F5F5F"/>
                </a:solidFill>
                <a:latin typeface="Arial"/>
              </a:rPr>
              <a:t>class.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kern="0" dirty="0" smtClean="0">
                <a:solidFill>
                  <a:srgbClr val="5F5F5F"/>
                </a:solidFill>
                <a:latin typeface="Arial"/>
              </a:rPr>
              <a:t>Syntax: </a:t>
            </a:r>
            <a:r>
              <a:rPr lang="en-US" b="1" kern="0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b="1" i="1" kern="0" dirty="0" err="1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DerivedClass</a:t>
            </a:r>
            <a:r>
              <a:rPr lang="en-US" b="1" kern="0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b="1" i="1" kern="0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Base</a:t>
            </a:r>
            <a:r>
              <a:rPr lang="en-US" b="1" kern="0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class {.. }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kern="0" dirty="0" smtClean="0">
                <a:solidFill>
                  <a:srgbClr val="5F5F5F"/>
                </a:solidFill>
                <a:latin typeface="Arial"/>
              </a:rPr>
              <a:t>The</a:t>
            </a:r>
            <a:r>
              <a:rPr lang="en-US" b="1" kern="0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private </a:t>
            </a:r>
            <a:r>
              <a:rPr lang="en-US" kern="0" dirty="0" smtClean="0">
                <a:solidFill>
                  <a:srgbClr val="5F5F5F"/>
                </a:solidFill>
                <a:latin typeface="Arial"/>
              </a:rPr>
              <a:t>members</a:t>
            </a:r>
            <a:r>
              <a:rPr lang="en-US" b="1" kern="0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kern="0" dirty="0" smtClean="0">
                <a:solidFill>
                  <a:srgbClr val="5F5F5F"/>
                </a:solidFill>
                <a:latin typeface="Arial"/>
              </a:rPr>
              <a:t>of base class is not accessible by the inherited class.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kern="0" dirty="0" smtClean="0">
                <a:solidFill>
                  <a:srgbClr val="5F5F5F"/>
                </a:solidFill>
                <a:latin typeface="Arial"/>
              </a:rPr>
              <a:t>Base class should not be less accessible than derived class.</a:t>
            </a:r>
            <a:br>
              <a:rPr lang="en-US" kern="0" dirty="0" smtClean="0">
                <a:solidFill>
                  <a:srgbClr val="5F5F5F"/>
                </a:solidFill>
                <a:latin typeface="Arial"/>
              </a:rPr>
            </a:br>
            <a:endParaRPr lang="en-US" kern="0" dirty="0" smtClean="0">
              <a:solidFill>
                <a:srgbClr val="5F5F5F"/>
              </a:solidFill>
              <a:latin typeface="Arial"/>
            </a:endParaRPr>
          </a:p>
        </p:txBody>
      </p:sp>
    </p:spTree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3200" dirty="0" smtClean="0"/>
              <a:t>Order of constructor and destructor call</a:t>
            </a:r>
            <a:endParaRPr lang="en-US" sz="2700" dirty="0">
              <a:latin typeface="Berlin Sans FB Demi" pitchFamily="34" charset="0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381000" y="838201"/>
            <a:ext cx="8458200" cy="5486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The simple example demonstrates the order of constructor and destructor call when creating derived class object.</a:t>
            </a:r>
          </a:p>
          <a:p>
            <a:pPr>
              <a:lnSpc>
                <a:spcPct val="140000"/>
              </a:lnSpc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using System;</a:t>
            </a:r>
          </a:p>
          <a:p>
            <a:pPr>
              <a:lnSpc>
                <a:spcPct val="140000"/>
              </a:lnSpc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public class Base{</a:t>
            </a:r>
          </a:p>
          <a:p>
            <a:pPr>
              <a:lnSpc>
                <a:spcPct val="140000"/>
              </a:lnSpc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static  Base() {</a:t>
            </a:r>
          </a:p>
          <a:p>
            <a:pPr>
              <a:lnSpc>
                <a:spcPct val="140000"/>
              </a:lnSpc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("Base Static Constructor.");</a:t>
            </a:r>
          </a:p>
          <a:p>
            <a:pPr>
              <a:lnSpc>
                <a:spcPct val="140000"/>
              </a:lnSpc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lnSpc>
                <a:spcPct val="140000"/>
              </a:lnSpc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public Base() {</a:t>
            </a:r>
          </a:p>
          <a:p>
            <a:pPr>
              <a:lnSpc>
                <a:spcPct val="140000"/>
              </a:lnSpc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("Base Constructor.");    }</a:t>
            </a:r>
          </a:p>
          <a:p>
            <a:pPr>
              <a:lnSpc>
                <a:spcPct val="140000"/>
              </a:lnSpc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~Base()   {</a:t>
            </a:r>
          </a:p>
          <a:p>
            <a:pPr>
              <a:lnSpc>
                <a:spcPct val="140000"/>
              </a:lnSpc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("Base destroyed");</a:t>
            </a:r>
          </a:p>
          <a:p>
            <a:pPr>
              <a:lnSpc>
                <a:spcPct val="140000"/>
              </a:lnSpc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lnSpc>
                <a:spcPct val="140000"/>
              </a:lnSpc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kern="0" dirty="0" smtClean="0">
              <a:solidFill>
                <a:srgbClr val="5F5F5F"/>
              </a:solidFill>
              <a:latin typeface="Arial"/>
            </a:endParaRPr>
          </a:p>
        </p:txBody>
      </p:sp>
    </p:spTree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751344"/>
            <a:ext cx="84582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Der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: Base{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static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Der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Der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Static Constructor.");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public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Der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   {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Der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Constructor.");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~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Der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   {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Der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destroyed");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public static void Main()   {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Der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child = new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Der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(); 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495800"/>
            <a:ext cx="6219825" cy="196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3200" dirty="0" smtClean="0"/>
              <a:t>Calling base class methods</a:t>
            </a:r>
            <a:endParaRPr lang="en-US" sz="2700" dirty="0">
              <a:latin typeface="Berlin Sans FB Demi" pitchFamily="34" charset="0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381000" y="838201"/>
            <a:ext cx="8458200" cy="5486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The </a:t>
            </a: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base</a:t>
            </a: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 keyword can be used to call base class methods from derived class.</a:t>
            </a: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public class Employee{</a:t>
            </a: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….</a:t>
            </a: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public void print()    {</a:t>
            </a: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("ID:" + ID + " Name :" + Name);</a:t>
            </a: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class Manager: Employee {</a:t>
            </a: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public void print()</a:t>
            </a: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   {</a:t>
            </a: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2000" b="1" dirty="0" err="1" smtClean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base.print</a:t>
            </a:r>
            <a:r>
              <a:rPr lang="en-US" sz="2000" b="1" dirty="0" smtClean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("Level " + level);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kern="0" dirty="0" smtClean="0">
              <a:solidFill>
                <a:srgbClr val="5F5F5F"/>
              </a:solidFill>
              <a:latin typeface="Arial"/>
            </a:endParaRPr>
          </a:p>
        </p:txBody>
      </p:sp>
    </p:spTree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3200" dirty="0" smtClean="0"/>
              <a:t>Protected members</a:t>
            </a:r>
            <a:endParaRPr lang="en-US" sz="2700" dirty="0">
              <a:latin typeface="Berlin Sans FB Demi" pitchFamily="34" charset="0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685800" y="1066800"/>
            <a:ext cx="8458200" cy="5486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  <a:defRPr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The protected members of the base class can be accessed only by the base class members as well as the derived class members.</a:t>
            </a:r>
          </a:p>
          <a:p>
            <a:pPr marL="342900" lvl="0" indent="-342900" eaLnBrk="0" fontAlgn="base" hangingPunct="0"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defRPr/>
            </a:pPr>
            <a:r>
              <a:rPr lang="en-IN" sz="2000" b="1" kern="0" dirty="0" smtClean="0">
                <a:solidFill>
                  <a:srgbClr val="000000"/>
                </a:solidFill>
                <a:latin typeface="Courier New" pitchFamily="49" charset="0"/>
              </a:rPr>
              <a:t>	public class Employee{</a:t>
            </a:r>
          </a:p>
          <a:p>
            <a:pPr marL="342900" lvl="0" indent="-342900" eaLnBrk="0" fontAlgn="base" hangingPunct="0"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defRPr/>
            </a:pPr>
            <a:r>
              <a:rPr lang="en-IN" sz="2000" b="1" kern="0" dirty="0" smtClean="0">
                <a:solidFill>
                  <a:srgbClr val="000000"/>
                </a:solidFill>
                <a:latin typeface="Courier New" pitchFamily="49" charset="0"/>
              </a:rPr>
              <a:t>	…</a:t>
            </a:r>
          </a:p>
          <a:p>
            <a:pPr marL="342900" lvl="0" indent="-342900" eaLnBrk="0" fontAlgn="base" hangingPunct="0"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defRPr/>
            </a:pPr>
            <a:r>
              <a:rPr lang="en-IN" sz="2000" b="1" kern="0" dirty="0" smtClean="0">
                <a:solidFill>
                  <a:srgbClr val="A42700"/>
                </a:solidFill>
                <a:latin typeface="Courier New" pitchFamily="49" charset="0"/>
              </a:rPr>
              <a:t>		protected</a:t>
            </a:r>
            <a:r>
              <a:rPr lang="en-IN" sz="2000" b="1" kern="0" dirty="0" smtClean="0">
                <a:solidFill>
                  <a:srgbClr val="000000"/>
                </a:solidFill>
                <a:latin typeface="Courier New" pitchFamily="49" charset="0"/>
              </a:rPr>
              <a:t> void print() {</a:t>
            </a:r>
          </a:p>
          <a:p>
            <a:pPr marL="342900" lvl="0" indent="-342900" eaLnBrk="0" fontAlgn="base" hangingPunct="0"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defRPr/>
            </a:pPr>
            <a:r>
              <a:rPr lang="en-IN" sz="2000" b="1" kern="0" dirty="0" smtClean="0">
                <a:solidFill>
                  <a:srgbClr val="000000"/>
                </a:solidFill>
                <a:latin typeface="Courier New" pitchFamily="49" charset="0"/>
              </a:rPr>
              <a:t>		</a:t>
            </a:r>
            <a:r>
              <a:rPr lang="en-IN" sz="2000" b="1" kern="0" dirty="0" err="1" smtClean="0">
                <a:solidFill>
                  <a:srgbClr val="000000"/>
                </a:solidFill>
                <a:latin typeface="Courier New" pitchFamily="49" charset="0"/>
              </a:rPr>
              <a:t>Console.WriteLine</a:t>
            </a:r>
            <a:r>
              <a:rPr lang="en-IN" sz="2000" b="1" kern="0" dirty="0" smtClean="0">
                <a:solidFill>
                  <a:srgbClr val="000000"/>
                </a:solidFill>
                <a:latin typeface="Courier New" pitchFamily="49" charset="0"/>
              </a:rPr>
              <a:t>("ID:"+ id+" Name :"+name);</a:t>
            </a:r>
          </a:p>
          <a:p>
            <a:pPr marL="342900" lvl="0" indent="-342900" eaLnBrk="0" fontAlgn="base" hangingPunct="0"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defRPr/>
            </a:pPr>
            <a:r>
              <a:rPr lang="en-IN" sz="2000" b="1" kern="0" dirty="0" smtClean="0">
                <a:solidFill>
                  <a:srgbClr val="000000"/>
                </a:solidFill>
                <a:latin typeface="Courier New" pitchFamily="49" charset="0"/>
              </a:rPr>
              <a:t>	}}</a:t>
            </a:r>
          </a:p>
          <a:p>
            <a:pPr marL="342900" lvl="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  <a:defRPr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A protected member of a base class is accessible in a derived class only if the access takes place through the derived class type.</a:t>
            </a:r>
          </a:p>
          <a:p>
            <a:pPr lvl="0" eaLnBrk="0" fontAlgn="base" hangingPunct="0"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defRPr/>
            </a:pP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</a:rPr>
              <a:t>class  Manager : Employee{</a:t>
            </a:r>
          </a:p>
          <a:p>
            <a:pPr lvl="0" eaLnBrk="0" fontAlgn="base" hangingPunct="0"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defRPr/>
            </a:pP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</a:rPr>
              <a:t>void f(){</a:t>
            </a:r>
          </a:p>
          <a:p>
            <a:pPr marL="742950" lvl="1" indent="-285750" eaLnBrk="0" fontAlgn="base" hangingPunct="0"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defRPr/>
            </a:pPr>
            <a:r>
              <a:rPr lang="en-IN" sz="2000" b="1" kern="0" dirty="0" smtClean="0">
                <a:solidFill>
                  <a:srgbClr val="000000"/>
                </a:solidFill>
                <a:latin typeface="Courier New" pitchFamily="49" charset="0"/>
              </a:rPr>
              <a:t>Employee e= new Employee(1,"ABC");</a:t>
            </a:r>
          </a:p>
          <a:p>
            <a:pPr marL="742950" lvl="1" indent="-285750" eaLnBrk="0" fontAlgn="base" hangingPunct="0"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defRPr/>
            </a:pPr>
            <a:r>
              <a:rPr lang="en-IN" sz="2000" b="1" kern="0" dirty="0" err="1" smtClean="0">
                <a:solidFill>
                  <a:srgbClr val="000000"/>
                </a:solidFill>
                <a:latin typeface="Courier New" pitchFamily="49" charset="0"/>
              </a:rPr>
              <a:t>e.print</a:t>
            </a:r>
            <a:r>
              <a:rPr lang="en-IN" sz="2000" b="1" kern="0" dirty="0" smtClean="0">
                <a:solidFill>
                  <a:srgbClr val="000000"/>
                </a:solidFill>
                <a:latin typeface="Courier New" pitchFamily="49" charset="0"/>
              </a:rPr>
              <a:t>();</a:t>
            </a:r>
            <a:r>
              <a:rPr lang="en-IN" sz="2000" b="1" kern="0" dirty="0" smtClean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// error</a:t>
            </a:r>
          </a:p>
          <a:p>
            <a:pPr marL="742950" lvl="1" indent="-285750" eaLnBrk="0" fontAlgn="base" hangingPunct="0"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defRPr/>
            </a:pPr>
            <a:r>
              <a:rPr lang="en-IN" sz="2000" b="1" kern="0" dirty="0" smtClean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Manager m = new Manager();</a:t>
            </a:r>
          </a:p>
          <a:p>
            <a:pPr marL="742950" lvl="1" indent="-285750" eaLnBrk="0" fontAlgn="base" hangingPunct="0"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defRPr/>
            </a:pPr>
            <a:r>
              <a:rPr lang="en-IN" sz="2000" b="1" kern="0" dirty="0" err="1" smtClean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m.print</a:t>
            </a:r>
            <a:r>
              <a:rPr lang="en-IN" sz="2000" b="1" kern="0" dirty="0" smtClean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(); //ok</a:t>
            </a:r>
          </a:p>
          <a:p>
            <a:pPr marL="742950" lvl="1" indent="-285750" eaLnBrk="0" fontAlgn="base" hangingPunct="0"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defRPr/>
            </a:pPr>
            <a:r>
              <a:rPr lang="en-IN" sz="2000" b="1" kern="0" dirty="0" smtClean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print(); //ok </a:t>
            </a:r>
          </a:p>
          <a:p>
            <a:pPr marL="742950" lvl="1" indent="-285750" eaLnBrk="0" fontAlgn="base" hangingPunct="0"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defRPr/>
            </a:pPr>
            <a:r>
              <a:rPr lang="en-IN" sz="2000" b="1" kern="0" dirty="0" smtClean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}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kern="0" dirty="0" smtClean="0">
              <a:solidFill>
                <a:srgbClr val="5F5F5F"/>
              </a:solidFill>
              <a:latin typeface="Arial"/>
            </a:endParaRPr>
          </a:p>
        </p:txBody>
      </p:sp>
    </p:spTree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Types: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Single Inheritance:</a:t>
            </a: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											</a:t>
            </a:r>
            <a:r>
              <a:rPr lang="en-US" dirty="0" smtClean="0"/>
              <a:t>base 																						 		derived																						Note: In Inheritance A derived class object</a:t>
            </a:r>
          </a:p>
          <a:p>
            <a:pPr>
              <a:buNone/>
            </a:pPr>
            <a:r>
              <a:rPr lang="en-US" dirty="0" smtClean="0"/>
              <a:t>Can Access the members of base and derived class</a:t>
            </a:r>
          </a:p>
        </p:txBody>
      </p:sp>
      <p:sp>
        <p:nvSpPr>
          <p:cNvPr id="5" name="Rectangle 4"/>
          <p:cNvSpPr/>
          <p:nvPr/>
        </p:nvSpPr>
        <p:spPr>
          <a:xfrm>
            <a:off x="1066800" y="4038600"/>
            <a:ext cx="609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B</a:t>
            </a:r>
            <a:endParaRPr lang="en-US" sz="3600" dirty="0"/>
          </a:p>
        </p:txBody>
      </p:sp>
      <p:sp>
        <p:nvSpPr>
          <p:cNvPr id="6" name="Rectangle 5"/>
          <p:cNvSpPr/>
          <p:nvPr/>
        </p:nvSpPr>
        <p:spPr>
          <a:xfrm>
            <a:off x="1066800" y="2743200"/>
            <a:ext cx="609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A</a:t>
            </a:r>
            <a:endParaRPr lang="en-US" sz="3600" dirty="0"/>
          </a:p>
        </p:txBody>
      </p:sp>
      <p:cxnSp>
        <p:nvCxnSpPr>
          <p:cNvPr id="8" name="Straight Arrow Connector 7"/>
          <p:cNvCxnSpPr>
            <a:stCxn id="6" idx="2"/>
            <a:endCxn id="5" idx="0"/>
          </p:cNvCxnSpPr>
          <p:nvPr/>
        </p:nvCxnSpPr>
        <p:spPr>
          <a:xfrm rot="5400000">
            <a:off x="1066800" y="3733800"/>
            <a:ext cx="609600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676400" y="3048000"/>
            <a:ext cx="685800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676400" y="4343400"/>
            <a:ext cx="685800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114800" y="2438400"/>
            <a:ext cx="3048000" cy="2590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Class A</a:t>
            </a:r>
          </a:p>
          <a:p>
            <a:pPr algn="ctr"/>
            <a:r>
              <a:rPr lang="en-US" sz="2400" dirty="0" smtClean="0"/>
              <a:t>{</a:t>
            </a:r>
          </a:p>
          <a:p>
            <a:pPr algn="ctr"/>
            <a:r>
              <a:rPr lang="en-US" sz="2400" dirty="0" smtClean="0"/>
              <a:t>}</a:t>
            </a:r>
          </a:p>
          <a:p>
            <a:pPr algn="ctr"/>
            <a:r>
              <a:rPr lang="en-US" sz="2400" dirty="0" smtClean="0"/>
              <a:t>Class B:A</a:t>
            </a:r>
          </a:p>
          <a:p>
            <a:pPr algn="ctr"/>
            <a:r>
              <a:rPr lang="en-US" sz="2400" dirty="0" smtClean="0"/>
              <a:t>{</a:t>
            </a:r>
          </a:p>
          <a:p>
            <a:pPr algn="ctr"/>
            <a:r>
              <a:rPr lang="en-US" sz="2400" dirty="0" smtClean="0"/>
              <a:t>}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3200" dirty="0" smtClean="0"/>
              <a:t>inheritance</a:t>
            </a:r>
            <a:endParaRPr lang="en-US" sz="2700" dirty="0">
              <a:latin typeface="Berlin Sans FB Demi" pitchFamily="34" charset="0"/>
            </a:endParaRPr>
          </a:p>
        </p:txBody>
      </p:sp>
    </p:spTree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457200" y="1481329"/>
            <a:ext cx="8229600" cy="4690871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Multilevel Inheritance:</a:t>
            </a: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											</a:t>
            </a:r>
            <a:r>
              <a:rPr lang="en-US" dirty="0" smtClean="0"/>
              <a:t> 								 base 														 									 derived base 																						 derived 	</a:t>
            </a:r>
            <a:endParaRPr lang="en-US" dirty="0" smtClean="0">
              <a:solidFill>
                <a:srgbClr val="C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66800" y="4038600"/>
            <a:ext cx="609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B</a:t>
            </a:r>
            <a:endParaRPr lang="en-US" sz="3600" dirty="0"/>
          </a:p>
        </p:txBody>
      </p:sp>
      <p:sp>
        <p:nvSpPr>
          <p:cNvPr id="6" name="Rectangle 5"/>
          <p:cNvSpPr/>
          <p:nvPr/>
        </p:nvSpPr>
        <p:spPr>
          <a:xfrm>
            <a:off x="1066800" y="2743200"/>
            <a:ext cx="609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A</a:t>
            </a:r>
            <a:endParaRPr lang="en-US" sz="3600" dirty="0"/>
          </a:p>
        </p:txBody>
      </p:sp>
      <p:cxnSp>
        <p:nvCxnSpPr>
          <p:cNvPr id="8" name="Straight Arrow Connector 7"/>
          <p:cNvCxnSpPr>
            <a:stCxn id="6" idx="2"/>
            <a:endCxn id="5" idx="0"/>
          </p:cNvCxnSpPr>
          <p:nvPr/>
        </p:nvCxnSpPr>
        <p:spPr>
          <a:xfrm rot="5400000">
            <a:off x="1066800" y="3733800"/>
            <a:ext cx="609600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676400" y="3048000"/>
            <a:ext cx="685800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676400" y="4343400"/>
            <a:ext cx="685800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5105400" y="2590800"/>
            <a:ext cx="3048000" cy="3581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Class A</a:t>
            </a:r>
          </a:p>
          <a:p>
            <a:pPr algn="ctr"/>
            <a:r>
              <a:rPr lang="en-US" sz="2400" dirty="0" smtClean="0"/>
              <a:t>{</a:t>
            </a:r>
          </a:p>
          <a:p>
            <a:pPr algn="ctr"/>
            <a:r>
              <a:rPr lang="en-US" sz="2400" dirty="0" smtClean="0"/>
              <a:t>}</a:t>
            </a:r>
          </a:p>
          <a:p>
            <a:pPr algn="ctr"/>
            <a:r>
              <a:rPr lang="en-US" sz="2400" dirty="0" smtClean="0"/>
              <a:t>Class B:A</a:t>
            </a:r>
          </a:p>
          <a:p>
            <a:pPr algn="ctr"/>
            <a:r>
              <a:rPr lang="en-US" sz="2400" dirty="0" smtClean="0"/>
              <a:t>{</a:t>
            </a:r>
          </a:p>
          <a:p>
            <a:pPr algn="ctr"/>
            <a:r>
              <a:rPr lang="en-US" sz="2400" dirty="0" smtClean="0"/>
              <a:t>}</a:t>
            </a:r>
          </a:p>
          <a:p>
            <a:pPr algn="ctr"/>
            <a:r>
              <a:rPr lang="en-US" sz="2400" dirty="0" smtClean="0"/>
              <a:t>Class C:B</a:t>
            </a:r>
          </a:p>
          <a:p>
            <a:pPr algn="ctr"/>
            <a:r>
              <a:rPr lang="en-US" sz="2400" dirty="0" smtClean="0"/>
              <a:t>{</a:t>
            </a:r>
          </a:p>
          <a:p>
            <a:pPr algn="ctr"/>
            <a:r>
              <a:rPr lang="en-US" sz="2400" dirty="0" smtClean="0"/>
              <a:t>}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1066800" y="5181600"/>
            <a:ext cx="609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c</a:t>
            </a:r>
            <a:endParaRPr lang="en-US" sz="3600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752600" y="5486400"/>
            <a:ext cx="685800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0"/>
          </p:cNvCxnSpPr>
          <p:nvPr/>
        </p:nvCxnSpPr>
        <p:spPr>
          <a:xfrm rot="5400000">
            <a:off x="1143794" y="4952206"/>
            <a:ext cx="457200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3200" dirty="0" smtClean="0"/>
              <a:t>inheritance</a:t>
            </a:r>
            <a:endParaRPr lang="en-US" sz="2700" dirty="0">
              <a:latin typeface="Berlin Sans FB Demi" pitchFamily="34" charset="0"/>
            </a:endParaRPr>
          </a:p>
        </p:txBody>
      </p:sp>
    </p:spTree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457200" y="1481329"/>
            <a:ext cx="8229600" cy="4919471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Hierarchical Inheritance:</a:t>
            </a: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											</a:t>
            </a:r>
            <a:r>
              <a:rPr lang="en-US" dirty="0" smtClean="0"/>
              <a:t> 								 														 									 																						 de	</a:t>
            </a:r>
            <a:endParaRPr lang="en-US" dirty="0" smtClean="0">
              <a:solidFill>
                <a:srgbClr val="C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66800" y="4038600"/>
            <a:ext cx="609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B</a:t>
            </a:r>
            <a:endParaRPr lang="en-US" sz="3600" dirty="0"/>
          </a:p>
        </p:txBody>
      </p:sp>
      <p:sp>
        <p:nvSpPr>
          <p:cNvPr id="6" name="Rectangle 5"/>
          <p:cNvSpPr/>
          <p:nvPr/>
        </p:nvSpPr>
        <p:spPr>
          <a:xfrm>
            <a:off x="2438400" y="2590800"/>
            <a:ext cx="609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A</a:t>
            </a:r>
            <a:endParaRPr lang="en-US" sz="3600" dirty="0"/>
          </a:p>
        </p:txBody>
      </p:sp>
      <p:cxnSp>
        <p:nvCxnSpPr>
          <p:cNvPr id="8" name="Straight Arrow Connector 7"/>
          <p:cNvCxnSpPr>
            <a:endCxn id="5" idx="0"/>
          </p:cNvCxnSpPr>
          <p:nvPr/>
        </p:nvCxnSpPr>
        <p:spPr>
          <a:xfrm rot="10800000" flipV="1">
            <a:off x="1371600" y="3200400"/>
            <a:ext cx="1066800" cy="838200"/>
          </a:xfrm>
          <a:prstGeom prst="bentConnector2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5105400" y="2590800"/>
            <a:ext cx="3048000" cy="3581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Class A</a:t>
            </a:r>
          </a:p>
          <a:p>
            <a:pPr algn="ctr"/>
            <a:r>
              <a:rPr lang="en-US" sz="2400" dirty="0" smtClean="0"/>
              <a:t>{</a:t>
            </a:r>
          </a:p>
          <a:p>
            <a:pPr algn="ctr"/>
            <a:r>
              <a:rPr lang="en-US" sz="2400" dirty="0" smtClean="0"/>
              <a:t>}</a:t>
            </a:r>
          </a:p>
          <a:p>
            <a:pPr algn="ctr"/>
            <a:r>
              <a:rPr lang="en-US" sz="2400" dirty="0" smtClean="0"/>
              <a:t>Class B:A</a:t>
            </a:r>
          </a:p>
          <a:p>
            <a:pPr algn="ctr"/>
            <a:r>
              <a:rPr lang="en-US" sz="2400" dirty="0" smtClean="0"/>
              <a:t>{</a:t>
            </a:r>
          </a:p>
          <a:p>
            <a:pPr algn="ctr"/>
            <a:r>
              <a:rPr lang="en-US" sz="2400" dirty="0" smtClean="0"/>
              <a:t>}</a:t>
            </a:r>
          </a:p>
          <a:p>
            <a:pPr algn="ctr"/>
            <a:r>
              <a:rPr lang="en-US" sz="2400" dirty="0" smtClean="0"/>
              <a:t>Class C:A</a:t>
            </a:r>
          </a:p>
          <a:p>
            <a:pPr algn="ctr"/>
            <a:r>
              <a:rPr lang="en-US" sz="2400" dirty="0" smtClean="0"/>
              <a:t>{</a:t>
            </a:r>
          </a:p>
          <a:p>
            <a:pPr algn="ctr"/>
            <a:r>
              <a:rPr lang="en-US" sz="2400" dirty="0" smtClean="0"/>
              <a:t>}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3657600" y="4038600"/>
            <a:ext cx="609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c</a:t>
            </a:r>
            <a:endParaRPr lang="en-US" sz="3600" dirty="0"/>
          </a:p>
        </p:txBody>
      </p:sp>
      <p:cxnSp>
        <p:nvCxnSpPr>
          <p:cNvPr id="21" name="Straight Arrow Connector 7"/>
          <p:cNvCxnSpPr>
            <a:endCxn id="10" idx="0"/>
          </p:cNvCxnSpPr>
          <p:nvPr/>
        </p:nvCxnSpPr>
        <p:spPr>
          <a:xfrm>
            <a:off x="3048000" y="3200400"/>
            <a:ext cx="914400" cy="838200"/>
          </a:xfrm>
          <a:prstGeom prst="bentConnector2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3200" dirty="0" smtClean="0"/>
              <a:t>inheritance</a:t>
            </a:r>
            <a:endParaRPr lang="en-US" sz="2700" dirty="0">
              <a:latin typeface="Berlin Sans FB Demi" pitchFamily="34" charset="0"/>
            </a:endParaRPr>
          </a:p>
        </p:txBody>
      </p:sp>
    </p:spTree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1270</TotalTime>
  <Words>441</Words>
  <Application>Microsoft Office PowerPoint</Application>
  <PresentationFormat>On-screen Show (4:3)</PresentationFormat>
  <Paragraphs>135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santu</cp:lastModifiedBy>
  <cp:revision>506</cp:revision>
  <dcterms:created xsi:type="dcterms:W3CDTF">2006-08-16T00:00:00Z</dcterms:created>
  <dcterms:modified xsi:type="dcterms:W3CDTF">2014-07-22T11:31:45Z</dcterms:modified>
</cp:coreProperties>
</file>