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8"/>
  </p:notesMasterIdLst>
  <p:sldIdLst>
    <p:sldId id="256" r:id="rId3"/>
    <p:sldId id="257" r:id="rId4"/>
    <p:sldId id="258" r:id="rId5"/>
    <p:sldId id="260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B18D1-3CEF-8139-9D18-803D8EF0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C653E-9FDB-61F1-B907-8C9C70B67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44E5C-E8A9-2247-6136-1DA7B45E7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17EFD-806D-F3A0-ADC1-5B7A6BE14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523D0-0479-B5A1-3A3D-3DDA52E5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76084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A47F-50AE-0AAA-2678-B0DD65D6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2B859-297C-D900-89ED-BF09F3F6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A04864-00CD-DE34-5FB6-7FBA3B26C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AFB83-E36C-BDF3-C7CC-0F237AF42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4DC0A-C3A5-6972-A458-FB812150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18912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D2BCE-53BA-5081-7AF5-25558E1D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4E980-2999-19C5-AB97-8FF2696D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063EA7-D755-4A2B-EEF9-76D5B1AC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1CD16-9525-04E4-B81F-3DED025B5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4EA36-261B-25FC-1A23-89E50EB7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975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817B2-0C03-88FD-90A5-87A47ABB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D97C5-EEF5-A0EB-8B11-DBCD414B8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B3F1A5-3170-51EC-7098-C17100C1F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F33B5-1CEA-5472-49E8-7CA738169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095B-0D3E-5199-0F70-E749BAA00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911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&amp; Scrum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ea typeface="Calibri" panose="020F0502020204030204" pitchFamily="34" charset="0"/>
              </a:rPr>
              <a:t>Agile is a Software development methodology </a:t>
            </a:r>
          </a:p>
          <a:p>
            <a:r>
              <a:rPr lang="en-US" sz="2000" dirty="0">
                <a:effectLst/>
                <a:ea typeface="Calibri" panose="020F0502020204030204" pitchFamily="34" charset="0"/>
              </a:rPr>
              <a:t>Agile is a project management and software development methodology that focuses on delivering value to customers quickly and iteratively. </a:t>
            </a:r>
          </a:p>
          <a:p>
            <a:r>
              <a:rPr lang="en-US" sz="2000" dirty="0">
                <a:ea typeface="Calibri" panose="020F0502020204030204" pitchFamily="34" charset="0"/>
              </a:rPr>
              <a:t>Agile is a practice that helps continuous iteration of development and testing in the SDLC process.</a:t>
            </a:r>
          </a:p>
          <a:p>
            <a:r>
              <a:rPr lang="en-US" sz="2000" dirty="0">
                <a:ea typeface="Calibri" panose="020F0502020204030204" pitchFamily="34" charset="0"/>
              </a:rPr>
              <a:t> Instead of trying to deliver everything at once (like in traditional Waterfall methods), Agile breaks work into small, manageable units called iterations or sprints.</a:t>
            </a:r>
          </a:p>
          <a:p>
            <a:r>
              <a:rPr lang="en-US" sz="2000" dirty="0"/>
              <a:t>Definition</a:t>
            </a:r>
          </a:p>
          <a:p>
            <a:r>
              <a:rPr lang="en-US" sz="2000" dirty="0"/>
              <a:t>Agile is a flexible and collaborative approach to software development where teams deliver small, working pieces of software frequently, get feedback quickly, and adapt to change rapidly.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787D1-4930-1330-DEC3-C98262EA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98280-A63E-F1A3-E253-7A5480A0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Agile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12A269-98E6-B9CE-72A5-E2893896EF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Where Agile Came From:</a:t>
            </a:r>
          </a:p>
          <a:p>
            <a:r>
              <a:rPr lang="en-US" sz="2000" dirty="0"/>
              <a:t>Agile emerged in 2001 with the publication of the Agile Manifesto by 17 software developers seeking a better way to build software. It’s now widely adopted across industries, not just in software.</a:t>
            </a:r>
          </a:p>
        </p:txBody>
      </p:sp>
    </p:spTree>
    <p:extLst>
      <p:ext uri="{BB962C8B-B14F-4D97-AF65-F5344CB8AC3E}">
        <p14:creationId xmlns:p14="http://schemas.microsoft.com/office/powerpoint/2010/main" val="419147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58C7-B82F-9580-DBA4-5B11E4EED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E1509-6BD3-0432-50BF-F72C794B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474AAA9-2ECE-75D3-F3BA-0AB2A3DF2DF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68929695"/>
              </p:ext>
            </p:extLst>
          </p:nvPr>
        </p:nvGraphicFramePr>
        <p:xfrm>
          <a:off x="381000" y="1547447"/>
          <a:ext cx="8385048" cy="5077263"/>
        </p:xfrm>
        <a:graphic>
          <a:graphicData uri="http://schemas.openxmlformats.org/drawingml/2006/table">
            <a:tbl>
              <a:tblPr/>
              <a:tblGrid>
                <a:gridCol w="2795016">
                  <a:extLst>
                    <a:ext uri="{9D8B030D-6E8A-4147-A177-3AD203B41FA5}">
                      <a16:colId xmlns:a16="http://schemas.microsoft.com/office/drawing/2014/main" val="3862988349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7479675"/>
                    </a:ext>
                  </a:extLst>
                </a:gridCol>
                <a:gridCol w="2795016">
                  <a:extLst>
                    <a:ext uri="{9D8B030D-6E8A-4147-A177-3AD203B41FA5}">
                      <a16:colId xmlns:a16="http://schemas.microsoft.com/office/drawing/2014/main" val="1306243340"/>
                    </a:ext>
                  </a:extLst>
                </a:gridCol>
              </a:tblGrid>
              <a:tr h="276665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Agile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Waterfall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76690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Development Style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Iterative &amp; incremental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Linear &amp; sequential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647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Flexibility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embraces changing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Low – changes are difficult after planning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3275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Phases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cycles of planning, coding, testing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cycle with distinct phases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078400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Customer Involvement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Continuous feedback and collaboration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Involved mostly at the beginning and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870763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Delivery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Frequent small releases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Single delivery at the end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4623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Testing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Concurrent with development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After development is complete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26592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Risk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Reduced by early issue detection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High – issues often found late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099931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Best For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evolving or unclear requirements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Projects with well-defined, fixed scope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430014"/>
                  </a:ext>
                </a:extLst>
              </a:tr>
              <a:tr h="276665">
                <a:tc>
                  <a:txBody>
                    <a:bodyPr/>
                    <a:lstStyle/>
                    <a:p>
                      <a:r>
                        <a:rPr lang="en-US" sz="1600" b="1"/>
                        <a:t>Documentation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Lightweight, just enough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Heavy and comprehensive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447196"/>
                  </a:ext>
                </a:extLst>
              </a:tr>
              <a:tr h="484163">
                <a:tc>
                  <a:txBody>
                    <a:bodyPr/>
                    <a:lstStyle/>
                    <a:p>
                      <a:r>
                        <a:rPr lang="en-US" sz="1600" b="1"/>
                        <a:t>Team Communication</a:t>
                      </a:r>
                      <a:endParaRPr lang="en-US" sz="1600"/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Daily collaboration (e.g. stand-ups)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Less frequent, more formal</a:t>
                      </a:r>
                    </a:p>
                  </a:txBody>
                  <a:tcPr marL="69166" marR="69166" marT="34583" marB="3458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94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891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64FD-87E4-826D-C152-7FB7C4D8E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AB7A04-2EDE-A708-1164-3E400603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comparison between Agile and Waterfall methodologies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A62BF4-3B81-292C-BA45-821E98CB65C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Agile</a:t>
            </a:r>
            <a:r>
              <a:rPr lang="en-US" sz="2000" dirty="0"/>
              <a:t>: Building a mobile app with evolving user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Waterfall</a:t>
            </a:r>
            <a:r>
              <a:rPr lang="en-US" sz="2000" dirty="0"/>
              <a:t>: Building a bridge with fixed specifications and budget.</a:t>
            </a:r>
          </a:p>
        </p:txBody>
      </p:sp>
    </p:spTree>
    <p:extLst>
      <p:ext uri="{BB962C8B-B14F-4D97-AF65-F5344CB8AC3E}">
        <p14:creationId xmlns:p14="http://schemas.microsoft.com/office/powerpoint/2010/main" val="335774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5B012-C68A-D24A-1D5F-44D401FD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59B78-141D-670F-7079-1477009E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31ABA7-7A08-AE10-EEF7-F5A5BA7F1C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Iterative &amp; incremental: </a:t>
            </a:r>
            <a:r>
              <a:rPr lang="en-US" sz="2000" dirty="0"/>
              <a:t>Work is done in cycles (usually 1–4 weeks).</a:t>
            </a:r>
          </a:p>
          <a:p>
            <a:r>
              <a:rPr lang="en-US" sz="2000" b="1" dirty="0"/>
              <a:t>Customer-focused: </a:t>
            </a:r>
            <a:r>
              <a:rPr lang="en-US" sz="2000" dirty="0"/>
              <a:t>Frequent feedback ensures the product meets user needs.</a:t>
            </a:r>
          </a:p>
          <a:p>
            <a:r>
              <a:rPr lang="en-US" sz="2000" b="1" dirty="0"/>
              <a:t>Flexible to change: </a:t>
            </a:r>
            <a:r>
              <a:rPr lang="en-US" sz="2000" dirty="0"/>
              <a:t>Requirements can evolve even late in development.</a:t>
            </a:r>
          </a:p>
          <a:p>
            <a:r>
              <a:rPr lang="en-US" sz="2000" b="1" dirty="0"/>
              <a:t>Collaborative: </a:t>
            </a:r>
            <a:r>
              <a:rPr lang="en-US" sz="2000" dirty="0"/>
              <a:t>Emphasizes teamwork and stakeholder </a:t>
            </a:r>
            <a:r>
              <a:rPr lang="en-US" sz="2000" dirty="0" err="1"/>
              <a:t>involvement.Value</a:t>
            </a:r>
            <a:r>
              <a:rPr lang="en-US" sz="2000" dirty="0"/>
              <a:t>-driven: Prioritizes delivering the most valuable features first.</a:t>
            </a:r>
          </a:p>
        </p:txBody>
      </p:sp>
    </p:spTree>
    <p:extLst>
      <p:ext uri="{BB962C8B-B14F-4D97-AF65-F5344CB8AC3E}">
        <p14:creationId xmlns:p14="http://schemas.microsoft.com/office/powerpoint/2010/main" val="2420689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7983</TotalTime>
  <Words>388</Words>
  <Application>Microsoft Office PowerPoint</Application>
  <PresentationFormat>On-screen Show (4:3)</PresentationFormat>
  <Paragraphs>63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Agile &amp; Scrum</vt:lpstr>
      <vt:lpstr>Benefits of Agile Methodology</vt:lpstr>
      <vt:lpstr>comparison between Agile and Waterfall methodologies</vt:lpstr>
      <vt:lpstr>comparison between Agile and Waterfall methodologies</vt:lpstr>
      <vt:lpstr>Key Characteristics of Agile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391</cp:revision>
  <dcterms:created xsi:type="dcterms:W3CDTF">2006-08-16T00:00:00Z</dcterms:created>
  <dcterms:modified xsi:type="dcterms:W3CDTF">2025-05-06T06:09:23Z</dcterms:modified>
</cp:coreProperties>
</file>