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08" r:id="rId3"/>
    <p:sldId id="310" r:id="rId4"/>
    <p:sldId id="311" r:id="rId5"/>
    <p:sldId id="312" r:id="rId6"/>
    <p:sldId id="30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14A6-C553-25D3-62BA-78D5BA03E9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BAA737-3AB9-70CF-52F3-4B8F2AC0B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240E13-E215-31C1-997C-0B6E171E1F23}"/>
              </a:ext>
            </a:extLst>
          </p:cNvPr>
          <p:cNvSpPr>
            <a:spLocks noGrp="1"/>
          </p:cNvSpPr>
          <p:nvPr>
            <p:ph type="dt" sz="half" idx="10"/>
          </p:nvPr>
        </p:nvSpPr>
        <p:spPr/>
        <p:txBody>
          <a:bodyPr/>
          <a:lstStyle/>
          <a:p>
            <a:fld id="{0F1FE75B-83A8-4745-BB88-D0923493E807}" type="datetimeFigureOut">
              <a:rPr lang="en-US" smtClean="0"/>
              <a:t>5/24/2023</a:t>
            </a:fld>
            <a:endParaRPr lang="en-US"/>
          </a:p>
        </p:txBody>
      </p:sp>
      <p:sp>
        <p:nvSpPr>
          <p:cNvPr id="5" name="Footer Placeholder 4">
            <a:extLst>
              <a:ext uri="{FF2B5EF4-FFF2-40B4-BE49-F238E27FC236}">
                <a16:creationId xmlns:a16="http://schemas.microsoft.com/office/drawing/2014/main" id="{A3522929-4092-EF16-FE57-58B68BB1E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FF2EE-E2D8-F057-41E2-EC9E462307CA}"/>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921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F1EB-FABA-39AA-0274-3600692CA4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465E31-E398-5051-70F6-A7F6E0E7BF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C7689-14D2-BCC3-4509-DE742F6BF9D7}"/>
              </a:ext>
            </a:extLst>
          </p:cNvPr>
          <p:cNvSpPr>
            <a:spLocks noGrp="1"/>
          </p:cNvSpPr>
          <p:nvPr>
            <p:ph type="dt" sz="half" idx="10"/>
          </p:nvPr>
        </p:nvSpPr>
        <p:spPr/>
        <p:txBody>
          <a:bodyPr/>
          <a:lstStyle/>
          <a:p>
            <a:fld id="{0F1FE75B-83A8-4745-BB88-D0923493E807}" type="datetimeFigureOut">
              <a:rPr lang="en-US" smtClean="0"/>
              <a:t>5/24/2023</a:t>
            </a:fld>
            <a:endParaRPr lang="en-US"/>
          </a:p>
        </p:txBody>
      </p:sp>
      <p:sp>
        <p:nvSpPr>
          <p:cNvPr id="5" name="Footer Placeholder 4">
            <a:extLst>
              <a:ext uri="{FF2B5EF4-FFF2-40B4-BE49-F238E27FC236}">
                <a16:creationId xmlns:a16="http://schemas.microsoft.com/office/drawing/2014/main" id="{88F8C19D-9AB0-0091-BC00-E72303745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0A015-2A88-C46C-B238-BEB0E518B61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87603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382B4-9D40-339F-34C9-93D7429BE3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421B02-3BA5-4116-7304-0CA097B039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0400-BD10-78D5-5518-8CC27224B866}"/>
              </a:ext>
            </a:extLst>
          </p:cNvPr>
          <p:cNvSpPr>
            <a:spLocks noGrp="1"/>
          </p:cNvSpPr>
          <p:nvPr>
            <p:ph type="dt" sz="half" idx="10"/>
          </p:nvPr>
        </p:nvSpPr>
        <p:spPr/>
        <p:txBody>
          <a:bodyPr/>
          <a:lstStyle/>
          <a:p>
            <a:fld id="{0F1FE75B-83A8-4745-BB88-D0923493E807}" type="datetimeFigureOut">
              <a:rPr lang="en-US" smtClean="0"/>
              <a:t>5/24/2023</a:t>
            </a:fld>
            <a:endParaRPr lang="en-US"/>
          </a:p>
        </p:txBody>
      </p:sp>
      <p:sp>
        <p:nvSpPr>
          <p:cNvPr id="5" name="Footer Placeholder 4">
            <a:extLst>
              <a:ext uri="{FF2B5EF4-FFF2-40B4-BE49-F238E27FC236}">
                <a16:creationId xmlns:a16="http://schemas.microsoft.com/office/drawing/2014/main" id="{2D2E38EA-C69B-861D-1396-BBB399F38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A00A2-5D3E-88B4-0C6E-B20912847D8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346445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1D8BD707-D9CF-40AE-B4C6-C98DA3205C09}" type="datetimeFigureOut">
              <a:rPr lang="en-US" smtClean="0"/>
              <a:pPr/>
              <a:t>5/24/2023</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7060203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77753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5/24/2023</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98673437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5/24/2023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3125337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5/24/2023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257779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74391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34739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9609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45CE-E41B-E3D3-A83F-AC83ABE08C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1B1F26-2A4E-C67E-2AF1-60D231A32A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46FA4-4EFC-C80A-2799-EEE45A59486D}"/>
              </a:ext>
            </a:extLst>
          </p:cNvPr>
          <p:cNvSpPr>
            <a:spLocks noGrp="1"/>
          </p:cNvSpPr>
          <p:nvPr>
            <p:ph type="dt" sz="half" idx="10"/>
          </p:nvPr>
        </p:nvSpPr>
        <p:spPr/>
        <p:txBody>
          <a:bodyPr/>
          <a:lstStyle/>
          <a:p>
            <a:fld id="{0F1FE75B-83A8-4745-BB88-D0923493E807}" type="datetimeFigureOut">
              <a:rPr lang="en-US" smtClean="0"/>
              <a:t>5/24/2023</a:t>
            </a:fld>
            <a:endParaRPr lang="en-US"/>
          </a:p>
        </p:txBody>
      </p:sp>
      <p:sp>
        <p:nvSpPr>
          <p:cNvPr id="5" name="Footer Placeholder 4">
            <a:extLst>
              <a:ext uri="{FF2B5EF4-FFF2-40B4-BE49-F238E27FC236}">
                <a16:creationId xmlns:a16="http://schemas.microsoft.com/office/drawing/2014/main" id="{6023B825-837F-A8E5-C00C-87E4C475D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A7D69-C045-FB9D-9A96-7189CBDEB49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4035419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1D8BD707-D9CF-40AE-B4C6-C98DA3205C09}" type="datetimeFigureOut">
              <a:rPr lang="en-US" smtClean="0"/>
              <a:pPr/>
              <a:t>5/24/2023</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62210248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1055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1D8BD707-D9CF-40AE-B4C6-C98DA3205C09}" type="datetimeFigureOut">
              <a:rPr lang="en-US" smtClean="0"/>
              <a:pPr/>
              <a:t>5/24/2023</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99277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F5E4-C8B0-41DA-F783-27328CA41B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F5120-9CE4-0E42-70E1-3084EB7F01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633A0-098B-CCEB-481E-3B5BCD954B68}"/>
              </a:ext>
            </a:extLst>
          </p:cNvPr>
          <p:cNvSpPr>
            <a:spLocks noGrp="1"/>
          </p:cNvSpPr>
          <p:nvPr>
            <p:ph type="dt" sz="half" idx="10"/>
          </p:nvPr>
        </p:nvSpPr>
        <p:spPr/>
        <p:txBody>
          <a:bodyPr/>
          <a:lstStyle/>
          <a:p>
            <a:fld id="{0F1FE75B-83A8-4745-BB88-D0923493E807}" type="datetimeFigureOut">
              <a:rPr lang="en-US" smtClean="0"/>
              <a:t>5/24/2023</a:t>
            </a:fld>
            <a:endParaRPr lang="en-US"/>
          </a:p>
        </p:txBody>
      </p:sp>
      <p:sp>
        <p:nvSpPr>
          <p:cNvPr id="5" name="Footer Placeholder 4">
            <a:extLst>
              <a:ext uri="{FF2B5EF4-FFF2-40B4-BE49-F238E27FC236}">
                <a16:creationId xmlns:a16="http://schemas.microsoft.com/office/drawing/2014/main" id="{52D8A532-E15B-6FE9-ED45-C31FE684E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74C1D-99D8-301E-1DEE-38C2FB11170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38438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B173-3FD7-B3DD-92AF-38060EE256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FC1D4-C326-C20E-A1E8-09887A705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C90431-D5DB-AF91-F52C-7AB78A8ECA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F36611-8C79-FFD8-D08A-22683D809A5C}"/>
              </a:ext>
            </a:extLst>
          </p:cNvPr>
          <p:cNvSpPr>
            <a:spLocks noGrp="1"/>
          </p:cNvSpPr>
          <p:nvPr>
            <p:ph type="dt" sz="half" idx="10"/>
          </p:nvPr>
        </p:nvSpPr>
        <p:spPr/>
        <p:txBody>
          <a:bodyPr/>
          <a:lstStyle/>
          <a:p>
            <a:fld id="{0F1FE75B-83A8-4745-BB88-D0923493E807}" type="datetimeFigureOut">
              <a:rPr lang="en-US" smtClean="0"/>
              <a:t>5/24/2023</a:t>
            </a:fld>
            <a:endParaRPr lang="en-US"/>
          </a:p>
        </p:txBody>
      </p:sp>
      <p:sp>
        <p:nvSpPr>
          <p:cNvPr id="6" name="Footer Placeholder 5">
            <a:extLst>
              <a:ext uri="{FF2B5EF4-FFF2-40B4-BE49-F238E27FC236}">
                <a16:creationId xmlns:a16="http://schemas.microsoft.com/office/drawing/2014/main" id="{05E6840F-F819-B6BE-7836-7FE42FF15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CF148-5FBD-AC17-FBE3-E3C99D223832}"/>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432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7E0F-6017-ABA9-5B50-050F657AAD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015ED9-A816-1EA9-F7B3-9FE325D87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8FF13F-449F-77C7-99D6-069599DE4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86C180-5DF4-1C56-30F3-A260F5D87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ED476-21AF-E244-5DE1-B890AA754D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34CC48-DA9D-485B-3FFE-67E417596343}"/>
              </a:ext>
            </a:extLst>
          </p:cNvPr>
          <p:cNvSpPr>
            <a:spLocks noGrp="1"/>
          </p:cNvSpPr>
          <p:nvPr>
            <p:ph type="dt" sz="half" idx="10"/>
          </p:nvPr>
        </p:nvSpPr>
        <p:spPr/>
        <p:txBody>
          <a:bodyPr/>
          <a:lstStyle/>
          <a:p>
            <a:fld id="{0F1FE75B-83A8-4745-BB88-D0923493E807}" type="datetimeFigureOut">
              <a:rPr lang="en-US" smtClean="0"/>
              <a:t>5/24/2023</a:t>
            </a:fld>
            <a:endParaRPr lang="en-US"/>
          </a:p>
        </p:txBody>
      </p:sp>
      <p:sp>
        <p:nvSpPr>
          <p:cNvPr id="8" name="Footer Placeholder 7">
            <a:extLst>
              <a:ext uri="{FF2B5EF4-FFF2-40B4-BE49-F238E27FC236}">
                <a16:creationId xmlns:a16="http://schemas.microsoft.com/office/drawing/2014/main" id="{A22B112B-A999-148D-03EC-A45554C49B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2267FE-608D-7AD7-3D4C-04A1040E8F66}"/>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13725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7A9A-426C-A529-B634-D1F20792A9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E9A5ED-CB91-286E-2076-990940762B38}"/>
              </a:ext>
            </a:extLst>
          </p:cNvPr>
          <p:cNvSpPr>
            <a:spLocks noGrp="1"/>
          </p:cNvSpPr>
          <p:nvPr>
            <p:ph type="dt" sz="half" idx="10"/>
          </p:nvPr>
        </p:nvSpPr>
        <p:spPr/>
        <p:txBody>
          <a:bodyPr/>
          <a:lstStyle/>
          <a:p>
            <a:fld id="{0F1FE75B-83A8-4745-BB88-D0923493E807}" type="datetimeFigureOut">
              <a:rPr lang="en-US" smtClean="0"/>
              <a:t>5/24/2023</a:t>
            </a:fld>
            <a:endParaRPr lang="en-US"/>
          </a:p>
        </p:txBody>
      </p:sp>
      <p:sp>
        <p:nvSpPr>
          <p:cNvPr id="4" name="Footer Placeholder 3">
            <a:extLst>
              <a:ext uri="{FF2B5EF4-FFF2-40B4-BE49-F238E27FC236}">
                <a16:creationId xmlns:a16="http://schemas.microsoft.com/office/drawing/2014/main" id="{6CDF85D9-BE42-89AA-817B-EBB30A514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CE925-317A-F8E6-3EC7-E8036E6FFC37}"/>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16275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C23125-4ACE-74D4-E71E-08C39C4568D6}"/>
              </a:ext>
            </a:extLst>
          </p:cNvPr>
          <p:cNvSpPr>
            <a:spLocks noGrp="1"/>
          </p:cNvSpPr>
          <p:nvPr>
            <p:ph type="dt" sz="half" idx="10"/>
          </p:nvPr>
        </p:nvSpPr>
        <p:spPr/>
        <p:txBody>
          <a:bodyPr/>
          <a:lstStyle/>
          <a:p>
            <a:fld id="{0F1FE75B-83A8-4745-BB88-D0923493E807}" type="datetimeFigureOut">
              <a:rPr lang="en-US" smtClean="0"/>
              <a:t>5/24/2023</a:t>
            </a:fld>
            <a:endParaRPr lang="en-US"/>
          </a:p>
        </p:txBody>
      </p:sp>
      <p:sp>
        <p:nvSpPr>
          <p:cNvPr id="3" name="Footer Placeholder 2">
            <a:extLst>
              <a:ext uri="{FF2B5EF4-FFF2-40B4-BE49-F238E27FC236}">
                <a16:creationId xmlns:a16="http://schemas.microsoft.com/office/drawing/2014/main" id="{84B6F69D-D161-F3B1-A0DC-60D161B2EA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D44C1A-D0B0-C63E-F35B-75A536A6F32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7007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5A41-DF8F-F8D3-3412-F886A17E4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2E0574-3AA9-A34D-7F2A-84BBD86F2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657D1E-DB57-DE87-E212-2CC362065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8AA2B-D1E0-0C3A-0F12-62C0633E075F}"/>
              </a:ext>
            </a:extLst>
          </p:cNvPr>
          <p:cNvSpPr>
            <a:spLocks noGrp="1"/>
          </p:cNvSpPr>
          <p:nvPr>
            <p:ph type="dt" sz="half" idx="10"/>
          </p:nvPr>
        </p:nvSpPr>
        <p:spPr/>
        <p:txBody>
          <a:bodyPr/>
          <a:lstStyle/>
          <a:p>
            <a:fld id="{0F1FE75B-83A8-4745-BB88-D0923493E807}" type="datetimeFigureOut">
              <a:rPr lang="en-US" smtClean="0"/>
              <a:t>5/24/2023</a:t>
            </a:fld>
            <a:endParaRPr lang="en-US"/>
          </a:p>
        </p:txBody>
      </p:sp>
      <p:sp>
        <p:nvSpPr>
          <p:cNvPr id="6" name="Footer Placeholder 5">
            <a:extLst>
              <a:ext uri="{FF2B5EF4-FFF2-40B4-BE49-F238E27FC236}">
                <a16:creationId xmlns:a16="http://schemas.microsoft.com/office/drawing/2014/main" id="{EE62C657-777B-1A1D-BC86-1DD083C5A4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F8112-3841-5B02-DE44-DFC585714A1E}"/>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44601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00C4-01C8-88A9-6296-8D38D6BFE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2A4467-2225-9C5A-89A7-41E29CE17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37C82-7321-F3F9-6DFE-863F144A1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1C069-93E9-7B00-6EB3-25F332EBFD98}"/>
              </a:ext>
            </a:extLst>
          </p:cNvPr>
          <p:cNvSpPr>
            <a:spLocks noGrp="1"/>
          </p:cNvSpPr>
          <p:nvPr>
            <p:ph type="dt" sz="half" idx="10"/>
          </p:nvPr>
        </p:nvSpPr>
        <p:spPr/>
        <p:txBody>
          <a:bodyPr/>
          <a:lstStyle/>
          <a:p>
            <a:fld id="{0F1FE75B-83A8-4745-BB88-D0923493E807}" type="datetimeFigureOut">
              <a:rPr lang="en-US" smtClean="0"/>
              <a:t>5/24/2023</a:t>
            </a:fld>
            <a:endParaRPr lang="en-US"/>
          </a:p>
        </p:txBody>
      </p:sp>
      <p:sp>
        <p:nvSpPr>
          <p:cNvPr id="6" name="Footer Placeholder 5">
            <a:extLst>
              <a:ext uri="{FF2B5EF4-FFF2-40B4-BE49-F238E27FC236}">
                <a16:creationId xmlns:a16="http://schemas.microsoft.com/office/drawing/2014/main" id="{8B2556A3-8291-23E5-F52E-0FC518AFC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0C935-194F-EC97-D29C-4DA6794D097B}"/>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65476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49BC5D-C830-F2D2-3EA5-1B5ED613D4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43CD79-4168-D4E2-7ABE-AB4A9365F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81807-0EFD-8968-172C-4FE062E8D7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FE75B-83A8-4745-BB88-D0923493E807}" type="datetimeFigureOut">
              <a:rPr lang="en-US" smtClean="0"/>
              <a:t>5/24/2023</a:t>
            </a:fld>
            <a:endParaRPr lang="en-US"/>
          </a:p>
        </p:txBody>
      </p:sp>
      <p:sp>
        <p:nvSpPr>
          <p:cNvPr id="5" name="Footer Placeholder 4">
            <a:extLst>
              <a:ext uri="{FF2B5EF4-FFF2-40B4-BE49-F238E27FC236}">
                <a16:creationId xmlns:a16="http://schemas.microsoft.com/office/drawing/2014/main" id="{80FFC8B2-3E08-005C-6275-BE373A4B9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A1BBC2-5DDB-ABD2-2695-5454A57053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0BFCD-A17D-4B3A-9585-B6DA65786CE5}" type="slidenum">
              <a:rPr lang="en-US" smtClean="0"/>
              <a:t>‹#›</a:t>
            </a:fld>
            <a:endParaRPr lang="en-US"/>
          </a:p>
        </p:txBody>
      </p:sp>
    </p:spTree>
    <p:extLst>
      <p:ext uri="{BB962C8B-B14F-4D97-AF65-F5344CB8AC3E}">
        <p14:creationId xmlns:p14="http://schemas.microsoft.com/office/powerpoint/2010/main" val="3899161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5/24/2023</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17757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DevOps</a:t>
            </a:r>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Azure DevOps, a modern DevOps tool of planning, developing, testing and deploying modern apps.</a:t>
            </a:r>
          </a:p>
          <a:p>
            <a:r>
              <a:rPr lang="en-US" sz="1800" dirty="0">
                <a:latin typeface="Segoe UI" panose="020B0502040204020203" pitchFamily="34" charset="0"/>
                <a:cs typeface="Segoe UI" panose="020B0502040204020203" pitchFamily="34" charset="0"/>
              </a:rPr>
              <a:t>Azure DevOps services are not dependent on cloud or platform.</a:t>
            </a:r>
          </a:p>
          <a:p>
            <a:r>
              <a:rPr lang="en-US" sz="1800" dirty="0">
                <a:latin typeface="Segoe UI" panose="020B0502040204020203" pitchFamily="34" charset="0"/>
                <a:cs typeface="Segoe UI" panose="020B0502040204020203" pitchFamily="34" charset="0"/>
              </a:rPr>
              <a:t>Azure DevOps has various options for tool and cloud service selection as per the requirement</a:t>
            </a:r>
          </a:p>
          <a:p>
            <a:r>
              <a:rPr lang="en-US" sz="1800" dirty="0">
                <a:latin typeface="Segoe UI" panose="020B0502040204020203" pitchFamily="34" charset="0"/>
                <a:cs typeface="Segoe UI" panose="020B0502040204020203" pitchFamily="34" charset="0"/>
              </a:rPr>
              <a:t>Azure DevOps includes Git repositories as source control, build and release management tools, work planning and tracking tools, testing tools and support services like Slack, Trello and Azure services.</a:t>
            </a:r>
          </a:p>
          <a:p>
            <a:r>
              <a:rPr lang="en-US" sz="1800" dirty="0">
                <a:solidFill>
                  <a:srgbClr val="161616"/>
                </a:solidFill>
                <a:effectLst/>
                <a:latin typeface="Segoe UI" panose="020B0502040204020203" pitchFamily="34" charset="0"/>
                <a:ea typeface="Calibri" panose="020F0502020204030204" pitchFamily="34" charset="0"/>
                <a:cs typeface="Times New Roman" panose="02020603050405020304" pitchFamily="18" charset="0"/>
              </a:rPr>
              <a:t>Azure DevOps provides a tool which can help you to track software building progress and help you to take decision to deliver great software to end users.</a:t>
            </a:r>
          </a:p>
          <a:p>
            <a:endParaRPr lang="en-US" sz="18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ABE4BAEC-AA54-581C-0613-624BC253B1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92184" y="3992336"/>
            <a:ext cx="7429501" cy="2637064"/>
          </a:xfrm>
          <a:prstGeom prst="rect">
            <a:avLst/>
          </a:prstGeom>
          <a:noFill/>
          <a:ln>
            <a:noFill/>
          </a:ln>
        </p:spPr>
      </p:pic>
    </p:spTree>
    <p:extLst>
      <p:ext uri="{BB962C8B-B14F-4D97-AF65-F5344CB8AC3E}">
        <p14:creationId xmlns:p14="http://schemas.microsoft.com/office/powerpoint/2010/main" val="1885688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sz="2400" dirty="0"/>
              <a:t>Azure DevOps Services Vs. Server</a:t>
            </a:r>
            <a:endParaRPr lang="en-IN" sz="2400"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Azure DevOps comes with two options:</a:t>
            </a:r>
          </a:p>
          <a:p>
            <a:r>
              <a:rPr lang="en-US" sz="1800" dirty="0">
                <a:latin typeface="Segoe UI" panose="020B0502040204020203" pitchFamily="34" charset="0"/>
                <a:cs typeface="Segoe UI" panose="020B0502040204020203" pitchFamily="34" charset="0"/>
              </a:rPr>
              <a:t>Azure DevOps Services</a:t>
            </a:r>
          </a:p>
          <a:p>
            <a:r>
              <a:rPr lang="en-US" sz="1800" dirty="0">
                <a:latin typeface="Segoe UI" panose="020B0502040204020203" pitchFamily="34" charset="0"/>
                <a:cs typeface="Segoe UI" panose="020B0502040204020203" pitchFamily="34" charset="0"/>
              </a:rPr>
              <a:t>Azure DevOps Server</a:t>
            </a:r>
          </a:p>
          <a:p>
            <a:r>
              <a:rPr lang="en-US" sz="1800" dirty="0">
                <a:latin typeface="Segoe UI" panose="020B0502040204020203" pitchFamily="34" charset="0"/>
                <a:cs typeface="Segoe UI" panose="020B0502040204020203" pitchFamily="34" charset="0"/>
              </a:rPr>
              <a:t>Both the services and the server were known as Visual Studio Team Services (VSTS) and Team Foundation Server (TFS), respectively. They provide environments that support Git, Agile tools, and continuous integration. Let us see the differences between them:</a:t>
            </a:r>
          </a:p>
          <a:p>
            <a:endParaRPr lang="en-IN" sz="1800" dirty="0">
              <a:latin typeface="Segoe UI" panose="020B0502040204020203" pitchFamily="34" charset="0"/>
              <a:cs typeface="Segoe UI" panose="020B0502040204020203" pitchFamily="34" charset="0"/>
            </a:endParaRPr>
          </a:p>
        </p:txBody>
      </p:sp>
      <p:graphicFrame>
        <p:nvGraphicFramePr>
          <p:cNvPr id="3" name="Table 5">
            <a:extLst>
              <a:ext uri="{FF2B5EF4-FFF2-40B4-BE49-F238E27FC236}">
                <a16:creationId xmlns:a16="http://schemas.microsoft.com/office/drawing/2014/main" id="{F9ABD3EE-89B2-64E3-D841-AB87B3B16FAA}"/>
              </a:ext>
            </a:extLst>
          </p:cNvPr>
          <p:cNvGraphicFramePr>
            <a:graphicFrameLocks noGrp="1"/>
          </p:cNvGraphicFramePr>
          <p:nvPr>
            <p:extLst>
              <p:ext uri="{D42A27DB-BD31-4B8C-83A1-F6EECF244321}">
                <p14:modId xmlns:p14="http://schemas.microsoft.com/office/powerpoint/2010/main" val="856791840"/>
              </p:ext>
            </p:extLst>
          </p:nvPr>
        </p:nvGraphicFramePr>
        <p:xfrm>
          <a:off x="816864" y="4127247"/>
          <a:ext cx="9720508" cy="2703649"/>
        </p:xfrm>
        <a:graphic>
          <a:graphicData uri="http://schemas.openxmlformats.org/drawingml/2006/table">
            <a:tbl>
              <a:tblPr firstRow="1" bandRow="1">
                <a:tableStyleId>{5C22544A-7EE6-4342-B048-85BDC9FD1C3A}</a:tableStyleId>
              </a:tblPr>
              <a:tblGrid>
                <a:gridCol w="4860254">
                  <a:extLst>
                    <a:ext uri="{9D8B030D-6E8A-4147-A177-3AD203B41FA5}">
                      <a16:colId xmlns:a16="http://schemas.microsoft.com/office/drawing/2014/main" val="2698439501"/>
                    </a:ext>
                  </a:extLst>
                </a:gridCol>
                <a:gridCol w="4860254">
                  <a:extLst>
                    <a:ext uri="{9D8B030D-6E8A-4147-A177-3AD203B41FA5}">
                      <a16:colId xmlns:a16="http://schemas.microsoft.com/office/drawing/2014/main" val="2025106605"/>
                    </a:ext>
                  </a:extLst>
                </a:gridCol>
              </a:tblGrid>
              <a:tr h="302930">
                <a:tc>
                  <a:txBody>
                    <a:bodyPr/>
                    <a:lstStyle/>
                    <a:p>
                      <a:pPr fontAlgn="t"/>
                      <a:r>
                        <a:rPr lang="en-US" b="1" dirty="0">
                          <a:effectLst/>
                          <a:latin typeface="Open Sans" panose="020B0606030504020204" pitchFamily="34" charset="0"/>
                        </a:rPr>
                        <a:t>Azure DevOps Services</a:t>
                      </a:r>
                      <a:endParaRPr lang="en-US" dirty="0">
                        <a:effectLst/>
                        <a:latin typeface="Open Sans" panose="020B0606030504020204" pitchFamily="34" charset="0"/>
                      </a:endParaRPr>
                    </a:p>
                  </a:txBody>
                  <a:tcPr/>
                </a:tc>
                <a:tc>
                  <a:txBody>
                    <a:bodyPr/>
                    <a:lstStyle/>
                    <a:p>
                      <a:pPr fontAlgn="t"/>
                      <a:r>
                        <a:rPr lang="en-US" b="1" dirty="0">
                          <a:effectLst/>
                          <a:latin typeface="Open Sans" panose="020B0606030504020204" pitchFamily="34" charset="0"/>
                        </a:rPr>
                        <a:t>Azure DevOps Server</a:t>
                      </a:r>
                      <a:endParaRPr lang="en-US" dirty="0">
                        <a:effectLst/>
                        <a:latin typeface="Open Sans" panose="020B0606030504020204" pitchFamily="34" charset="0"/>
                      </a:endParaRPr>
                    </a:p>
                  </a:txBody>
                  <a:tcPr/>
                </a:tc>
                <a:extLst>
                  <a:ext uri="{0D108BD9-81ED-4DB2-BD59-A6C34878D82A}">
                    <a16:rowId xmlns:a16="http://schemas.microsoft.com/office/drawing/2014/main" val="484885962"/>
                  </a:ext>
                </a:extLst>
              </a:tr>
              <a:tr h="241972">
                <a:tc>
                  <a:txBody>
                    <a:bodyPr/>
                    <a:lstStyle/>
                    <a:p>
                      <a:pPr fontAlgn="t"/>
                      <a:r>
                        <a:rPr lang="en-US">
                          <a:effectLst/>
                          <a:latin typeface="Open Sans" panose="020B0606030504020204" pitchFamily="34" charset="0"/>
                        </a:rPr>
                        <a:t>It is a cloud offering.</a:t>
                      </a:r>
                    </a:p>
                  </a:txBody>
                  <a:tcPr/>
                </a:tc>
                <a:tc>
                  <a:txBody>
                    <a:bodyPr/>
                    <a:lstStyle/>
                    <a:p>
                      <a:pPr fontAlgn="t"/>
                      <a:r>
                        <a:rPr lang="en-US" dirty="0">
                          <a:effectLst/>
                          <a:latin typeface="Open Sans" panose="020B0606030504020204" pitchFamily="34" charset="0"/>
                        </a:rPr>
                        <a:t>It is an on-premise offering.</a:t>
                      </a:r>
                    </a:p>
                  </a:txBody>
                  <a:tcPr/>
                </a:tc>
                <a:extLst>
                  <a:ext uri="{0D108BD9-81ED-4DB2-BD59-A6C34878D82A}">
                    <a16:rowId xmlns:a16="http://schemas.microsoft.com/office/drawing/2014/main" val="2427989291"/>
                  </a:ext>
                </a:extLst>
              </a:tr>
              <a:tr h="596642">
                <a:tc>
                  <a:txBody>
                    <a:bodyPr/>
                    <a:lstStyle/>
                    <a:p>
                      <a:pPr fontAlgn="t"/>
                      <a:r>
                        <a:rPr lang="en-US" dirty="0">
                          <a:effectLst/>
                          <a:latin typeface="Open Sans" panose="020B0606030504020204" pitchFamily="34" charset="0"/>
                        </a:rPr>
                        <a:t>It offers two options for scaling and scoping data: organizations and projects.</a:t>
                      </a:r>
                    </a:p>
                  </a:txBody>
                  <a:tcPr/>
                </a:tc>
                <a:tc>
                  <a:txBody>
                    <a:bodyPr/>
                    <a:lstStyle/>
                    <a:p>
                      <a:pPr fontAlgn="t"/>
                      <a:r>
                        <a:rPr lang="en-US" dirty="0">
                          <a:effectLst/>
                          <a:latin typeface="Open Sans" panose="020B0606030504020204" pitchFamily="34" charset="0"/>
                        </a:rPr>
                        <a:t>It offers three options for scaling and scoping data: deployment, project collections, and projects.</a:t>
                      </a:r>
                    </a:p>
                  </a:txBody>
                  <a:tcPr/>
                </a:tc>
                <a:extLst>
                  <a:ext uri="{0D108BD9-81ED-4DB2-BD59-A6C34878D82A}">
                    <a16:rowId xmlns:a16="http://schemas.microsoft.com/office/drawing/2014/main" val="4153764921"/>
                  </a:ext>
                </a:extLst>
              </a:tr>
              <a:tr h="417649">
                <a:tc>
                  <a:txBody>
                    <a:bodyPr/>
                    <a:lstStyle/>
                    <a:p>
                      <a:pPr fontAlgn="t"/>
                      <a:r>
                        <a:rPr lang="en-US" dirty="0">
                          <a:effectLst/>
                          <a:latin typeface="Open Sans" panose="020B0606030504020204" pitchFamily="34" charset="0"/>
                        </a:rPr>
                        <a:t>You can connect over the public network.</a:t>
                      </a:r>
                    </a:p>
                  </a:txBody>
                  <a:tcPr/>
                </a:tc>
                <a:tc>
                  <a:txBody>
                    <a:bodyPr/>
                    <a:lstStyle/>
                    <a:p>
                      <a:pPr fontAlgn="t"/>
                      <a:r>
                        <a:rPr lang="en-US">
                          <a:effectLst/>
                          <a:latin typeface="Open Sans" panose="020B0606030504020204" pitchFamily="34" charset="0"/>
                        </a:rPr>
                        <a:t>You can connect to the intranet server.</a:t>
                      </a:r>
                    </a:p>
                  </a:txBody>
                  <a:tcPr/>
                </a:tc>
                <a:extLst>
                  <a:ext uri="{0D108BD9-81ED-4DB2-BD59-A6C34878D82A}">
                    <a16:rowId xmlns:a16="http://schemas.microsoft.com/office/drawing/2014/main" val="3866759012"/>
                  </a:ext>
                </a:extLst>
              </a:tr>
              <a:tr h="417649">
                <a:tc>
                  <a:txBody>
                    <a:bodyPr/>
                    <a:lstStyle/>
                    <a:p>
                      <a:pPr fontAlgn="t"/>
                      <a:r>
                        <a:rPr lang="en-US" dirty="0">
                          <a:effectLst/>
                          <a:latin typeface="Open Sans" panose="020B0606030504020204" pitchFamily="34" charset="0"/>
                        </a:rPr>
                        <a:t>The access level must be assigned to each user.</a:t>
                      </a:r>
                    </a:p>
                  </a:txBody>
                  <a:tcPr/>
                </a:tc>
                <a:tc>
                  <a:txBody>
                    <a:bodyPr/>
                    <a:lstStyle/>
                    <a:p>
                      <a:pPr fontAlgn="t"/>
                      <a:r>
                        <a:rPr lang="en-US" dirty="0">
                          <a:effectLst/>
                          <a:latin typeface="Open Sans" panose="020B0606030504020204" pitchFamily="34" charset="0"/>
                        </a:rPr>
                        <a:t>Access levels must be set based on the license.</a:t>
                      </a:r>
                    </a:p>
                  </a:txBody>
                  <a:tcPr/>
                </a:tc>
                <a:extLst>
                  <a:ext uri="{0D108BD9-81ED-4DB2-BD59-A6C34878D82A}">
                    <a16:rowId xmlns:a16="http://schemas.microsoft.com/office/drawing/2014/main" val="3393012787"/>
                  </a:ext>
                </a:extLst>
              </a:tr>
            </a:tbl>
          </a:graphicData>
        </a:graphic>
      </p:graphicFrame>
    </p:spTree>
    <p:extLst>
      <p:ext uri="{BB962C8B-B14F-4D97-AF65-F5344CB8AC3E}">
        <p14:creationId xmlns:p14="http://schemas.microsoft.com/office/powerpoint/2010/main" val="210006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sz="2400" dirty="0"/>
              <a:t>Azure DevOps Benefits</a:t>
            </a:r>
            <a:endParaRPr lang="en-IN" sz="2400" dirty="0"/>
          </a:p>
        </p:txBody>
      </p:sp>
      <p:sp>
        <p:nvSpPr>
          <p:cNvPr id="5" name="Content Placeholder 4"/>
          <p:cNvSpPr>
            <a:spLocks noGrp="1"/>
          </p:cNvSpPr>
          <p:nvPr>
            <p:ph sz="quarter" idx="1"/>
          </p:nvPr>
        </p:nvSpPr>
        <p:spPr/>
        <p:txBody>
          <a:bodyPr>
            <a:normAutofit fontScale="92500" lnSpcReduction="20000"/>
          </a:bodyPr>
          <a:lstStyle/>
          <a:p>
            <a:r>
              <a:rPr lang="en-US" sz="1800" b="1" dirty="0">
                <a:latin typeface="Segoe UI" panose="020B0502040204020203" pitchFamily="34" charset="0"/>
                <a:cs typeface="Segoe UI" panose="020B0502040204020203" pitchFamily="34" charset="0"/>
              </a:rPr>
              <a:t>Reliability: </a:t>
            </a:r>
            <a:r>
              <a:rPr lang="en-US" sz="1800" dirty="0">
                <a:latin typeface="Segoe UI" panose="020B0502040204020203" pitchFamily="34" charset="0"/>
                <a:cs typeface="Segoe UI" panose="020B0502040204020203" pitchFamily="34" charset="0"/>
              </a:rPr>
              <a:t>Azure DevOps is reliable, scalable, and globally available.</a:t>
            </a:r>
          </a:p>
          <a:p>
            <a:r>
              <a:rPr lang="en-US" sz="1800" b="1" dirty="0">
                <a:latin typeface="Segoe UI" panose="020B0502040204020203" pitchFamily="34" charset="0"/>
                <a:cs typeface="Segoe UI" panose="020B0502040204020203" pitchFamily="34" charset="0"/>
              </a:rPr>
              <a:t>Accessibility: </a:t>
            </a:r>
            <a:r>
              <a:rPr lang="en-US" sz="1800" dirty="0">
                <a:latin typeface="Segoe UI" panose="020B0502040204020203" pitchFamily="34" charset="0"/>
                <a:cs typeface="Segoe UI" panose="020B0502040204020203" pitchFamily="34" charset="0"/>
              </a:rPr>
              <a:t>Azure DevOps users get access to new features every 3 weeks. Microsoft is transparent.</a:t>
            </a:r>
          </a:p>
          <a:p>
            <a:r>
              <a:rPr lang="en-US" sz="1800" b="1" dirty="0">
                <a:latin typeface="Segoe UI" panose="020B0502040204020203" pitchFamily="34" charset="0"/>
                <a:cs typeface="Segoe UI" panose="020B0502040204020203" pitchFamily="34" charset="0"/>
              </a:rPr>
              <a:t>Flexibility: </a:t>
            </a:r>
            <a:r>
              <a:rPr lang="en-US" sz="1800" dirty="0">
                <a:latin typeface="Segoe UI" panose="020B0502040204020203" pitchFamily="34" charset="0"/>
                <a:cs typeface="Segoe UI" panose="020B0502040204020203" pitchFamily="34" charset="0"/>
              </a:rPr>
              <a:t>If your DevOps team doesn’t want or need the full suite of services, they can acquire them independently.</a:t>
            </a:r>
          </a:p>
          <a:p>
            <a:r>
              <a:rPr lang="en-US" sz="1800" b="1" dirty="0">
                <a:latin typeface="Segoe UI" panose="020B0502040204020203" pitchFamily="34" charset="0"/>
                <a:cs typeface="Segoe UI" panose="020B0502040204020203" pitchFamily="34" charset="0"/>
              </a:rPr>
              <a:t>End of upgrade cycle: </a:t>
            </a:r>
            <a:r>
              <a:rPr lang="en-US" sz="1800" dirty="0">
                <a:latin typeface="Segoe UI" panose="020B0502040204020203" pitchFamily="34" charset="0"/>
                <a:cs typeface="Segoe UI" panose="020B0502040204020203" pitchFamily="34" charset="0"/>
              </a:rPr>
              <a:t>For organizations running on-premises CI/CD tooling, upgrading is difficult. By SaaS, it is an easy task.</a:t>
            </a:r>
          </a:p>
          <a:p>
            <a:r>
              <a:rPr lang="en-US" sz="1800" b="1" dirty="0">
                <a:latin typeface="Segoe UI" panose="020B0502040204020203" pitchFamily="34" charset="0"/>
                <a:cs typeface="Segoe UI" panose="020B0502040204020203" pitchFamily="34" charset="0"/>
              </a:rPr>
              <a:t>Continuous Integration &amp; Continuous Delivery (CI - CD)</a:t>
            </a:r>
          </a:p>
          <a:p>
            <a:r>
              <a:rPr lang="en-US" sz="1800" dirty="0">
                <a:latin typeface="Segoe UI" panose="020B0502040204020203" pitchFamily="34" charset="0"/>
                <a:cs typeface="Segoe UI" panose="020B0502040204020203" pitchFamily="34" charset="0"/>
              </a:rPr>
              <a:t>When the code is committed, it automatically builds and is tested for errors, enabling bugs detection early. Business organizations can achieve fast and identical deployment to the production environment at any given time.</a:t>
            </a:r>
          </a:p>
          <a:p>
            <a:r>
              <a:rPr lang="en-US" sz="1800" b="1" dirty="0">
                <a:latin typeface="Segoe UI" panose="020B0502040204020203" pitchFamily="34" charset="0"/>
                <a:cs typeface="Segoe UI" panose="020B0502040204020203" pitchFamily="34" charset="0"/>
              </a:rPr>
              <a:t>Automation Testing</a:t>
            </a:r>
          </a:p>
          <a:p>
            <a:r>
              <a:rPr lang="en-US" sz="1800" dirty="0">
                <a:latin typeface="Segoe UI" panose="020B0502040204020203" pitchFamily="34" charset="0"/>
                <a:cs typeface="Segoe UI" panose="020B0502040204020203" pitchFamily="34" charset="0"/>
              </a:rPr>
              <a:t>The use of automated tests, such as security and compliance tests identify problems at the testing phase. We can quickly provision resources and configures the entire production environment in a quick time.</a:t>
            </a:r>
          </a:p>
          <a:p>
            <a:r>
              <a:rPr lang="en-US" sz="1800" b="1" dirty="0">
                <a:latin typeface="Segoe UI" panose="020B0502040204020203" pitchFamily="34" charset="0"/>
                <a:cs typeface="Segoe UI" panose="020B0502040204020203" pitchFamily="34" charset="0"/>
              </a:rPr>
              <a:t>Any Platform, Any Language</a:t>
            </a:r>
          </a:p>
          <a:p>
            <a:r>
              <a:rPr lang="en-US" sz="1800" dirty="0">
                <a:latin typeface="Segoe UI" panose="020B0502040204020203" pitchFamily="34" charset="0"/>
                <a:cs typeface="Segoe UI" panose="020B0502040204020203" pitchFamily="34" charset="0"/>
              </a:rPr>
              <a:t>It supports various platforms and a runs on multiple frameworks. The developers using Java, Node, PHP, .NET, and Python can efficiently work on it.</a:t>
            </a:r>
          </a:p>
          <a:p>
            <a:endParaRPr lang="en-US" sz="1800" dirty="0">
              <a:latin typeface="Segoe UI" panose="020B0502040204020203"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31748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sz="2400" dirty="0"/>
              <a:t>Tools for Azure DevOps</a:t>
            </a:r>
            <a:endParaRPr lang="en-IN" sz="2400" dirty="0"/>
          </a:p>
        </p:txBody>
      </p:sp>
      <p:sp>
        <p:nvSpPr>
          <p:cNvPr id="5" name="Content Placeholder 4"/>
          <p:cNvSpPr>
            <a:spLocks noGrp="1"/>
          </p:cNvSpPr>
          <p:nvPr>
            <p:ph sz="quarter" idx="1"/>
          </p:nvPr>
        </p:nvSpPr>
        <p:spPr/>
        <p:txBody>
          <a:bodyPr>
            <a:normAutofit/>
          </a:bodyPr>
          <a:lstStyle/>
          <a:p>
            <a:endParaRPr lang="en-US" sz="1800" dirty="0">
              <a:latin typeface="Segoe UI" panose="020B0502040204020203"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p:txBody>
      </p:sp>
      <p:sp>
        <p:nvSpPr>
          <p:cNvPr id="2" name="Content Placeholder 4">
            <a:extLst>
              <a:ext uri="{FF2B5EF4-FFF2-40B4-BE49-F238E27FC236}">
                <a16:creationId xmlns:a16="http://schemas.microsoft.com/office/drawing/2014/main" id="{28E0DB36-DC1B-0573-1E5B-34C3AA5E8C2F}"/>
              </a:ext>
            </a:extLst>
          </p:cNvPr>
          <p:cNvSpPr txBox="1">
            <a:spLocks/>
          </p:cNvSpPr>
          <p:nvPr/>
        </p:nvSpPr>
        <p:spPr>
          <a:xfrm>
            <a:off x="969264" y="1752600"/>
            <a:ext cx="10871200" cy="449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1800" dirty="0">
                <a:solidFill>
                  <a:srgbClr val="161616"/>
                </a:solidFill>
                <a:effectLst/>
                <a:latin typeface="Segoe UI" panose="020B0502040204020203" pitchFamily="34" charset="0"/>
                <a:ea typeface="Calibri" panose="020F0502020204030204" pitchFamily="34" charset="0"/>
              </a:rPr>
              <a:t>Azure DevOps works well with most of the DevOps tools.</a:t>
            </a:r>
          </a:p>
          <a:p>
            <a:endParaRPr lang="en-US" sz="1800" dirty="0">
              <a:latin typeface="Segoe UI" panose="020B0502040204020203"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p:txBody>
      </p:sp>
      <p:graphicFrame>
        <p:nvGraphicFramePr>
          <p:cNvPr id="3" name="Table 2">
            <a:extLst>
              <a:ext uri="{FF2B5EF4-FFF2-40B4-BE49-F238E27FC236}">
                <a16:creationId xmlns:a16="http://schemas.microsoft.com/office/drawing/2014/main" id="{948B43AF-F66B-3798-F9F3-6B90192701DB}"/>
              </a:ext>
            </a:extLst>
          </p:cNvPr>
          <p:cNvGraphicFramePr>
            <a:graphicFrameLocks noGrp="1"/>
          </p:cNvGraphicFramePr>
          <p:nvPr>
            <p:extLst>
              <p:ext uri="{D42A27DB-BD31-4B8C-83A1-F6EECF244321}">
                <p14:modId xmlns:p14="http://schemas.microsoft.com/office/powerpoint/2010/main" val="2377035151"/>
              </p:ext>
            </p:extLst>
          </p:nvPr>
        </p:nvGraphicFramePr>
        <p:xfrm>
          <a:off x="1186315" y="2317932"/>
          <a:ext cx="5410428" cy="3353528"/>
        </p:xfrm>
        <a:graphic>
          <a:graphicData uri="http://schemas.openxmlformats.org/drawingml/2006/table">
            <a:tbl>
              <a:tblPr firstRow="1" firstCol="1" bandRow="1">
                <a:tableStyleId>{5C22544A-7EE6-4342-B048-85BDC9FD1C3A}</a:tableStyleId>
              </a:tblPr>
              <a:tblGrid>
                <a:gridCol w="2705214">
                  <a:extLst>
                    <a:ext uri="{9D8B030D-6E8A-4147-A177-3AD203B41FA5}">
                      <a16:colId xmlns:a16="http://schemas.microsoft.com/office/drawing/2014/main" val="3987446620"/>
                    </a:ext>
                  </a:extLst>
                </a:gridCol>
                <a:gridCol w="2705214">
                  <a:extLst>
                    <a:ext uri="{9D8B030D-6E8A-4147-A177-3AD203B41FA5}">
                      <a16:colId xmlns:a16="http://schemas.microsoft.com/office/drawing/2014/main" val="3667247075"/>
                    </a:ext>
                  </a:extLst>
                </a:gridCol>
              </a:tblGrid>
              <a:tr h="416706">
                <a:tc>
                  <a:txBody>
                    <a:bodyPr/>
                    <a:lstStyle/>
                    <a:p>
                      <a:pPr marL="0" marR="0">
                        <a:lnSpc>
                          <a:spcPct val="107000"/>
                        </a:lnSpc>
                        <a:spcBef>
                          <a:spcPts val="0"/>
                        </a:spcBef>
                        <a:spcAft>
                          <a:spcPts val="0"/>
                        </a:spcAft>
                      </a:pPr>
                      <a:r>
                        <a:rPr lang="en-US" sz="2000">
                          <a:effectLst/>
                        </a:rPr>
                        <a:t>Category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Tools 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0140865"/>
                  </a:ext>
                </a:extLst>
              </a:tr>
              <a:tr h="416706">
                <a:tc>
                  <a:txBody>
                    <a:bodyPr/>
                    <a:lstStyle/>
                    <a:p>
                      <a:pPr marL="0" marR="0">
                        <a:lnSpc>
                          <a:spcPct val="107000"/>
                        </a:lnSpc>
                        <a:spcBef>
                          <a:spcPts val="0"/>
                        </a:spcBef>
                        <a:spcAft>
                          <a:spcPts val="0"/>
                        </a:spcAft>
                      </a:pPr>
                      <a:r>
                        <a:rPr lang="en-US" sz="2000">
                          <a:effectLst/>
                        </a:rPr>
                        <a:t>Configuration Tools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Chef, Ansible, Puppet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5994962"/>
                  </a:ext>
                </a:extLst>
              </a:tr>
              <a:tr h="853292">
                <a:tc>
                  <a:txBody>
                    <a:bodyPr/>
                    <a:lstStyle/>
                    <a:p>
                      <a:pPr marL="0" marR="0">
                        <a:lnSpc>
                          <a:spcPct val="107000"/>
                        </a:lnSpc>
                        <a:spcBef>
                          <a:spcPts val="0"/>
                        </a:spcBef>
                        <a:spcAft>
                          <a:spcPts val="0"/>
                        </a:spcAft>
                      </a:pPr>
                      <a:r>
                        <a:rPr lang="en-US" sz="2000" dirty="0">
                          <a:effectLst/>
                        </a:rPr>
                        <a:t>Continuous Integration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Jenkins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3596386"/>
                  </a:ext>
                </a:extLst>
              </a:tr>
              <a:tr h="416706">
                <a:tc>
                  <a:txBody>
                    <a:bodyPr/>
                    <a:lstStyle/>
                    <a:p>
                      <a:pPr marL="0" marR="0">
                        <a:lnSpc>
                          <a:spcPct val="107000"/>
                        </a:lnSpc>
                        <a:spcBef>
                          <a:spcPts val="0"/>
                        </a:spcBef>
                        <a:spcAft>
                          <a:spcPts val="0"/>
                        </a:spcAft>
                      </a:pPr>
                      <a:r>
                        <a:rPr lang="en-US" sz="2000" dirty="0">
                          <a:effectLst/>
                        </a:rPr>
                        <a:t>Microservices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Docker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2229902"/>
                  </a:ext>
                </a:extLst>
              </a:tr>
              <a:tr h="416706">
                <a:tc>
                  <a:txBody>
                    <a:bodyPr/>
                    <a:lstStyle/>
                    <a:p>
                      <a:pPr marL="0" marR="0">
                        <a:lnSpc>
                          <a:spcPct val="107000"/>
                        </a:lnSpc>
                        <a:spcBef>
                          <a:spcPts val="0"/>
                        </a:spcBef>
                        <a:spcAft>
                          <a:spcPts val="0"/>
                        </a:spcAft>
                      </a:pPr>
                      <a:r>
                        <a:rPr lang="en-US" sz="2000">
                          <a:effectLst/>
                        </a:rPr>
                        <a:t>Collaboration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Slack, Trello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2628841"/>
                  </a:ext>
                </a:extLst>
              </a:tr>
              <a:tr h="416706">
                <a:tc>
                  <a:txBody>
                    <a:bodyPr/>
                    <a:lstStyle/>
                    <a:p>
                      <a:pPr marL="0" marR="0">
                        <a:lnSpc>
                          <a:spcPct val="107000"/>
                        </a:lnSpc>
                        <a:spcBef>
                          <a:spcPts val="0"/>
                        </a:spcBef>
                        <a:spcAft>
                          <a:spcPts val="0"/>
                        </a:spcAft>
                      </a:pPr>
                      <a:r>
                        <a:rPr lang="en-US" sz="2000">
                          <a:effectLst/>
                        </a:rPr>
                        <a:t>Monitoring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Kibana, Grafana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5341273"/>
                  </a:ext>
                </a:extLst>
              </a:tr>
              <a:tr h="416706">
                <a:tc>
                  <a:txBody>
                    <a:bodyPr/>
                    <a:lstStyle/>
                    <a:p>
                      <a:pPr marL="0" marR="0">
                        <a:lnSpc>
                          <a:spcPct val="107000"/>
                        </a:lnSpc>
                        <a:spcBef>
                          <a:spcPts val="0"/>
                        </a:spcBef>
                        <a:spcAft>
                          <a:spcPts val="0"/>
                        </a:spcAft>
                      </a:pPr>
                      <a:r>
                        <a:rPr lang="en-US" sz="2000">
                          <a:effectLst/>
                        </a:rPr>
                        <a:t>Development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Visual Studio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1802241"/>
                  </a:ext>
                </a:extLst>
              </a:tr>
            </a:tbl>
          </a:graphicData>
        </a:graphic>
      </p:graphicFrame>
      <p:pic>
        <p:nvPicPr>
          <p:cNvPr id="6" name="Picture 5" descr="What Is DevOps? | DevOps Methodology &amp; Principles Explained | Edureka">
            <a:extLst>
              <a:ext uri="{FF2B5EF4-FFF2-40B4-BE49-F238E27FC236}">
                <a16:creationId xmlns:a16="http://schemas.microsoft.com/office/drawing/2014/main" id="{0B87BDAD-617C-44EE-BF14-8F25649E7E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81902" y="2769144"/>
            <a:ext cx="4006161" cy="2488655"/>
          </a:xfrm>
          <a:prstGeom prst="rect">
            <a:avLst/>
          </a:prstGeom>
          <a:noFill/>
          <a:ln>
            <a:noFill/>
          </a:ln>
        </p:spPr>
      </p:pic>
    </p:spTree>
    <p:extLst>
      <p:ext uri="{BB962C8B-B14F-4D97-AF65-F5344CB8AC3E}">
        <p14:creationId xmlns:p14="http://schemas.microsoft.com/office/powerpoint/2010/main" val="132261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DevOps Services/Components</a:t>
            </a:r>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Following are the Azure DevOps Components:</a:t>
            </a:r>
          </a:p>
          <a:p>
            <a:r>
              <a:rPr lang="en-US" sz="1800" dirty="0">
                <a:latin typeface="Segoe UI" panose="020B0502040204020203" pitchFamily="34" charset="0"/>
                <a:cs typeface="Segoe UI" panose="020B0502040204020203" pitchFamily="34" charset="0"/>
              </a:rPr>
              <a:t>Pipelines</a:t>
            </a:r>
          </a:p>
          <a:p>
            <a:r>
              <a:rPr lang="en-US" sz="1800" dirty="0">
                <a:latin typeface="Segoe UI" panose="020B0502040204020203" pitchFamily="34" charset="0"/>
                <a:cs typeface="Segoe UI" panose="020B0502040204020203" pitchFamily="34" charset="0"/>
              </a:rPr>
              <a:t>Boards</a:t>
            </a:r>
          </a:p>
          <a:p>
            <a:r>
              <a:rPr lang="en-US" sz="1800" dirty="0">
                <a:latin typeface="Segoe UI" panose="020B0502040204020203" pitchFamily="34" charset="0"/>
                <a:cs typeface="Segoe UI" panose="020B0502040204020203" pitchFamily="34" charset="0"/>
              </a:rPr>
              <a:t>Artifacts</a:t>
            </a:r>
          </a:p>
          <a:p>
            <a:r>
              <a:rPr lang="en-US" sz="1800" dirty="0">
                <a:latin typeface="Segoe UI" panose="020B0502040204020203" pitchFamily="34" charset="0"/>
                <a:cs typeface="Segoe UI" panose="020B0502040204020203" pitchFamily="34" charset="0"/>
              </a:rPr>
              <a:t>Repos</a:t>
            </a:r>
          </a:p>
          <a:p>
            <a:r>
              <a:rPr lang="en-US" sz="1800" dirty="0">
                <a:latin typeface="Segoe UI" panose="020B0502040204020203" pitchFamily="34" charset="0"/>
                <a:cs typeface="Segoe UI" panose="020B0502040204020203" pitchFamily="34" charset="0"/>
              </a:rPr>
              <a:t>Test Plans</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94076640"/>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TotalTime>
  <Words>522</Words>
  <Application>Microsoft Office PowerPoint</Application>
  <PresentationFormat>Widescreen</PresentationFormat>
  <Paragraphs>58</Paragraphs>
  <Slides>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vt:i4>
      </vt:variant>
    </vt:vector>
  </HeadingPairs>
  <TitlesOfParts>
    <vt:vector size="15" baseType="lpstr">
      <vt:lpstr>Arial</vt:lpstr>
      <vt:lpstr>Calibri</vt:lpstr>
      <vt:lpstr>Calibri Light</vt:lpstr>
      <vt:lpstr>Open Sans</vt:lpstr>
      <vt:lpstr>Segoe UI</vt:lpstr>
      <vt:lpstr>Tw Cen MT</vt:lpstr>
      <vt:lpstr>Wingdings</vt:lpstr>
      <vt:lpstr>Wingdings 2</vt:lpstr>
      <vt:lpstr>Office Theme</vt:lpstr>
      <vt:lpstr>Median</vt:lpstr>
      <vt:lpstr>Azure DevOps</vt:lpstr>
      <vt:lpstr>Azure DevOps Services Vs. Server</vt:lpstr>
      <vt:lpstr>Azure DevOps Benefits</vt:lpstr>
      <vt:lpstr>Tools for Azure DevOps</vt:lpstr>
      <vt:lpstr>Azure DevOps Services/Components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dc:title>
  <dc:creator>San San</dc:creator>
  <cp:lastModifiedBy>San San</cp:lastModifiedBy>
  <cp:revision>10</cp:revision>
  <dcterms:created xsi:type="dcterms:W3CDTF">2023-04-13T06:30:36Z</dcterms:created>
  <dcterms:modified xsi:type="dcterms:W3CDTF">2023-05-24T04:36:56Z</dcterms:modified>
</cp:coreProperties>
</file>