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3"/>
  </p:notesMasterIdLst>
  <p:sldIdLst>
    <p:sldId id="321" r:id="rId3"/>
    <p:sldId id="326" r:id="rId4"/>
    <p:sldId id="332" r:id="rId5"/>
    <p:sldId id="333" r:id="rId6"/>
    <p:sldId id="334" r:id="rId7"/>
    <p:sldId id="335" r:id="rId8"/>
    <p:sldId id="339" r:id="rId9"/>
    <p:sldId id="323" r:id="rId10"/>
    <p:sldId id="324" r:id="rId11"/>
    <p:sldId id="32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6918" autoAdjust="0"/>
  </p:normalViewPr>
  <p:slideViewPr>
    <p:cSldViewPr>
      <p:cViewPr varScale="1">
        <p:scale>
          <a:sx n="66" d="100"/>
          <a:sy n="66" d="100"/>
        </p:scale>
        <p:origin x="12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6E9330-9392-43C4-950A-D5CED98CCE45}" type="datetimeFigureOut">
              <a:rPr lang="en-US" smtClean="0"/>
              <a:pPr/>
              <a:t>4/5/2022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DA3CD1D-C9AF-4900-92F4-C32D639F7F04}" type="slidenum">
              <a:rPr lang="en-US" smtClean="0"/>
              <a:pPr/>
              <a:t>‹#›</a:t>
            </a:fld>
            <a:endParaRPr lang="en-US"/>
          </a:p>
        </p:txBody>
      </p:sp>
    </p:spTree>
    <p:extLst>
      <p:ext uri="{BB962C8B-B14F-4D97-AF65-F5344CB8AC3E}">
        <p14:creationId xmlns:p14="http://schemas.microsoft.com/office/powerpoint/2010/main" val="2012087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4/5/2022</a:t>
            </a:fld>
            <a:endParaRPr lang="en-US"/>
          </a:p>
        </p:txBody>
      </p:sp>
      <p:sp>
        <p:nvSpPr>
          <p:cNvPr id="17" name="Footer Placeholder 16"/>
          <p:cNvSpPr>
            <a:spLocks noGrp="1"/>
          </p:cNvSpPr>
          <p:nvPr>
            <p:ph type="ftr" sz="quarter" idx="11"/>
          </p:nvPr>
        </p:nvSpPr>
        <p:spPr>
          <a:xfrm>
            <a:off x="2085393" y="236539"/>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1"/>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1"/>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3"/>
            <a:ext cx="2209800" cy="365125"/>
          </a:xfrm>
        </p:spPr>
        <p:txBody>
          <a:bodyPr/>
          <a:lstStyle/>
          <a:p>
            <a:fld id="{1D8BD707-D9CF-40AE-B4C6-C98DA3205C09}" type="datetimeFigureOut">
              <a:rPr lang="en-US" smtClean="0"/>
              <a:pPr/>
              <a:t>4/5/2022</a:t>
            </a:fld>
            <a:endParaRPr lang="en-US"/>
          </a:p>
        </p:txBody>
      </p:sp>
      <p:sp>
        <p:nvSpPr>
          <p:cNvPr id="5" name="Footer Placeholder 4"/>
          <p:cNvSpPr>
            <a:spLocks noGrp="1"/>
          </p:cNvSpPr>
          <p:nvPr>
            <p:ph type="ftr" sz="quarter" idx="11"/>
          </p:nvPr>
        </p:nvSpPr>
        <p:spPr>
          <a:xfrm>
            <a:off x="457201" y="6248208"/>
            <a:ext cx="5573483" cy="365125"/>
          </a:xfrm>
        </p:spPr>
        <p:txBody>
          <a:bodyPr/>
          <a:lstStyle/>
          <a:p>
            <a:endParaRPr lang="en-US"/>
          </a:p>
        </p:txBody>
      </p:sp>
      <p:sp>
        <p:nvSpPr>
          <p:cNvPr id="7" name="Rectangle 6"/>
          <p:cNvSpPr/>
          <p:nvPr/>
        </p:nvSpPr>
        <p:spPr bwMode="white">
          <a:xfrm>
            <a:off x="6096319"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9"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9"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9" y="144463"/>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357189" y="6215064"/>
            <a:ext cx="1643063" cy="50006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rtl="1" fontAlgn="base">
              <a:spcBef>
                <a:spcPct val="0"/>
              </a:spcBef>
              <a:spcAft>
                <a:spcPct val="0"/>
              </a:spcAft>
              <a:defRPr/>
            </a:pPr>
            <a:endParaRPr lang="he-IL">
              <a:solidFill>
                <a:prstClr val="white"/>
              </a:solidFill>
            </a:endParaRPr>
          </a:p>
        </p:txBody>
      </p:sp>
      <p:pic>
        <p:nvPicPr>
          <p:cNvPr id="5" name="Picture 5" descr="DevAcademy3.jp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85751" y="214314"/>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2285984" y="2928935"/>
            <a:ext cx="6500859" cy="1643074"/>
          </a:xfrm>
        </p:spPr>
        <p:txBody>
          <a:bodyPr anchor="t"/>
          <a:lstStyle>
            <a:lvl1pPr>
              <a:defRPr sz="4800">
                <a:solidFill>
                  <a:schemeClr val="tx1">
                    <a:lumMod val="95000"/>
                    <a:lumOff val="5000"/>
                  </a:schemeClr>
                </a:solidFill>
              </a:defRPr>
            </a:lvl1pPr>
          </a:lstStyle>
          <a:p>
            <a:r>
              <a:rPr lang="en-US"/>
              <a:t>Click to edit Master title style</a:t>
            </a:r>
            <a:endParaRPr lang="he-IL" dirty="0"/>
          </a:p>
        </p:txBody>
      </p:sp>
      <p:sp>
        <p:nvSpPr>
          <p:cNvPr id="3" name="Subtitle 2"/>
          <p:cNvSpPr>
            <a:spLocks noGrp="1"/>
          </p:cNvSpPr>
          <p:nvPr>
            <p:ph type="subTitle" idx="1"/>
          </p:nvPr>
        </p:nvSpPr>
        <p:spPr>
          <a:xfrm>
            <a:off x="428596" y="5072075"/>
            <a:ext cx="6400800" cy="1643050"/>
          </a:xfrm>
        </p:spPr>
        <p:txBody>
          <a:bodyPr/>
          <a:lstStyle>
            <a:lvl1pPr marL="0" indent="0" algn="l">
              <a:buNone/>
              <a:defRPr sz="2800" b="1">
                <a:solidFill>
                  <a:schemeClr val="tx1">
                    <a:lumMod val="95000"/>
                    <a:lumOff val="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he-IL" dirty="0"/>
          </a:p>
        </p:txBody>
      </p:sp>
    </p:spTree>
    <p:extLst>
      <p:ext uri="{BB962C8B-B14F-4D97-AF65-F5344CB8AC3E}">
        <p14:creationId xmlns:p14="http://schemas.microsoft.com/office/powerpoint/2010/main" val="36302872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14283" y="71414"/>
            <a:ext cx="8715436" cy="857256"/>
          </a:xfrm>
        </p:spPr>
        <p:txBody>
          <a:bodyPr/>
          <a:lstStyle/>
          <a:p>
            <a:r>
              <a:rPr lang="en-US" dirty="0"/>
              <a:t>Click to edit Master title style</a:t>
            </a:r>
            <a:endParaRPr lang="he-IL" dirty="0"/>
          </a:p>
        </p:txBody>
      </p:sp>
      <p:sp>
        <p:nvSpPr>
          <p:cNvPr id="3" name="Content Placeholder 2"/>
          <p:cNvSpPr>
            <a:spLocks noGrp="1"/>
          </p:cNvSpPr>
          <p:nvPr>
            <p:ph idx="1"/>
          </p:nvPr>
        </p:nvSpPr>
        <p:spPr>
          <a:xfrm>
            <a:off x="214283" y="1142985"/>
            <a:ext cx="8715436" cy="528641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he-IL" dirty="0"/>
          </a:p>
        </p:txBody>
      </p:sp>
    </p:spTree>
    <p:extLst>
      <p:ext uri="{BB962C8B-B14F-4D97-AF65-F5344CB8AC3E}">
        <p14:creationId xmlns:p14="http://schemas.microsoft.com/office/powerpoint/2010/main" val="11048381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4" name="Picture 4" descr="DevAcademy3.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500813" y="5416551"/>
            <a:ext cx="2590800"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500035" y="2143117"/>
            <a:ext cx="7772400" cy="1143008"/>
          </a:xfrm>
        </p:spPr>
        <p:txBody>
          <a:bodyPr anchor="t">
            <a:noAutofit/>
          </a:bodyPr>
          <a:lstStyle>
            <a:lvl1pPr algn="l" rtl="0">
              <a:defRPr sz="8800" b="1" cap="all"/>
            </a:lvl1pPr>
          </a:lstStyle>
          <a:p>
            <a:r>
              <a:rPr lang="en-US"/>
              <a:t>Click to edit Master title style</a:t>
            </a:r>
            <a:endParaRPr lang="he-IL" dirty="0"/>
          </a:p>
        </p:txBody>
      </p:sp>
      <p:sp>
        <p:nvSpPr>
          <p:cNvPr id="3" name="Text Placeholder 2"/>
          <p:cNvSpPr>
            <a:spLocks noGrp="1"/>
          </p:cNvSpPr>
          <p:nvPr>
            <p:ph type="body" idx="1"/>
          </p:nvPr>
        </p:nvSpPr>
        <p:spPr>
          <a:xfrm>
            <a:off x="500035" y="3357563"/>
            <a:ext cx="7772400" cy="879477"/>
          </a:xfrm>
        </p:spPr>
        <p:txBody>
          <a:bodyPr anchor="b">
            <a:normAutofit/>
          </a:bodyPr>
          <a:lstStyle>
            <a:lvl1pPr marL="0" indent="0">
              <a:buNone/>
              <a:defRPr sz="3600" b="1" baseline="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488885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e-IL"/>
          </a:p>
        </p:txBody>
      </p:sp>
    </p:spTree>
    <p:extLst>
      <p:ext uri="{BB962C8B-B14F-4D97-AF65-F5344CB8AC3E}">
        <p14:creationId xmlns:p14="http://schemas.microsoft.com/office/powerpoint/2010/main" val="832858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6586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1" y="2743201"/>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4/5/2022</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4/5/2022</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1"/>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4/5/2022</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1"/>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1"/>
            <a:ext cx="2667000" cy="365125"/>
          </a:xfrm>
        </p:spPr>
        <p:txBody>
          <a:bodyPr rtlCol="0"/>
          <a:lstStyle/>
          <a:p>
            <a:fld id="{1D8BD707-D9CF-40AE-B4C6-C98DA3205C09}" type="datetimeFigureOut">
              <a:rPr lang="en-US" smtClean="0"/>
              <a:pPr/>
              <a:t>4/5/2022</a:t>
            </a:fld>
            <a:endParaRPr lang="en-US"/>
          </a:p>
        </p:txBody>
      </p:sp>
      <p:sp>
        <p:nvSpPr>
          <p:cNvPr id="13" name="Slide Number Placeholder 12"/>
          <p:cNvSpPr>
            <a:spLocks noGrp="1"/>
          </p:cNvSpPr>
          <p:nvPr>
            <p:ph type="sldNum" sz="quarter" idx="11"/>
          </p:nvPr>
        </p:nvSpPr>
        <p:spPr>
          <a:xfrm>
            <a:off x="0" y="4667250"/>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7"/>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3.jpe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1"/>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4/5/2022</a:t>
            </a:fld>
            <a:endParaRPr lang="en-US"/>
          </a:p>
        </p:txBody>
      </p:sp>
      <p:sp>
        <p:nvSpPr>
          <p:cNvPr id="3" name="Footer Placeholder 2"/>
          <p:cNvSpPr>
            <a:spLocks noGrp="1"/>
          </p:cNvSpPr>
          <p:nvPr>
            <p:ph type="ftr" sz="quarter" idx="3"/>
          </p:nvPr>
        </p:nvSpPr>
        <p:spPr>
          <a:xfrm>
            <a:off x="609601" y="6248207"/>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49" y="1280160"/>
            <a:ext cx="8553451"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26" name="Picture 7" descr="image1.jpeg"/>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396876"/>
            <a:ext cx="9144000" cy="6461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Placeholder 1"/>
          <p:cNvSpPr>
            <a:spLocks noGrp="1"/>
          </p:cNvSpPr>
          <p:nvPr>
            <p:ph type="title"/>
          </p:nvPr>
        </p:nvSpPr>
        <p:spPr>
          <a:xfrm>
            <a:off x="214314" y="71438"/>
            <a:ext cx="8715375" cy="725487"/>
          </a:xfrm>
          <a:prstGeom prst="rect">
            <a:avLst/>
          </a:prstGeom>
        </p:spPr>
        <p:txBody>
          <a:bodyPr vert="horz" wrap="square" lIns="91440" tIns="45720" rIns="91440" bIns="45720" numCol="1" anchor="ctr" anchorCtr="0" compatLnSpc="1">
            <a:prstTxWarp prst="textNoShape">
              <a:avLst/>
            </a:prstTxWarp>
            <a:normAutofit/>
          </a:bodyPr>
          <a:lstStyle/>
          <a:p>
            <a:pPr lvl="0"/>
            <a:r>
              <a:rPr lang="en-US"/>
              <a:t>Click to edit Master title style</a:t>
            </a:r>
          </a:p>
        </p:txBody>
      </p:sp>
      <p:sp>
        <p:nvSpPr>
          <p:cNvPr id="1028" name="Text Placeholder 2"/>
          <p:cNvSpPr>
            <a:spLocks noGrp="1"/>
          </p:cNvSpPr>
          <p:nvPr>
            <p:ph type="body" idx="1"/>
          </p:nvPr>
        </p:nvSpPr>
        <p:spPr bwMode="auto">
          <a:xfrm>
            <a:off x="214314" y="1000125"/>
            <a:ext cx="8715375" cy="542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7862320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xStyles>
    <p:titleStyle>
      <a:lvl1pPr algn="l" rtl="0" fontAlgn="base">
        <a:spcBef>
          <a:spcPct val="0"/>
        </a:spcBef>
        <a:spcAft>
          <a:spcPct val="0"/>
        </a:spcAft>
        <a:defRPr sz="4400" b="1" kern="1200">
          <a:solidFill>
            <a:srgbClr val="FF9900"/>
          </a:solidFill>
          <a:effectLst>
            <a:outerShdw blurRad="38100" dist="38100" dir="2700000" algn="tl">
              <a:srgbClr val="000000">
                <a:alpha val="43137"/>
              </a:srgbClr>
            </a:outerShdw>
          </a:effectLst>
          <a:latin typeface="+mj-lt"/>
          <a:ea typeface="+mj-ea"/>
          <a:cs typeface="+mj-cs"/>
        </a:defRPr>
      </a:lvl1pPr>
      <a:lvl2pPr algn="l" rtl="0" fontAlgn="base">
        <a:spcBef>
          <a:spcPct val="0"/>
        </a:spcBef>
        <a:spcAft>
          <a:spcPct val="0"/>
        </a:spcAft>
        <a:defRPr sz="4400" b="1">
          <a:solidFill>
            <a:srgbClr val="FF9900"/>
          </a:solidFill>
          <a:latin typeface="Calibri" pitchFamily="34" charset="0"/>
          <a:cs typeface="Times New Roman" pitchFamily="18" charset="0"/>
        </a:defRPr>
      </a:lvl2pPr>
      <a:lvl3pPr algn="l" rtl="0" fontAlgn="base">
        <a:spcBef>
          <a:spcPct val="0"/>
        </a:spcBef>
        <a:spcAft>
          <a:spcPct val="0"/>
        </a:spcAft>
        <a:defRPr sz="4400" b="1">
          <a:solidFill>
            <a:srgbClr val="FF9900"/>
          </a:solidFill>
          <a:latin typeface="Calibri" pitchFamily="34" charset="0"/>
          <a:cs typeface="Times New Roman" pitchFamily="18" charset="0"/>
        </a:defRPr>
      </a:lvl3pPr>
      <a:lvl4pPr algn="l" rtl="0" fontAlgn="base">
        <a:spcBef>
          <a:spcPct val="0"/>
        </a:spcBef>
        <a:spcAft>
          <a:spcPct val="0"/>
        </a:spcAft>
        <a:defRPr sz="4400" b="1">
          <a:solidFill>
            <a:srgbClr val="FF9900"/>
          </a:solidFill>
          <a:latin typeface="Calibri" pitchFamily="34" charset="0"/>
          <a:cs typeface="Times New Roman" pitchFamily="18" charset="0"/>
        </a:defRPr>
      </a:lvl4pPr>
      <a:lvl5pPr algn="l" rtl="0" fontAlgn="base">
        <a:spcBef>
          <a:spcPct val="0"/>
        </a:spcBef>
        <a:spcAft>
          <a:spcPct val="0"/>
        </a:spcAft>
        <a:defRPr sz="4400" b="1">
          <a:solidFill>
            <a:srgbClr val="FF9900"/>
          </a:solidFill>
          <a:latin typeface="Calibri" pitchFamily="34" charset="0"/>
          <a:cs typeface="Times New Roman" pitchFamily="18" charset="0"/>
        </a:defRPr>
      </a:lvl5pPr>
      <a:lvl6pPr marL="457200" algn="l" rtl="0" fontAlgn="base">
        <a:spcBef>
          <a:spcPct val="0"/>
        </a:spcBef>
        <a:spcAft>
          <a:spcPct val="0"/>
        </a:spcAft>
        <a:defRPr sz="4400" b="1">
          <a:solidFill>
            <a:srgbClr val="FF9900"/>
          </a:solidFill>
          <a:latin typeface="Calibri" pitchFamily="34" charset="0"/>
          <a:cs typeface="Times New Roman" pitchFamily="18" charset="0"/>
        </a:defRPr>
      </a:lvl6pPr>
      <a:lvl7pPr marL="914400" algn="l" rtl="0" fontAlgn="base">
        <a:spcBef>
          <a:spcPct val="0"/>
        </a:spcBef>
        <a:spcAft>
          <a:spcPct val="0"/>
        </a:spcAft>
        <a:defRPr sz="4400" b="1">
          <a:solidFill>
            <a:srgbClr val="FF9900"/>
          </a:solidFill>
          <a:latin typeface="Calibri" pitchFamily="34" charset="0"/>
          <a:cs typeface="Times New Roman" pitchFamily="18" charset="0"/>
        </a:defRPr>
      </a:lvl7pPr>
      <a:lvl8pPr marL="1371600" algn="l" rtl="0" fontAlgn="base">
        <a:spcBef>
          <a:spcPct val="0"/>
        </a:spcBef>
        <a:spcAft>
          <a:spcPct val="0"/>
        </a:spcAft>
        <a:defRPr sz="4400" b="1">
          <a:solidFill>
            <a:srgbClr val="FF9900"/>
          </a:solidFill>
          <a:latin typeface="Calibri" pitchFamily="34" charset="0"/>
          <a:cs typeface="Times New Roman" pitchFamily="18" charset="0"/>
        </a:defRPr>
      </a:lvl8pPr>
      <a:lvl9pPr marL="1828800" algn="l" rtl="0" fontAlgn="base">
        <a:spcBef>
          <a:spcPct val="0"/>
        </a:spcBef>
        <a:spcAft>
          <a:spcPct val="0"/>
        </a:spcAft>
        <a:defRPr sz="4400" b="1">
          <a:solidFill>
            <a:srgbClr val="FF9900"/>
          </a:solidFill>
          <a:latin typeface="Calibri" pitchFamily="34" charset="0"/>
          <a:cs typeface="Times New Roman" pitchFamily="18" charset="0"/>
        </a:defRPr>
      </a:lvl9pPr>
    </p:titleStyle>
    <p:bodyStyle>
      <a:lvl1pPr marL="342900" indent="-342900" algn="l" rtl="0" fontAlgn="base">
        <a:spcBef>
          <a:spcPct val="20000"/>
        </a:spcBef>
        <a:spcAft>
          <a:spcPct val="0"/>
        </a:spcAft>
        <a:buFont typeface="Arial" pitchFamily="34" charset="0"/>
        <a:buChar char="•"/>
        <a:defRPr sz="36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32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8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5pPr>
      <a:lvl6pPr marL="25146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r" defTabSz="914400" rtl="1"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atlassian.com/git/tutorials/syncing/git-push"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Version Control</a:t>
            </a:r>
          </a:p>
        </p:txBody>
      </p:sp>
      <p:sp>
        <p:nvSpPr>
          <p:cNvPr id="6" name="Content Placeholder 5"/>
          <p:cNvSpPr>
            <a:spLocks noGrp="1"/>
          </p:cNvSpPr>
          <p:nvPr>
            <p:ph sz="quarter" idx="1"/>
          </p:nvPr>
        </p:nvSpPr>
        <p:spPr/>
        <p:txBody>
          <a:bodyPr>
            <a:normAutofit fontScale="92500" lnSpcReduction="20000"/>
          </a:bodyPr>
          <a:lstStyle/>
          <a:p>
            <a:r>
              <a:rPr lang="en-US" sz="1400" dirty="0"/>
              <a:t>Version control systems, also known as source control, source code management systems, or revision control systems, are a mechanism for keeping multiple versions of your files, so that when you modify a file you can still access the previous revisions.</a:t>
            </a:r>
          </a:p>
          <a:p>
            <a:r>
              <a:rPr lang="en-US" sz="1400" dirty="0"/>
              <a:t>Version control is a system that records changes to a file or set of files over time so that you can recall specific versions later.</a:t>
            </a:r>
          </a:p>
          <a:p>
            <a:r>
              <a:rPr lang="en-US" sz="1400" b="1" dirty="0"/>
              <a:t>Version Control System (VCS)</a:t>
            </a:r>
            <a:r>
              <a:rPr lang="en-US" sz="1400" dirty="0"/>
              <a:t> is a software that helps software developers to work together and maintain a complete history of their work.</a:t>
            </a:r>
          </a:p>
          <a:p>
            <a:r>
              <a:rPr lang="en-US" sz="1400" dirty="0"/>
              <a:t>Benefits of the Version Control System</a:t>
            </a:r>
          </a:p>
          <a:p>
            <a:r>
              <a:rPr lang="en-US" sz="1400" dirty="0"/>
              <a:t>The Version Control System is very helpful and beneficial in software development; developing software without using version control is unsafe. It provides backups for uncertainty. Version control systems offer a speedy interface to developers. It also allows software teams to preserve efficiency and agility according to the team scales to include more developers.</a:t>
            </a:r>
          </a:p>
          <a:p>
            <a:r>
              <a:rPr lang="en-US" sz="1400" dirty="0"/>
              <a:t>Some key benefits of having a version control system are as follows.</a:t>
            </a:r>
          </a:p>
          <a:p>
            <a:r>
              <a:rPr lang="en-US" sz="1400" dirty="0"/>
              <a:t>Complete change history of the file</a:t>
            </a:r>
          </a:p>
          <a:p>
            <a:r>
              <a:rPr lang="en-US" sz="1400" dirty="0"/>
              <a:t>Simultaneously working</a:t>
            </a:r>
          </a:p>
          <a:p>
            <a:r>
              <a:rPr lang="en-US" sz="1400" dirty="0"/>
              <a:t>Branching and merging</a:t>
            </a:r>
          </a:p>
          <a:p>
            <a:r>
              <a:rPr lang="en-US" sz="1400" dirty="0"/>
              <a:t>Traceability</a:t>
            </a:r>
          </a:p>
          <a:p>
            <a:r>
              <a:rPr lang="en-US" sz="1400" dirty="0"/>
              <a:t>Types of the version control systems</a:t>
            </a:r>
            <a:br>
              <a:rPr lang="en-US" sz="1400" dirty="0"/>
            </a:br>
            <a:r>
              <a:rPr lang="en-US" sz="1400" dirty="0"/>
              <a:t>1. Local Version Control System</a:t>
            </a:r>
            <a:br>
              <a:rPr lang="en-US" sz="1400" dirty="0"/>
            </a:br>
            <a:r>
              <a:rPr lang="en-US" sz="1400" dirty="0"/>
              <a:t>2. Centralized Version Control System</a:t>
            </a:r>
            <a:br>
              <a:rPr lang="en-US" sz="1400" dirty="0"/>
            </a:br>
            <a:r>
              <a:rPr lang="en-US" sz="1400" dirty="0"/>
              <a:t>3. Distributed Version Control System</a:t>
            </a:r>
          </a:p>
          <a:p>
            <a:endParaRPr lang="en-US" sz="1400" dirty="0"/>
          </a:p>
          <a:p>
            <a:endParaRPr lang="en-US"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Commands</a:t>
            </a:r>
          </a:p>
        </p:txBody>
      </p:sp>
      <p:graphicFrame>
        <p:nvGraphicFramePr>
          <p:cNvPr id="5" name="Content Placeholder 4"/>
          <p:cNvGraphicFramePr>
            <a:graphicFrameLocks noGrp="1"/>
          </p:cNvGraphicFramePr>
          <p:nvPr>
            <p:ph sz="quarter" idx="1"/>
          </p:nvPr>
        </p:nvGraphicFramePr>
        <p:xfrm>
          <a:off x="457200" y="1676400"/>
          <a:ext cx="8153400" cy="320548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p>
                      <a:r>
                        <a:rPr kumimoji="0" lang="en-US" b="0" i="0" kern="1200" dirty="0">
                          <a:solidFill>
                            <a:schemeClr val="lt1"/>
                          </a:solidFill>
                          <a:latin typeface="+mn-lt"/>
                          <a:ea typeface="+mn-ea"/>
                          <a:cs typeface="+mn-cs"/>
                        </a:rPr>
                        <a:t>Task</a:t>
                      </a:r>
                      <a:endParaRPr lang="en-US" dirty="0"/>
                    </a:p>
                  </a:txBody>
                  <a:tcPr/>
                </a:tc>
                <a:tc>
                  <a:txBody>
                    <a:bodyPr/>
                    <a:lstStyle/>
                    <a:p>
                      <a:r>
                        <a:rPr kumimoji="0" lang="en-US" b="0" i="0" kern="1200" dirty="0" err="1">
                          <a:solidFill>
                            <a:schemeClr val="lt1"/>
                          </a:solidFill>
                          <a:latin typeface="+mn-lt"/>
                          <a:ea typeface="+mn-ea"/>
                          <a:cs typeface="+mn-cs"/>
                        </a:rPr>
                        <a:t>Git</a:t>
                      </a:r>
                      <a:r>
                        <a:rPr kumimoji="0" lang="en-US" b="0" i="0" kern="1200" dirty="0">
                          <a:solidFill>
                            <a:schemeClr val="lt1"/>
                          </a:solidFill>
                          <a:latin typeface="+mn-lt"/>
                          <a:ea typeface="+mn-ea"/>
                          <a:cs typeface="+mn-cs"/>
                        </a:rPr>
                        <a:t> commands</a:t>
                      </a:r>
                      <a:endParaRPr lang="en-US" dirty="0"/>
                    </a:p>
                  </a:txBody>
                  <a:tcPr/>
                </a:tc>
                <a:extLst>
                  <a:ext uri="{0D108BD9-81ED-4DB2-BD59-A6C34878D82A}">
                    <a16:rowId xmlns:a16="http://schemas.microsoft.com/office/drawing/2014/main" val="10000"/>
                  </a:ext>
                </a:extLst>
              </a:tr>
              <a:tr h="370840">
                <a:tc>
                  <a:txBody>
                    <a:bodyPr/>
                    <a:lstStyle/>
                    <a:p>
                      <a:r>
                        <a:rPr kumimoji="0" lang="en-US" b="1" i="0" kern="1200" dirty="0">
                          <a:solidFill>
                            <a:schemeClr val="dk1"/>
                          </a:solidFill>
                          <a:latin typeface="+mn-lt"/>
                          <a:ea typeface="+mn-ea"/>
                          <a:cs typeface="+mn-cs"/>
                        </a:rPr>
                        <a:t>Push</a:t>
                      </a:r>
                      <a:r>
                        <a:rPr kumimoji="0" lang="en-US" b="0" i="0" kern="1200" dirty="0">
                          <a:solidFill>
                            <a:schemeClr val="dk1"/>
                          </a:solidFill>
                          <a:latin typeface="+mn-lt"/>
                          <a:ea typeface="+mn-ea"/>
                          <a:cs typeface="+mn-cs"/>
                        </a:rPr>
                        <a:t> the branch/bookmark to your remote repository: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push origin &lt;</a:t>
                      </a:r>
                      <a:r>
                        <a:rPr lang="en-US" dirty="0" err="1"/>
                        <a:t>branch_name</a:t>
                      </a:r>
                      <a:r>
                        <a:rPr lang="en-US" dirty="0"/>
                        <a:t>&gt;</a:t>
                      </a:r>
                    </a:p>
                  </a:txBody>
                  <a:tcPr/>
                </a:tc>
                <a:extLst>
                  <a:ext uri="{0D108BD9-81ED-4DB2-BD59-A6C34878D82A}">
                    <a16:rowId xmlns:a16="http://schemas.microsoft.com/office/drawing/2014/main" val="10001"/>
                  </a:ext>
                </a:extLst>
              </a:tr>
              <a:tr h="370840">
                <a:tc>
                  <a:txBody>
                    <a:bodyPr/>
                    <a:lstStyle/>
                    <a:p>
                      <a:r>
                        <a:rPr kumimoji="0" lang="en-US" b="1" i="0" kern="1200" dirty="0">
                          <a:solidFill>
                            <a:schemeClr val="dk1"/>
                          </a:solidFill>
                          <a:latin typeface="+mn-lt"/>
                          <a:ea typeface="+mn-ea"/>
                          <a:cs typeface="+mn-cs"/>
                        </a:rPr>
                        <a:t>Fetch</a:t>
                      </a:r>
                      <a:r>
                        <a:rPr kumimoji="0" lang="en-US" b="0" i="0" kern="1200" dirty="0">
                          <a:solidFill>
                            <a:schemeClr val="dk1"/>
                          </a:solidFill>
                          <a:latin typeface="+mn-lt"/>
                          <a:ea typeface="+mn-ea"/>
                          <a:cs typeface="+mn-cs"/>
                        </a:rPr>
                        <a:t> and </a:t>
                      </a:r>
                      <a:r>
                        <a:rPr kumimoji="0" lang="en-US" b="1" i="0" kern="1200" dirty="0">
                          <a:solidFill>
                            <a:schemeClr val="dk1"/>
                          </a:solidFill>
                          <a:latin typeface="+mn-lt"/>
                          <a:ea typeface="+mn-ea"/>
                          <a:cs typeface="+mn-cs"/>
                        </a:rPr>
                        <a:t>merge</a:t>
                      </a:r>
                      <a:r>
                        <a:rPr kumimoji="0" lang="en-US" b="0" i="0" kern="1200" dirty="0">
                          <a:solidFill>
                            <a:schemeClr val="dk1"/>
                          </a:solidFill>
                          <a:latin typeface="+mn-lt"/>
                          <a:ea typeface="+mn-ea"/>
                          <a:cs typeface="+mn-cs"/>
                        </a:rPr>
                        <a:t> changes on the remote server to your working directory: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pull or </a:t>
                      </a:r>
                      <a:r>
                        <a:rPr lang="en-US" dirty="0" err="1"/>
                        <a:t>git</a:t>
                      </a:r>
                      <a:r>
                        <a:rPr lang="en-US" dirty="0"/>
                        <a:t> pull origin &lt;</a:t>
                      </a:r>
                      <a:r>
                        <a:rPr lang="en-US" dirty="0" err="1"/>
                        <a:t>branch_name</a:t>
                      </a:r>
                      <a:r>
                        <a:rPr lang="en-US" dirty="0"/>
                        <a:t>&gt;</a:t>
                      </a:r>
                    </a:p>
                  </a:txBody>
                  <a:tcPr/>
                </a:tc>
                <a:extLst>
                  <a:ext uri="{0D108BD9-81ED-4DB2-BD59-A6C34878D82A}">
                    <a16:rowId xmlns:a16="http://schemas.microsoft.com/office/drawing/2014/main" val="10002"/>
                  </a:ext>
                </a:extLst>
              </a:tr>
              <a:tr h="370840">
                <a:tc>
                  <a:txBody>
                    <a:bodyPr/>
                    <a:lstStyle/>
                    <a:p>
                      <a:r>
                        <a:rPr kumimoji="0" lang="en-US" b="1" i="0" kern="1200" dirty="0">
                          <a:solidFill>
                            <a:schemeClr val="dk1"/>
                          </a:solidFill>
                          <a:latin typeface="+mn-lt"/>
                          <a:ea typeface="+mn-ea"/>
                          <a:cs typeface="+mn-cs"/>
                        </a:rPr>
                        <a:t>Merge</a:t>
                      </a:r>
                      <a:r>
                        <a:rPr kumimoji="0" lang="en-US" b="0" i="0" kern="1200" dirty="0">
                          <a:solidFill>
                            <a:schemeClr val="dk1"/>
                          </a:solidFill>
                          <a:latin typeface="+mn-lt"/>
                          <a:ea typeface="+mn-ea"/>
                          <a:cs typeface="+mn-cs"/>
                        </a:rPr>
                        <a:t> two different revisions into one:</a:t>
                      </a:r>
                      <a:endParaRPr lang="en-US" dirty="0"/>
                    </a:p>
                  </a:txBody>
                  <a:tcPr/>
                </a:tc>
                <a:tc>
                  <a:txBody>
                    <a:bodyPr/>
                    <a:lstStyle/>
                    <a:p>
                      <a:r>
                        <a:rPr lang="en-US" dirty="0" err="1"/>
                        <a:t>git</a:t>
                      </a:r>
                      <a:r>
                        <a:rPr lang="en-US" dirty="0"/>
                        <a:t> merge</a:t>
                      </a:r>
                    </a:p>
                  </a:txBody>
                  <a:tcPr/>
                </a:tc>
                <a:extLst>
                  <a:ext uri="{0D108BD9-81ED-4DB2-BD59-A6C34878D82A}">
                    <a16:rowId xmlns:a16="http://schemas.microsoft.com/office/drawing/2014/main" val="10003"/>
                  </a:ext>
                </a:extLst>
              </a:tr>
              <a:tr h="370840">
                <a:tc>
                  <a:txBody>
                    <a:bodyPr/>
                    <a:lstStyle/>
                    <a:p>
                      <a:r>
                        <a:rPr kumimoji="0" lang="en-US" b="1" i="0" kern="1200" dirty="0">
                          <a:solidFill>
                            <a:schemeClr val="dk1"/>
                          </a:solidFill>
                          <a:latin typeface="+mn-lt"/>
                          <a:ea typeface="+mn-ea"/>
                          <a:cs typeface="+mn-cs"/>
                        </a:rPr>
                        <a:t>Show all changes</a:t>
                      </a:r>
                      <a:r>
                        <a:rPr kumimoji="0" lang="en-US" b="0" i="0" kern="1200" dirty="0">
                          <a:solidFill>
                            <a:schemeClr val="dk1"/>
                          </a:solidFill>
                          <a:latin typeface="+mn-lt"/>
                          <a:ea typeface="+mn-ea"/>
                          <a:cs typeface="+mn-cs"/>
                        </a:rPr>
                        <a:t> made since the last commit: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b="0" i="0" kern="1200" dirty="0" err="1">
                          <a:solidFill>
                            <a:schemeClr val="dk1"/>
                          </a:solidFill>
                          <a:latin typeface="+mn-lt"/>
                          <a:ea typeface="+mn-ea"/>
                          <a:cs typeface="+mn-cs"/>
                        </a:rPr>
                        <a:t>git</a:t>
                      </a:r>
                      <a:r>
                        <a:rPr kumimoji="0" lang="en-US" b="0" i="0" kern="1200" dirty="0">
                          <a:solidFill>
                            <a:schemeClr val="dk1"/>
                          </a:solidFill>
                          <a:latin typeface="+mn-lt"/>
                          <a:ea typeface="+mn-ea"/>
                          <a:cs typeface="+mn-cs"/>
                        </a:rPr>
                        <a:t> diff</a:t>
                      </a:r>
                      <a:endParaRPr lang="en-US" dirty="0"/>
                    </a:p>
                  </a:txBody>
                  <a:tcPr/>
                </a:tc>
                <a:extLst>
                  <a:ext uri="{0D108BD9-81ED-4DB2-BD59-A6C34878D82A}">
                    <a16:rowId xmlns:a16="http://schemas.microsoft.com/office/drawing/2014/main" val="10004"/>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endParaRPr lang="en-US" dirty="0"/>
          </a:p>
        </p:txBody>
      </p:sp>
      <p:sp>
        <p:nvSpPr>
          <p:cNvPr id="6" name="Content Placeholder 5"/>
          <p:cNvSpPr>
            <a:spLocks noGrp="1"/>
          </p:cNvSpPr>
          <p:nvPr>
            <p:ph sz="quarter" idx="1"/>
          </p:nvPr>
        </p:nvSpPr>
        <p:spPr/>
        <p:txBody>
          <a:bodyPr>
            <a:normAutofit/>
          </a:bodyPr>
          <a:lstStyle/>
          <a:p>
            <a:r>
              <a:rPr lang="en-US" sz="1400" dirty="0" err="1"/>
              <a:t>Git</a:t>
            </a:r>
            <a:r>
              <a:rPr lang="en-US" sz="1400" dirty="0"/>
              <a:t> is a modern and widely used </a:t>
            </a:r>
            <a:r>
              <a:rPr lang="en-US" sz="1400" b="1" dirty="0"/>
              <a:t>distributed version control</a:t>
            </a:r>
            <a:r>
              <a:rPr lang="en-US" sz="1400" dirty="0"/>
              <a:t> system in the world. It is developed to manage projects with high speed and efficiency. The version control system allows us to monitor and work together with our team members at the same workspace.</a:t>
            </a:r>
          </a:p>
          <a:p>
            <a:r>
              <a:rPr lang="en-US" sz="1400" dirty="0"/>
              <a:t>What is Git?</a:t>
            </a:r>
          </a:p>
          <a:p>
            <a:r>
              <a:rPr lang="en-US" sz="1400" b="1" dirty="0" err="1"/>
              <a:t>Git</a:t>
            </a:r>
            <a:r>
              <a:rPr lang="en-US" sz="1400" dirty="0"/>
              <a:t> is an </a:t>
            </a:r>
            <a:r>
              <a:rPr lang="en-US" sz="1400" b="1" dirty="0"/>
              <a:t>open-source distributed version control system</a:t>
            </a:r>
            <a:r>
              <a:rPr lang="en-US" sz="1400" dirty="0"/>
              <a:t>. It is designed to handle minor to major projects with high speed and efficiency. It is developed to co-ordinate the work among the developers. The version control allows us to track and work together with our team members at the same workspace.</a:t>
            </a:r>
          </a:p>
          <a:p>
            <a:r>
              <a:rPr lang="en-US" sz="1400" dirty="0" err="1"/>
              <a:t>Git</a:t>
            </a:r>
            <a:r>
              <a:rPr lang="en-US" sz="1400" dirty="0"/>
              <a:t> is foundation of many services like </a:t>
            </a:r>
            <a:r>
              <a:rPr lang="en-US" sz="1400" b="1" dirty="0" err="1"/>
              <a:t>GitHub</a:t>
            </a:r>
            <a:r>
              <a:rPr lang="en-US" sz="1400" dirty="0"/>
              <a:t> and </a:t>
            </a:r>
            <a:r>
              <a:rPr lang="en-US" sz="1400" b="1" dirty="0" err="1"/>
              <a:t>GitLab</a:t>
            </a:r>
            <a:r>
              <a:rPr lang="en-US" sz="1400" dirty="0"/>
              <a:t>, but we can use </a:t>
            </a:r>
            <a:r>
              <a:rPr lang="en-US" sz="1400" dirty="0" err="1"/>
              <a:t>Git</a:t>
            </a:r>
            <a:r>
              <a:rPr lang="en-US" sz="1400" dirty="0"/>
              <a:t> without using any other </a:t>
            </a:r>
            <a:r>
              <a:rPr lang="en-US" sz="1400" dirty="0" err="1"/>
              <a:t>Git</a:t>
            </a:r>
            <a:r>
              <a:rPr lang="en-US" sz="1400" dirty="0"/>
              <a:t> services. </a:t>
            </a:r>
            <a:r>
              <a:rPr lang="en-US" sz="1400" dirty="0" err="1"/>
              <a:t>Git</a:t>
            </a:r>
            <a:r>
              <a:rPr lang="en-US" sz="1400" dirty="0"/>
              <a:t> can be used </a:t>
            </a:r>
            <a:r>
              <a:rPr lang="en-US" sz="1400" b="1" dirty="0"/>
              <a:t>privately</a:t>
            </a:r>
            <a:r>
              <a:rPr lang="en-US" sz="1400" dirty="0"/>
              <a:t> and </a:t>
            </a:r>
            <a:r>
              <a:rPr lang="en-US" sz="1400" b="1" dirty="0"/>
              <a:t>publicly</a:t>
            </a:r>
            <a:r>
              <a:rPr lang="en-US" sz="1400" dirty="0"/>
              <a:t>.</a:t>
            </a:r>
          </a:p>
          <a:p>
            <a:r>
              <a:rPr lang="en-US" sz="1400" dirty="0" err="1"/>
              <a:t>Git</a:t>
            </a:r>
            <a:r>
              <a:rPr lang="en-US" sz="1400" dirty="0"/>
              <a:t> was created by </a:t>
            </a:r>
            <a:r>
              <a:rPr lang="en-US" sz="1400" b="1" dirty="0" err="1"/>
              <a:t>Linus</a:t>
            </a:r>
            <a:r>
              <a:rPr lang="en-US" sz="1400" b="1" dirty="0"/>
              <a:t> </a:t>
            </a:r>
            <a:r>
              <a:rPr lang="en-US" sz="1400" b="1" dirty="0" err="1"/>
              <a:t>Torvalds</a:t>
            </a:r>
            <a:r>
              <a:rPr lang="en-US" sz="1400" dirty="0"/>
              <a:t> in </a:t>
            </a:r>
            <a:r>
              <a:rPr lang="en-US" sz="1400" b="1" dirty="0"/>
              <a:t>2005</a:t>
            </a:r>
            <a:r>
              <a:rPr lang="en-US" sz="1400" dirty="0"/>
              <a:t> to develop Linux Kernel. It is also used as an important distributed version-control tool for </a:t>
            </a:r>
            <a:r>
              <a:rPr lang="en-US" sz="1400" b="1" dirty="0"/>
              <a:t>the </a:t>
            </a:r>
            <a:r>
              <a:rPr lang="en-US" sz="1400" b="1" dirty="0" err="1"/>
              <a:t>DevOps</a:t>
            </a:r>
            <a:r>
              <a:rPr lang="en-US" sz="1400" dirty="0"/>
              <a:t>.</a:t>
            </a:r>
          </a:p>
          <a:p>
            <a:r>
              <a:rPr lang="en-US" sz="1400" dirty="0" err="1"/>
              <a:t>Git</a:t>
            </a:r>
            <a:r>
              <a:rPr lang="en-US" sz="1400" dirty="0"/>
              <a:t> is easy to learn, and has fast performance. It is superior to other SCM tools like Subversion, CVS, Perforce, and </a:t>
            </a:r>
            <a:r>
              <a:rPr lang="en-US" sz="1400" dirty="0" err="1"/>
              <a:t>ClearCase</a:t>
            </a:r>
            <a:r>
              <a:rPr lang="en-US" sz="1400" dirty="0"/>
              <a:t>.</a:t>
            </a:r>
          </a:p>
          <a:p>
            <a:endParaRPr lang="en-US" sz="1400" dirty="0"/>
          </a:p>
          <a:p>
            <a:endParaRPr lang="en-US" sz="1400" dirty="0">
              <a:latin typeface="Calibri" pitchFamily="34" charset="0"/>
              <a:cs typeface="Calibri" pitchFamily="34" charset="0"/>
            </a:endParaRPr>
          </a:p>
        </p:txBody>
      </p:sp>
      <p:pic>
        <p:nvPicPr>
          <p:cNvPr id="1026" name="Picture 2" descr="C:\Users\SANTHOSH\Desktop\features-of-git.jpg"/>
          <p:cNvPicPr>
            <a:picLocks noChangeAspect="1" noChangeArrowheads="1"/>
          </p:cNvPicPr>
          <p:nvPr/>
        </p:nvPicPr>
        <p:blipFill>
          <a:blip r:embed="rId2"/>
          <a:srcRect/>
          <a:stretch>
            <a:fillRect/>
          </a:stretch>
        </p:blipFill>
        <p:spPr bwMode="auto">
          <a:xfrm>
            <a:off x="2819400" y="5029200"/>
            <a:ext cx="2661948" cy="1756886"/>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endParaRPr lang="en-US" dirty="0"/>
          </a:p>
        </p:txBody>
      </p:sp>
      <p:sp>
        <p:nvSpPr>
          <p:cNvPr id="6" name="Content Placeholder 5"/>
          <p:cNvSpPr>
            <a:spLocks noGrp="1"/>
          </p:cNvSpPr>
          <p:nvPr>
            <p:ph sz="quarter" idx="1"/>
          </p:nvPr>
        </p:nvSpPr>
        <p:spPr/>
        <p:txBody>
          <a:bodyPr>
            <a:noAutofit/>
          </a:bodyPr>
          <a:lstStyle/>
          <a:p>
            <a:r>
              <a:rPr lang="en-US" sz="1100" b="1" dirty="0"/>
              <a:t>Advantages of </a:t>
            </a:r>
            <a:r>
              <a:rPr lang="en-US" sz="1100" b="1" dirty="0" err="1"/>
              <a:t>Git</a:t>
            </a:r>
            <a:endParaRPr lang="en-US" sz="1100" b="1" dirty="0"/>
          </a:p>
          <a:p>
            <a:r>
              <a:rPr lang="en-US" sz="1100" dirty="0"/>
              <a:t>Free and open source</a:t>
            </a:r>
          </a:p>
          <a:p>
            <a:pPr lvl="1"/>
            <a:r>
              <a:rPr lang="en-US" sz="1100" dirty="0" err="1"/>
              <a:t>Git</a:t>
            </a:r>
            <a:r>
              <a:rPr lang="en-US" sz="1100" dirty="0"/>
              <a:t> is released under GPL’s open source license. It is available freely over the internet. You can use </a:t>
            </a:r>
            <a:r>
              <a:rPr lang="en-US" sz="1100" dirty="0" err="1"/>
              <a:t>Git</a:t>
            </a:r>
            <a:r>
              <a:rPr lang="en-US" sz="1100" dirty="0"/>
              <a:t> to manage property projects without paying a single penny. As it is an open source, you can download its source code and also perform changes according to your requirements.</a:t>
            </a:r>
          </a:p>
          <a:p>
            <a:r>
              <a:rPr lang="en-US" sz="1100" dirty="0"/>
              <a:t>Fast and small</a:t>
            </a:r>
          </a:p>
          <a:p>
            <a:pPr lvl="1"/>
            <a:r>
              <a:rPr lang="en-US" sz="1100" dirty="0"/>
              <a:t>As most of the operations are performed locally, it gives a huge benefit in terms of speed. </a:t>
            </a:r>
            <a:r>
              <a:rPr lang="en-US" sz="1100" dirty="0" err="1"/>
              <a:t>Git</a:t>
            </a:r>
            <a:r>
              <a:rPr lang="en-US" sz="1100" dirty="0"/>
              <a:t> does not rely on the central server; that is why, there is no need to interact with the remote server for every operation. The core part of </a:t>
            </a:r>
            <a:r>
              <a:rPr lang="en-US" sz="1100" dirty="0" err="1"/>
              <a:t>Git</a:t>
            </a:r>
            <a:r>
              <a:rPr lang="en-US" sz="1100" dirty="0"/>
              <a:t> is written in C, which avoids runtime overheads associated with other high-level languages. Though </a:t>
            </a:r>
            <a:r>
              <a:rPr lang="en-US" sz="1100" dirty="0" err="1"/>
              <a:t>Git</a:t>
            </a:r>
            <a:r>
              <a:rPr lang="en-US" sz="1100" dirty="0"/>
              <a:t> mirrors entire repository, the size of the data on the client side is small. This illustrates the efficiency of </a:t>
            </a:r>
            <a:r>
              <a:rPr lang="en-US" sz="1100" dirty="0" err="1"/>
              <a:t>Git</a:t>
            </a:r>
            <a:r>
              <a:rPr lang="en-US" sz="1100" dirty="0"/>
              <a:t> at compressing and storing data on the client side.</a:t>
            </a:r>
          </a:p>
          <a:p>
            <a:r>
              <a:rPr lang="en-US" sz="1100" dirty="0"/>
              <a:t>Implicit backup</a:t>
            </a:r>
          </a:p>
          <a:p>
            <a:pPr lvl="1"/>
            <a:r>
              <a:rPr lang="en-US" sz="1100" dirty="0"/>
              <a:t>The chances of losing data are very rare when there are multiple copies of it. Data present on any client side mirrors the repository, hence it can be used in the event of a crash or disk corruption.</a:t>
            </a:r>
          </a:p>
          <a:p>
            <a:r>
              <a:rPr lang="en-US" sz="1100" dirty="0"/>
              <a:t>Security</a:t>
            </a:r>
          </a:p>
          <a:p>
            <a:pPr lvl="1"/>
            <a:r>
              <a:rPr lang="en-US" sz="1100" dirty="0" err="1"/>
              <a:t>Git</a:t>
            </a:r>
            <a:r>
              <a:rPr lang="en-US" sz="1100" dirty="0"/>
              <a:t> uses a common cryptographic hash function called secure hash function (SHA1), to name and identify objects within its database. Every file and commit is check-summed and retrieved by its checksum at the time of checkout. It implies that, it is impossible to change file, date, and commit message and any other data from the </a:t>
            </a:r>
            <a:r>
              <a:rPr lang="en-US" sz="1100" dirty="0" err="1"/>
              <a:t>Git</a:t>
            </a:r>
            <a:r>
              <a:rPr lang="en-US" sz="1100" dirty="0"/>
              <a:t> database without knowing </a:t>
            </a:r>
            <a:r>
              <a:rPr lang="en-US" sz="1100" dirty="0" err="1"/>
              <a:t>Git</a:t>
            </a:r>
            <a:r>
              <a:rPr lang="en-US" sz="1100" dirty="0"/>
              <a:t>.</a:t>
            </a:r>
          </a:p>
          <a:p>
            <a:r>
              <a:rPr lang="en-US" sz="1100" dirty="0"/>
              <a:t>No need of powerful hardware</a:t>
            </a:r>
          </a:p>
          <a:p>
            <a:pPr lvl="1"/>
            <a:r>
              <a:rPr lang="en-US" sz="1100" dirty="0"/>
              <a:t>In case of CVCS, the central server needs to be powerful enough to serve requests of the entire team. For smaller teams, it is not an issue, but as the team size grows, the hardware limitations of the server can be a performance bottleneck. In case of DVCS, developers don’t interact with the server unless they need to push or pull changes. All the heavy lifting happens on the client side, so the server hardware can be very simple indeed.</a:t>
            </a:r>
          </a:p>
          <a:p>
            <a:r>
              <a:rPr lang="en-US" sz="1100" dirty="0"/>
              <a:t>Easier branching</a:t>
            </a:r>
          </a:p>
          <a:p>
            <a:pPr lvl="1"/>
            <a:r>
              <a:rPr lang="en-US" sz="1100" dirty="0"/>
              <a:t>CVCS uses cheap copy mechanism, If we create a new branch, it will copy all the codes to the new branch, so it is time-consuming and not efficient. Also, deletion and merging of branches in CVCS is complicated and time-consuming. But branch management with </a:t>
            </a:r>
            <a:r>
              <a:rPr lang="en-US" sz="1100" dirty="0" err="1"/>
              <a:t>Git</a:t>
            </a:r>
            <a:r>
              <a:rPr lang="en-US" sz="1100" dirty="0"/>
              <a:t> is very simple. It takes only a few seconds to create, delete, and merge branches.</a:t>
            </a:r>
          </a:p>
          <a:p>
            <a:endParaRPr lang="en-US" sz="1100" dirty="0">
              <a:latin typeface="Calibri" pitchFamily="34" charset="0"/>
              <a:cs typeface="Calibri"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Git</a:t>
            </a:r>
            <a:r>
              <a:rPr lang="en-US" dirty="0"/>
              <a:t> Terminologies</a:t>
            </a:r>
          </a:p>
        </p:txBody>
      </p:sp>
      <p:sp>
        <p:nvSpPr>
          <p:cNvPr id="6" name="Content Placeholder 5"/>
          <p:cNvSpPr>
            <a:spLocks noGrp="1"/>
          </p:cNvSpPr>
          <p:nvPr>
            <p:ph sz="quarter" idx="1"/>
          </p:nvPr>
        </p:nvSpPr>
        <p:spPr/>
        <p:txBody>
          <a:bodyPr>
            <a:normAutofit/>
          </a:bodyPr>
          <a:lstStyle/>
          <a:p>
            <a:r>
              <a:rPr lang="en-US" sz="1200" b="1" dirty="0"/>
              <a:t>Local Repository</a:t>
            </a:r>
          </a:p>
          <a:p>
            <a:r>
              <a:rPr lang="en-US" sz="1200" dirty="0"/>
              <a:t>Every VCS tool provides a private workplace as a working copy. Developers make changes in their private workplace and after commit, these changes become a part of the repository. </a:t>
            </a:r>
            <a:r>
              <a:rPr lang="en-US" sz="1200" dirty="0" err="1"/>
              <a:t>Git</a:t>
            </a:r>
            <a:r>
              <a:rPr lang="en-US" sz="1200" dirty="0"/>
              <a:t> takes it one step further by providing them a private copy of the whole repository. Users can perform many operations with this repository such as add file, remove file, rename file, move file, commit changes, and many more.</a:t>
            </a:r>
          </a:p>
          <a:p>
            <a:r>
              <a:rPr lang="en-US" sz="1200" b="1" dirty="0"/>
              <a:t>Working Directory</a:t>
            </a:r>
          </a:p>
          <a:p>
            <a:r>
              <a:rPr lang="en-US" sz="1200" dirty="0"/>
              <a:t>The working directory is the place where files are checked out. In other CVCS, developers generally make modifications and commit their changes directly to the repository. But </a:t>
            </a:r>
            <a:r>
              <a:rPr lang="en-US" sz="1200" dirty="0" err="1"/>
              <a:t>Git</a:t>
            </a:r>
            <a:r>
              <a:rPr lang="en-US" sz="1200" dirty="0"/>
              <a:t> uses a different strategy. </a:t>
            </a:r>
            <a:r>
              <a:rPr lang="en-US" sz="1200" dirty="0" err="1"/>
              <a:t>Git</a:t>
            </a:r>
            <a:r>
              <a:rPr lang="en-US" sz="1200" dirty="0"/>
              <a:t> doesn’t track each and every modified file. Whenever you do commit an operation, </a:t>
            </a:r>
            <a:r>
              <a:rPr lang="en-US" sz="1200" dirty="0" err="1"/>
              <a:t>Git</a:t>
            </a:r>
            <a:r>
              <a:rPr lang="en-US" sz="1200" dirty="0"/>
              <a:t> looks for the files present in the staging area. Only those files present in the staging area are considered for commit and not all the modified files.</a:t>
            </a:r>
          </a:p>
          <a:p>
            <a:r>
              <a:rPr lang="en-US" sz="1200" dirty="0"/>
              <a:t>Let us see the basic workflow of </a:t>
            </a:r>
            <a:r>
              <a:rPr lang="en-US" sz="1200" dirty="0" err="1"/>
              <a:t>Git</a:t>
            </a:r>
            <a:r>
              <a:rPr lang="en-US" sz="1200" dirty="0"/>
              <a:t>.</a:t>
            </a:r>
          </a:p>
          <a:p>
            <a:r>
              <a:rPr lang="en-US" sz="1200" b="1" dirty="0"/>
              <a:t>Step 1</a:t>
            </a:r>
            <a:r>
              <a:rPr lang="en-US" sz="1200" dirty="0"/>
              <a:t> − You modify a file from the working directory.</a:t>
            </a:r>
          </a:p>
          <a:p>
            <a:r>
              <a:rPr lang="en-US" sz="1200" b="1" dirty="0"/>
              <a:t>Step 2</a:t>
            </a:r>
            <a:r>
              <a:rPr lang="en-US" sz="1200" dirty="0"/>
              <a:t> − You add these files to the staging area.</a:t>
            </a:r>
          </a:p>
          <a:p>
            <a:r>
              <a:rPr lang="en-US" sz="1200" b="1" dirty="0"/>
              <a:t>Step 3</a:t>
            </a:r>
            <a:r>
              <a:rPr lang="en-US" sz="1200" dirty="0"/>
              <a:t> − You perform commit operation that moves the files from the staging area. After push operation, it stores the changes permanently to the </a:t>
            </a:r>
            <a:r>
              <a:rPr lang="en-US" sz="1200" dirty="0" err="1"/>
              <a:t>Git</a:t>
            </a:r>
            <a:r>
              <a:rPr lang="en-US" sz="1200" dirty="0"/>
              <a:t> repository.</a:t>
            </a:r>
          </a:p>
          <a:p>
            <a:endParaRPr lang="en-US" sz="1200" dirty="0"/>
          </a:p>
          <a:p>
            <a:endParaRPr lang="en-US" sz="1200" dirty="0"/>
          </a:p>
        </p:txBody>
      </p:sp>
      <p:pic>
        <p:nvPicPr>
          <p:cNvPr id="4098" name="Picture 2" descr="C:\Users\SANTHOSH\Desktop\staging_area.png"/>
          <p:cNvPicPr>
            <a:picLocks noChangeAspect="1" noChangeArrowheads="1"/>
          </p:cNvPicPr>
          <p:nvPr/>
        </p:nvPicPr>
        <p:blipFill>
          <a:blip r:embed="rId2"/>
          <a:srcRect/>
          <a:stretch>
            <a:fillRect/>
          </a:stretch>
        </p:blipFill>
        <p:spPr bwMode="auto">
          <a:xfrm>
            <a:off x="2343150" y="5105673"/>
            <a:ext cx="2762250" cy="1752327"/>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Git</a:t>
            </a:r>
            <a:r>
              <a:rPr lang="en-US" dirty="0"/>
              <a:t> Terminologies</a:t>
            </a:r>
          </a:p>
        </p:txBody>
      </p:sp>
      <p:sp>
        <p:nvSpPr>
          <p:cNvPr id="6" name="Content Placeholder 5"/>
          <p:cNvSpPr>
            <a:spLocks noGrp="1"/>
          </p:cNvSpPr>
          <p:nvPr>
            <p:ph sz="quarter" idx="1"/>
          </p:nvPr>
        </p:nvSpPr>
        <p:spPr/>
        <p:txBody>
          <a:bodyPr>
            <a:normAutofit lnSpcReduction="10000"/>
          </a:bodyPr>
          <a:lstStyle/>
          <a:p>
            <a:r>
              <a:rPr lang="en-US" sz="1200" b="1" dirty="0"/>
              <a:t>Blobs</a:t>
            </a:r>
          </a:p>
          <a:p>
            <a:r>
              <a:rPr lang="en-US" sz="1200" dirty="0"/>
              <a:t>Blob stands for </a:t>
            </a:r>
            <a:r>
              <a:rPr lang="en-US" sz="1200" b="1" dirty="0"/>
              <a:t>B</a:t>
            </a:r>
            <a:r>
              <a:rPr lang="en-US" sz="1200" dirty="0"/>
              <a:t>inary </a:t>
            </a:r>
            <a:r>
              <a:rPr lang="en-US" sz="1200" b="1" dirty="0"/>
              <a:t>L</a:t>
            </a:r>
            <a:r>
              <a:rPr lang="en-US" sz="1200" dirty="0"/>
              <a:t>arge </a:t>
            </a:r>
            <a:r>
              <a:rPr lang="en-US" sz="1200" b="1" dirty="0"/>
              <a:t>Ob</a:t>
            </a:r>
            <a:r>
              <a:rPr lang="en-US" sz="1200" dirty="0"/>
              <a:t>ject. Each version of a file is represented by blob. A blob holds the file data but doesn’t contain any metadata about the file. It is a binary file, and in </a:t>
            </a:r>
            <a:r>
              <a:rPr lang="en-US" sz="1200" dirty="0" err="1"/>
              <a:t>Git</a:t>
            </a:r>
            <a:r>
              <a:rPr lang="en-US" sz="1200" dirty="0"/>
              <a:t> database, it is named as SHA1 hash of that file. In </a:t>
            </a:r>
            <a:r>
              <a:rPr lang="en-US" sz="1200" dirty="0" err="1"/>
              <a:t>Git</a:t>
            </a:r>
            <a:r>
              <a:rPr lang="en-US" sz="1200" dirty="0"/>
              <a:t>, files are not addressed by names. Everything is content-addressed.</a:t>
            </a:r>
          </a:p>
          <a:p>
            <a:r>
              <a:rPr lang="en-US" sz="1200" b="1" dirty="0"/>
              <a:t>Trees</a:t>
            </a:r>
          </a:p>
          <a:p>
            <a:r>
              <a:rPr lang="en-US" sz="1200" dirty="0"/>
              <a:t>Tree is an object, which represents a directory. It holds blobs as well as other sub-directories. A tree is a binary file that stores references to blobs and trees which are also named as </a:t>
            </a:r>
            <a:r>
              <a:rPr lang="en-US" sz="1200" b="1" dirty="0"/>
              <a:t>SHA1</a:t>
            </a:r>
            <a:r>
              <a:rPr lang="en-US" sz="1200" dirty="0"/>
              <a:t> hash of the tree object.</a:t>
            </a:r>
          </a:p>
          <a:p>
            <a:r>
              <a:rPr lang="en-US" sz="1200" b="1" dirty="0"/>
              <a:t>Commits</a:t>
            </a:r>
          </a:p>
          <a:p>
            <a:r>
              <a:rPr lang="en-US" sz="1200" dirty="0"/>
              <a:t>Commit holds the current state of the repository. A commit is also named by </a:t>
            </a:r>
            <a:r>
              <a:rPr lang="en-US" sz="1200" b="1" dirty="0"/>
              <a:t>SHA1</a:t>
            </a:r>
            <a:r>
              <a:rPr lang="en-US" sz="1200" dirty="0"/>
              <a:t> hash. You can consider a commit object as a node of the linked list. Every commit object has a pointer to the parent commit object. From a given commit, you can traverse back by looking at the parent pointer to view the history of the commit. If a commit has multiple parent commits, then that particular commit has been created by merging two branches.</a:t>
            </a:r>
          </a:p>
          <a:p>
            <a:r>
              <a:rPr lang="en-US" sz="1200" b="1" dirty="0"/>
              <a:t>Branches</a:t>
            </a:r>
          </a:p>
          <a:p>
            <a:r>
              <a:rPr lang="en-US" sz="1200" dirty="0"/>
              <a:t>Branches are used to create another line of development. By default, </a:t>
            </a:r>
            <a:r>
              <a:rPr lang="en-US" sz="1200" dirty="0" err="1"/>
              <a:t>Git</a:t>
            </a:r>
            <a:r>
              <a:rPr lang="en-US" sz="1200" dirty="0"/>
              <a:t> has a master branch, which is same as trunk in Subversion. Usually, a branch is created to work on a new feature. Once the feature is completed, it is merged back with the master branch and we delete the branch. Every branch is referenced by HEAD, which points to the latest commit in the branch. Whenever you make a commit, HEAD is updated with the latest commit.</a:t>
            </a:r>
          </a:p>
          <a:p>
            <a:r>
              <a:rPr lang="en-US" sz="1200" b="1" dirty="0"/>
              <a:t>Tags</a:t>
            </a:r>
          </a:p>
          <a:p>
            <a:r>
              <a:rPr lang="en-US" sz="1200" dirty="0"/>
              <a:t>Tag assigns a meaningful name with a specific version in the repository. Tags are very similar to branches, but the difference is that tags are immutable. It means, tag is a branch, which nobody intends to modify. Once a tag is created for a particular commit, even if you create a new commit, it will not be updated. Usually, developers create tags for product releases.</a:t>
            </a:r>
          </a:p>
          <a:p>
            <a:endParaRPr lang="en-US" sz="1200" dirty="0"/>
          </a:p>
          <a:p>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err="1"/>
              <a:t>Git</a:t>
            </a:r>
            <a:r>
              <a:rPr lang="en-US" dirty="0"/>
              <a:t> Terminologies</a:t>
            </a:r>
          </a:p>
        </p:txBody>
      </p:sp>
      <p:sp>
        <p:nvSpPr>
          <p:cNvPr id="6" name="Content Placeholder 5"/>
          <p:cNvSpPr>
            <a:spLocks noGrp="1"/>
          </p:cNvSpPr>
          <p:nvPr>
            <p:ph sz="quarter" idx="1"/>
          </p:nvPr>
        </p:nvSpPr>
        <p:spPr/>
        <p:txBody>
          <a:bodyPr>
            <a:normAutofit/>
          </a:bodyPr>
          <a:lstStyle/>
          <a:p>
            <a:r>
              <a:rPr lang="en-US" sz="1200" dirty="0"/>
              <a:t>Clone</a:t>
            </a:r>
          </a:p>
          <a:p>
            <a:r>
              <a:rPr lang="en-US" sz="1200" dirty="0"/>
              <a:t>Clone operation creates the instance of the repository. Clone operation not only checks out the working copy, but it also mirrors the complete repository. Users can perform many operations with this local repository. The only time networking gets involved is when the repository instances are being synchronized.</a:t>
            </a:r>
          </a:p>
          <a:p>
            <a:r>
              <a:rPr lang="en-US" sz="1200" dirty="0"/>
              <a:t>Pull</a:t>
            </a:r>
          </a:p>
          <a:p>
            <a:r>
              <a:rPr lang="en-US" sz="1200" dirty="0"/>
              <a:t>Pull operation copies the changes from a remote repository instance to a local one. The pull operation is used for synchronization between two repository instances. This is same as the update operation in Subversion.</a:t>
            </a:r>
          </a:p>
          <a:p>
            <a:r>
              <a:rPr lang="en-US" sz="1200" dirty="0"/>
              <a:t>Push</a:t>
            </a:r>
          </a:p>
          <a:p>
            <a:r>
              <a:rPr lang="en-US" sz="1200" dirty="0"/>
              <a:t>Push operation copies changes from a local repository instance to a remote one. This is used to store the changes permanently into the </a:t>
            </a:r>
            <a:r>
              <a:rPr lang="en-US" sz="1200" dirty="0" err="1"/>
              <a:t>Git</a:t>
            </a:r>
            <a:r>
              <a:rPr lang="en-US" sz="1200" dirty="0"/>
              <a:t> repository. This is same as the commit operation in Subversion.</a:t>
            </a:r>
          </a:p>
          <a:p>
            <a:r>
              <a:rPr lang="en-US" sz="1200" dirty="0"/>
              <a:t>HEAD</a:t>
            </a:r>
          </a:p>
          <a:p>
            <a:r>
              <a:rPr lang="en-US" sz="1200" dirty="0"/>
              <a:t>HEAD is a pointer, which always points to the latest commit in the branch. Whenever you make a commit, HEAD is updated with the latest commit. The heads of the branches are stored in </a:t>
            </a:r>
            <a:r>
              <a:rPr lang="en-US" sz="1200" b="1" dirty="0"/>
              <a:t>.</a:t>
            </a:r>
            <a:r>
              <a:rPr lang="en-US" sz="1200" b="1" dirty="0" err="1"/>
              <a:t>git</a:t>
            </a:r>
            <a:r>
              <a:rPr lang="en-US" sz="1200" b="1" dirty="0"/>
              <a:t>/refs/heads/</a:t>
            </a:r>
            <a:r>
              <a:rPr lang="en-US" sz="1200" dirty="0"/>
              <a:t> directory.</a:t>
            </a:r>
          </a:p>
          <a:p>
            <a:r>
              <a:rPr lang="en-US" sz="1200" dirty="0"/>
              <a:t>Revision</a:t>
            </a:r>
          </a:p>
          <a:p>
            <a:r>
              <a:rPr lang="en-US" sz="1200" dirty="0"/>
              <a:t>Revision represents the version of the source code. Revisions in </a:t>
            </a:r>
            <a:r>
              <a:rPr lang="en-US" sz="1200" dirty="0" err="1"/>
              <a:t>Git</a:t>
            </a:r>
            <a:r>
              <a:rPr lang="en-US" sz="1200" dirty="0"/>
              <a:t> are represented by commits. These commits are identified by </a:t>
            </a:r>
            <a:r>
              <a:rPr lang="en-US" sz="1200" b="1" dirty="0"/>
              <a:t>SHA1</a:t>
            </a:r>
            <a:r>
              <a:rPr lang="en-US" sz="1200" dirty="0"/>
              <a:t> secure hashes.</a:t>
            </a:r>
          </a:p>
          <a:p>
            <a:r>
              <a:rPr lang="en-US" sz="1200" dirty="0"/>
              <a:t>URL</a:t>
            </a:r>
          </a:p>
          <a:p>
            <a:r>
              <a:rPr lang="en-US" sz="1200" dirty="0"/>
              <a:t>URL represents the location of the </a:t>
            </a:r>
            <a:r>
              <a:rPr lang="en-US" sz="1200" dirty="0" err="1"/>
              <a:t>Git</a:t>
            </a:r>
            <a:r>
              <a:rPr lang="en-US" sz="1200" dirty="0"/>
              <a:t> repository.</a:t>
            </a:r>
          </a:p>
          <a:p>
            <a:endParaRPr lang="en-US" sz="1200" dirty="0"/>
          </a:p>
          <a:p>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Git vs GitHub</a:t>
            </a:r>
            <a:r>
              <a:rPr lang="en-US"/>
              <a:t>/GitLab</a:t>
            </a:r>
            <a:endParaRPr lang="en-US" dirty="0"/>
          </a:p>
        </p:txBody>
      </p:sp>
      <p:graphicFrame>
        <p:nvGraphicFramePr>
          <p:cNvPr id="5" name="Content Placeholder 4"/>
          <p:cNvGraphicFramePr>
            <a:graphicFrameLocks noGrp="1"/>
          </p:cNvGraphicFramePr>
          <p:nvPr>
            <p:ph sz="quarter" idx="1"/>
            <p:extLst>
              <p:ext uri="{D42A27DB-BD31-4B8C-83A1-F6EECF244321}">
                <p14:modId xmlns:p14="http://schemas.microsoft.com/office/powerpoint/2010/main" val="337341086"/>
              </p:ext>
            </p:extLst>
          </p:nvPr>
        </p:nvGraphicFramePr>
        <p:xfrm>
          <a:off x="304800" y="1664484"/>
          <a:ext cx="8610600" cy="5193516"/>
        </p:xfrm>
        <a:graphic>
          <a:graphicData uri="http://schemas.openxmlformats.org/drawingml/2006/table">
            <a:tbl>
              <a:tblPr firstRow="1" bandRow="1">
                <a:tableStyleId>{5C22544A-7EE6-4342-B048-85BDC9FD1C3A}</a:tableStyleId>
              </a:tblPr>
              <a:tblGrid>
                <a:gridCol w="4305300">
                  <a:extLst>
                    <a:ext uri="{9D8B030D-6E8A-4147-A177-3AD203B41FA5}">
                      <a16:colId xmlns:a16="http://schemas.microsoft.com/office/drawing/2014/main" val="20000"/>
                    </a:ext>
                  </a:extLst>
                </a:gridCol>
                <a:gridCol w="4305300">
                  <a:extLst>
                    <a:ext uri="{9D8B030D-6E8A-4147-A177-3AD203B41FA5}">
                      <a16:colId xmlns:a16="http://schemas.microsoft.com/office/drawing/2014/main" val="20001"/>
                    </a:ext>
                  </a:extLst>
                </a:gridCol>
              </a:tblGrid>
              <a:tr h="381263">
                <a:tc>
                  <a:txBody>
                    <a:bodyPr/>
                    <a:lstStyle/>
                    <a:p>
                      <a:pPr algn="l" fontAlgn="t"/>
                      <a:r>
                        <a:rPr lang="en-US" sz="1400" dirty="0" err="1">
                          <a:solidFill>
                            <a:srgbClr val="000000"/>
                          </a:solidFill>
                          <a:latin typeface="times new roman"/>
                        </a:rPr>
                        <a:t>Git</a:t>
                      </a:r>
                      <a:endParaRPr lang="en-US" sz="1400" dirty="0">
                        <a:solidFill>
                          <a:srgbClr val="000000"/>
                        </a:solidFill>
                        <a:latin typeface="times new roman"/>
                      </a:endParaRPr>
                    </a:p>
                  </a:txBody>
                  <a:tcPr marL="114300" marR="114300" marT="114300" marB="114300"/>
                </a:tc>
                <a:tc>
                  <a:txBody>
                    <a:bodyPr/>
                    <a:lstStyle/>
                    <a:p>
                      <a:pPr algn="l" fontAlgn="t"/>
                      <a:r>
                        <a:rPr lang="en-US" sz="1400" dirty="0">
                          <a:solidFill>
                            <a:srgbClr val="000000"/>
                          </a:solidFill>
                          <a:latin typeface="times new roman"/>
                        </a:rPr>
                        <a:t>GitHub/GitLab</a:t>
                      </a:r>
                    </a:p>
                  </a:txBody>
                  <a:tcPr marL="114300" marR="114300" marT="114300" marB="114300"/>
                </a:tc>
                <a:extLst>
                  <a:ext uri="{0D108BD9-81ED-4DB2-BD59-A6C34878D82A}">
                    <a16:rowId xmlns:a16="http://schemas.microsoft.com/office/drawing/2014/main" val="10000"/>
                  </a:ext>
                </a:extLst>
              </a:tr>
              <a:tr h="947382">
                <a:tc>
                  <a:txBody>
                    <a:bodyPr/>
                    <a:lstStyle/>
                    <a:p>
                      <a:pPr algn="l" fontAlgn="t"/>
                      <a:r>
                        <a:rPr lang="en-US" sz="1400" dirty="0" err="1">
                          <a:solidFill>
                            <a:srgbClr val="000000"/>
                          </a:solidFill>
                          <a:latin typeface="verdana"/>
                        </a:rPr>
                        <a:t>Git</a:t>
                      </a:r>
                      <a:r>
                        <a:rPr lang="en-US" sz="1400" dirty="0">
                          <a:solidFill>
                            <a:srgbClr val="000000"/>
                          </a:solidFill>
                          <a:latin typeface="verdana"/>
                        </a:rPr>
                        <a:t> is a distributed version control tool that can manage a programmer's source code history.</a:t>
                      </a:r>
                    </a:p>
                  </a:txBody>
                  <a:tcPr marL="76200" marR="76200" marT="76200" marB="76200"/>
                </a:tc>
                <a:tc>
                  <a:txBody>
                    <a:bodyPr/>
                    <a:lstStyle/>
                    <a:p>
                      <a:pPr algn="l" fontAlgn="t"/>
                      <a:r>
                        <a:rPr lang="en-US" sz="1400">
                          <a:solidFill>
                            <a:srgbClr val="000000"/>
                          </a:solidFill>
                          <a:latin typeface="verdana"/>
                        </a:rPr>
                        <a:t>GitHub is a cloud-based tool developed around the Git tool.</a:t>
                      </a:r>
                    </a:p>
                  </a:txBody>
                  <a:tcPr marL="76200" marR="76200" marT="76200" marB="76200"/>
                </a:tc>
                <a:extLst>
                  <a:ext uri="{0D108BD9-81ED-4DB2-BD59-A6C34878D82A}">
                    <a16:rowId xmlns:a16="http://schemas.microsoft.com/office/drawing/2014/main" val="10001"/>
                  </a:ext>
                </a:extLst>
              </a:tr>
              <a:tr h="683298">
                <a:tc>
                  <a:txBody>
                    <a:bodyPr/>
                    <a:lstStyle/>
                    <a:p>
                      <a:pPr algn="l" fontAlgn="t"/>
                      <a:r>
                        <a:rPr lang="en-US" sz="1400" dirty="0">
                          <a:solidFill>
                            <a:srgbClr val="000000"/>
                          </a:solidFill>
                          <a:latin typeface="verdana"/>
                        </a:rPr>
                        <a:t>A developer installs </a:t>
                      </a:r>
                      <a:r>
                        <a:rPr lang="en-US" sz="1400" dirty="0" err="1">
                          <a:solidFill>
                            <a:srgbClr val="000000"/>
                          </a:solidFill>
                          <a:latin typeface="verdana"/>
                        </a:rPr>
                        <a:t>Git</a:t>
                      </a:r>
                      <a:r>
                        <a:rPr lang="en-US" sz="1400" dirty="0">
                          <a:solidFill>
                            <a:srgbClr val="000000"/>
                          </a:solidFill>
                          <a:latin typeface="verdana"/>
                        </a:rPr>
                        <a:t> tool locally.</a:t>
                      </a:r>
                    </a:p>
                  </a:txBody>
                  <a:tcPr marL="76200" marR="76200" marT="76200" marB="76200"/>
                </a:tc>
                <a:tc>
                  <a:txBody>
                    <a:bodyPr/>
                    <a:lstStyle/>
                    <a:p>
                      <a:pPr algn="l" fontAlgn="t"/>
                      <a:r>
                        <a:rPr lang="en-US" sz="1400" dirty="0" err="1">
                          <a:solidFill>
                            <a:srgbClr val="000000"/>
                          </a:solidFill>
                          <a:latin typeface="verdana"/>
                        </a:rPr>
                        <a:t>GitHub</a:t>
                      </a:r>
                      <a:r>
                        <a:rPr lang="en-US" sz="1400" dirty="0">
                          <a:solidFill>
                            <a:srgbClr val="000000"/>
                          </a:solidFill>
                          <a:latin typeface="verdana"/>
                        </a:rPr>
                        <a:t> is an online service to store code and push from the computer running the </a:t>
                      </a:r>
                      <a:r>
                        <a:rPr lang="en-US" sz="1400" dirty="0" err="1">
                          <a:solidFill>
                            <a:srgbClr val="000000"/>
                          </a:solidFill>
                          <a:latin typeface="verdana"/>
                        </a:rPr>
                        <a:t>Git</a:t>
                      </a:r>
                      <a:r>
                        <a:rPr lang="en-US" sz="1400" dirty="0">
                          <a:solidFill>
                            <a:srgbClr val="000000"/>
                          </a:solidFill>
                          <a:latin typeface="verdana"/>
                        </a:rPr>
                        <a:t> tool.</a:t>
                      </a:r>
                    </a:p>
                  </a:txBody>
                  <a:tcPr marL="76200" marR="76200" marT="76200" marB="76200"/>
                </a:tc>
                <a:extLst>
                  <a:ext uri="{0D108BD9-81ED-4DB2-BD59-A6C34878D82A}">
                    <a16:rowId xmlns:a16="http://schemas.microsoft.com/office/drawing/2014/main" val="10002"/>
                  </a:ext>
                </a:extLst>
              </a:tr>
              <a:tr h="739420">
                <a:tc>
                  <a:txBody>
                    <a:bodyPr/>
                    <a:lstStyle/>
                    <a:p>
                      <a:pPr algn="l" fontAlgn="t"/>
                      <a:r>
                        <a:rPr lang="en-US" sz="1400" dirty="0" err="1">
                          <a:solidFill>
                            <a:srgbClr val="000000"/>
                          </a:solidFill>
                          <a:latin typeface="verdana"/>
                        </a:rPr>
                        <a:t>Git</a:t>
                      </a:r>
                      <a:r>
                        <a:rPr lang="en-US" sz="1400" dirty="0">
                          <a:solidFill>
                            <a:srgbClr val="000000"/>
                          </a:solidFill>
                          <a:latin typeface="verdana"/>
                        </a:rPr>
                        <a:t> focused on version control and code sharing.</a:t>
                      </a:r>
                    </a:p>
                  </a:txBody>
                  <a:tcPr marL="76200" marR="76200" marT="76200" marB="76200"/>
                </a:tc>
                <a:tc>
                  <a:txBody>
                    <a:bodyPr/>
                    <a:lstStyle/>
                    <a:p>
                      <a:pPr algn="l" fontAlgn="t"/>
                      <a:r>
                        <a:rPr lang="en-US" sz="1400">
                          <a:solidFill>
                            <a:srgbClr val="000000"/>
                          </a:solidFill>
                          <a:latin typeface="verdana"/>
                        </a:rPr>
                        <a:t>GitHub focused on centralized source code hosting.</a:t>
                      </a:r>
                    </a:p>
                  </a:txBody>
                  <a:tcPr marL="76200" marR="76200" marT="76200" marB="76200"/>
                </a:tc>
                <a:extLst>
                  <a:ext uri="{0D108BD9-81ED-4DB2-BD59-A6C34878D82A}">
                    <a16:rowId xmlns:a16="http://schemas.microsoft.com/office/drawing/2014/main" val="10003"/>
                  </a:ext>
                </a:extLst>
              </a:tr>
              <a:tr h="531458">
                <a:tc>
                  <a:txBody>
                    <a:bodyPr/>
                    <a:lstStyle/>
                    <a:p>
                      <a:pPr algn="l" fontAlgn="t"/>
                      <a:r>
                        <a:rPr lang="en-US" sz="1400" dirty="0">
                          <a:solidFill>
                            <a:srgbClr val="000000"/>
                          </a:solidFill>
                          <a:latin typeface="verdana"/>
                        </a:rPr>
                        <a:t>It is a command-line tool.</a:t>
                      </a:r>
                    </a:p>
                  </a:txBody>
                  <a:tcPr marL="76200" marR="76200" marT="76200" marB="76200"/>
                </a:tc>
                <a:tc>
                  <a:txBody>
                    <a:bodyPr/>
                    <a:lstStyle/>
                    <a:p>
                      <a:pPr algn="l" fontAlgn="t"/>
                      <a:r>
                        <a:rPr lang="en-US" sz="1400">
                          <a:solidFill>
                            <a:srgbClr val="000000"/>
                          </a:solidFill>
                          <a:latin typeface="verdana"/>
                        </a:rPr>
                        <a:t>It is administered through the web.</a:t>
                      </a:r>
                    </a:p>
                  </a:txBody>
                  <a:tcPr marL="76200" marR="76200" marT="76200" marB="76200"/>
                </a:tc>
                <a:extLst>
                  <a:ext uri="{0D108BD9-81ED-4DB2-BD59-A6C34878D82A}">
                    <a16:rowId xmlns:a16="http://schemas.microsoft.com/office/drawing/2014/main" val="10004"/>
                  </a:ext>
                </a:extLst>
              </a:tr>
              <a:tr h="739420">
                <a:tc>
                  <a:txBody>
                    <a:bodyPr/>
                    <a:lstStyle/>
                    <a:p>
                      <a:pPr algn="l" fontAlgn="t"/>
                      <a:r>
                        <a:rPr lang="en-US" sz="1400" dirty="0">
                          <a:solidFill>
                            <a:srgbClr val="000000"/>
                          </a:solidFill>
                          <a:latin typeface="verdana"/>
                        </a:rPr>
                        <a:t>It facilitates with a desktop interface called </a:t>
                      </a:r>
                      <a:r>
                        <a:rPr lang="en-US" sz="1400" dirty="0" err="1">
                          <a:solidFill>
                            <a:srgbClr val="000000"/>
                          </a:solidFill>
                          <a:latin typeface="verdana"/>
                        </a:rPr>
                        <a:t>Git</a:t>
                      </a:r>
                      <a:r>
                        <a:rPr lang="en-US" sz="1400" dirty="0">
                          <a:solidFill>
                            <a:srgbClr val="000000"/>
                          </a:solidFill>
                          <a:latin typeface="verdana"/>
                        </a:rPr>
                        <a:t> </a:t>
                      </a:r>
                      <a:r>
                        <a:rPr lang="en-US" sz="1400" dirty="0" err="1">
                          <a:solidFill>
                            <a:srgbClr val="000000"/>
                          </a:solidFill>
                          <a:latin typeface="verdana"/>
                        </a:rPr>
                        <a:t>Gui</a:t>
                      </a:r>
                      <a:r>
                        <a:rPr lang="en-US" sz="1400" dirty="0">
                          <a:solidFill>
                            <a:srgbClr val="000000"/>
                          </a:solidFill>
                          <a:latin typeface="verdana"/>
                        </a:rPr>
                        <a:t>.</a:t>
                      </a:r>
                    </a:p>
                  </a:txBody>
                  <a:tcPr marL="76200" marR="76200" marT="76200" marB="76200"/>
                </a:tc>
                <a:tc>
                  <a:txBody>
                    <a:bodyPr/>
                    <a:lstStyle/>
                    <a:p>
                      <a:pPr algn="l" fontAlgn="t"/>
                      <a:r>
                        <a:rPr lang="en-US" sz="1400">
                          <a:solidFill>
                            <a:srgbClr val="000000"/>
                          </a:solidFill>
                          <a:latin typeface="verdana"/>
                        </a:rPr>
                        <a:t>It also facilitates with a desktop interface called GitHub Gui.</a:t>
                      </a:r>
                    </a:p>
                  </a:txBody>
                  <a:tcPr marL="76200" marR="76200" marT="76200" marB="76200"/>
                </a:tc>
                <a:extLst>
                  <a:ext uri="{0D108BD9-81ED-4DB2-BD59-A6C34878D82A}">
                    <a16:rowId xmlns:a16="http://schemas.microsoft.com/office/drawing/2014/main" val="10005"/>
                  </a:ext>
                </a:extLst>
              </a:tr>
              <a:tr h="531458">
                <a:tc>
                  <a:txBody>
                    <a:bodyPr/>
                    <a:lstStyle/>
                    <a:p>
                      <a:pPr algn="l" fontAlgn="t"/>
                      <a:r>
                        <a:rPr lang="en-US" sz="1400" dirty="0" err="1">
                          <a:solidFill>
                            <a:srgbClr val="000000"/>
                          </a:solidFill>
                          <a:latin typeface="verdana"/>
                        </a:rPr>
                        <a:t>Git</a:t>
                      </a:r>
                      <a:r>
                        <a:rPr lang="en-US" sz="1400" dirty="0">
                          <a:solidFill>
                            <a:srgbClr val="000000"/>
                          </a:solidFill>
                          <a:latin typeface="verdana"/>
                        </a:rPr>
                        <a:t> does not provide any user management feature.</a:t>
                      </a:r>
                    </a:p>
                  </a:txBody>
                  <a:tcPr marL="76200" marR="76200" marT="76200" marB="76200"/>
                </a:tc>
                <a:tc>
                  <a:txBody>
                    <a:bodyPr/>
                    <a:lstStyle/>
                    <a:p>
                      <a:pPr algn="l" fontAlgn="t"/>
                      <a:r>
                        <a:rPr lang="en-US" sz="1400">
                          <a:solidFill>
                            <a:srgbClr val="000000"/>
                          </a:solidFill>
                          <a:latin typeface="verdana"/>
                        </a:rPr>
                        <a:t>GitHub has a built-in user management feature.</a:t>
                      </a:r>
                    </a:p>
                  </a:txBody>
                  <a:tcPr marL="76200" marR="76200" marT="76200" marB="76200"/>
                </a:tc>
                <a:extLst>
                  <a:ext uri="{0D108BD9-81ED-4DB2-BD59-A6C34878D82A}">
                    <a16:rowId xmlns:a16="http://schemas.microsoft.com/office/drawing/2014/main" val="10006"/>
                  </a:ext>
                </a:extLst>
              </a:tr>
              <a:tr h="531458">
                <a:tc>
                  <a:txBody>
                    <a:bodyPr/>
                    <a:lstStyle/>
                    <a:p>
                      <a:pPr algn="l" fontAlgn="t"/>
                      <a:r>
                        <a:rPr lang="en-US" sz="1400" dirty="0">
                          <a:solidFill>
                            <a:srgbClr val="000000"/>
                          </a:solidFill>
                          <a:latin typeface="verdana"/>
                        </a:rPr>
                        <a:t>It has minimal tool configuration feature.</a:t>
                      </a:r>
                    </a:p>
                  </a:txBody>
                  <a:tcPr marL="76200" marR="76200" marT="76200" marB="76200"/>
                </a:tc>
                <a:tc>
                  <a:txBody>
                    <a:bodyPr/>
                    <a:lstStyle/>
                    <a:p>
                      <a:pPr algn="l" fontAlgn="t"/>
                      <a:r>
                        <a:rPr lang="en-US" sz="1400" dirty="0">
                          <a:solidFill>
                            <a:srgbClr val="000000"/>
                          </a:solidFill>
                          <a:latin typeface="verdana"/>
                        </a:rPr>
                        <a:t>It has a market place for tool configuration.</a:t>
                      </a:r>
                    </a:p>
                  </a:txBody>
                  <a:tcPr marL="76200" marR="76200" marT="76200" marB="76200"/>
                </a:tc>
                <a:extLst>
                  <a:ext uri="{0D108BD9-81ED-4DB2-BD59-A6C34878D82A}">
                    <a16:rowId xmlns:a16="http://schemas.microsoft.com/office/drawing/2014/main" val="1000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Commands</a:t>
            </a:r>
          </a:p>
        </p:txBody>
      </p:sp>
      <p:graphicFrame>
        <p:nvGraphicFramePr>
          <p:cNvPr id="5" name="Content Placeholder 4"/>
          <p:cNvGraphicFramePr>
            <a:graphicFrameLocks noGrp="1"/>
          </p:cNvGraphicFramePr>
          <p:nvPr>
            <p:ph sz="quarter" idx="1"/>
          </p:nvPr>
        </p:nvGraphicFramePr>
        <p:xfrm>
          <a:off x="457200" y="1676400"/>
          <a:ext cx="8153400" cy="459232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p>
                      <a:r>
                        <a:rPr kumimoji="0" lang="en-US" b="0" i="0" kern="1200" dirty="0">
                          <a:solidFill>
                            <a:schemeClr val="lt1"/>
                          </a:solidFill>
                          <a:latin typeface="+mn-lt"/>
                          <a:ea typeface="+mn-ea"/>
                          <a:cs typeface="+mn-cs"/>
                        </a:rPr>
                        <a:t>Task</a:t>
                      </a:r>
                      <a:endParaRPr lang="en-US" dirty="0"/>
                    </a:p>
                  </a:txBody>
                  <a:tcPr/>
                </a:tc>
                <a:tc>
                  <a:txBody>
                    <a:bodyPr/>
                    <a:lstStyle/>
                    <a:p>
                      <a:r>
                        <a:rPr kumimoji="0" lang="en-US" b="0" i="0" kern="1200" dirty="0" err="1">
                          <a:solidFill>
                            <a:schemeClr val="lt1"/>
                          </a:solidFill>
                          <a:latin typeface="+mn-lt"/>
                          <a:ea typeface="+mn-ea"/>
                          <a:cs typeface="+mn-cs"/>
                        </a:rPr>
                        <a:t>Git</a:t>
                      </a:r>
                      <a:r>
                        <a:rPr kumimoji="0" lang="en-US" b="0" i="0" kern="1200" dirty="0">
                          <a:solidFill>
                            <a:schemeClr val="lt1"/>
                          </a:solidFill>
                          <a:latin typeface="+mn-lt"/>
                          <a:ea typeface="+mn-ea"/>
                          <a:cs typeface="+mn-cs"/>
                        </a:rPr>
                        <a:t> commands</a:t>
                      </a:r>
                      <a:endParaRPr lang="en-US" dirty="0"/>
                    </a:p>
                  </a:txBody>
                  <a:tcPr/>
                </a:tc>
                <a:extLst>
                  <a:ext uri="{0D108BD9-81ED-4DB2-BD59-A6C34878D82A}">
                    <a16:rowId xmlns:a16="http://schemas.microsoft.com/office/drawing/2014/main" val="10000"/>
                  </a:ext>
                </a:extLst>
              </a:tr>
              <a:tr h="370840">
                <a:tc>
                  <a:txBody>
                    <a:bodyPr/>
                    <a:lstStyle/>
                    <a:p>
                      <a:r>
                        <a:rPr kumimoji="0" lang="en-US" b="0" i="0" kern="1200" dirty="0">
                          <a:solidFill>
                            <a:schemeClr val="dk1"/>
                          </a:solidFill>
                          <a:latin typeface="+mn-lt"/>
                          <a:ea typeface="+mn-ea"/>
                          <a:cs typeface="+mn-cs"/>
                        </a:rPr>
                        <a:t>Create a </a:t>
                      </a:r>
                      <a:r>
                        <a:rPr kumimoji="0" lang="en-US" b="1" i="0" kern="1200" dirty="0">
                          <a:solidFill>
                            <a:schemeClr val="dk1"/>
                          </a:solidFill>
                          <a:latin typeface="+mn-lt"/>
                          <a:ea typeface="+mn-ea"/>
                          <a:cs typeface="+mn-cs"/>
                        </a:rPr>
                        <a:t>new local directory</a:t>
                      </a:r>
                      <a:r>
                        <a:rPr kumimoji="0" lang="en-US" b="0" i="0" kern="1200" dirty="0">
                          <a:solidFill>
                            <a:schemeClr val="dk1"/>
                          </a:solidFill>
                          <a:latin typeface="+mn-lt"/>
                          <a:ea typeface="+mn-ea"/>
                          <a:cs typeface="+mn-cs"/>
                        </a:rPr>
                        <a: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init</a:t>
                      </a:r>
                    </a:p>
                  </a:txBody>
                  <a:tcPr/>
                </a:tc>
                <a:extLst>
                  <a:ext uri="{0D108BD9-81ED-4DB2-BD59-A6C34878D82A}">
                    <a16:rowId xmlns:a16="http://schemas.microsoft.com/office/drawing/2014/main" val="10001"/>
                  </a:ext>
                </a:extLst>
              </a:tr>
              <a:tr h="370840">
                <a:tc>
                  <a:txBody>
                    <a:bodyPr/>
                    <a:lstStyle/>
                    <a:p>
                      <a:r>
                        <a:rPr kumimoji="0" lang="en-US" b="1" i="0" kern="1200" dirty="0">
                          <a:solidFill>
                            <a:schemeClr val="dk1"/>
                          </a:solidFill>
                          <a:latin typeface="+mn-lt"/>
                          <a:ea typeface="+mn-ea"/>
                          <a:cs typeface="+mn-cs"/>
                        </a:rPr>
                        <a:t>Add</a:t>
                      </a:r>
                      <a:r>
                        <a:rPr kumimoji="0" lang="en-US" b="0" i="0" kern="1200" dirty="0">
                          <a:solidFill>
                            <a:schemeClr val="dk1"/>
                          </a:solidFill>
                          <a:latin typeface="+mn-lt"/>
                          <a:ea typeface="+mn-ea"/>
                          <a:cs typeface="+mn-cs"/>
                        </a:rPr>
                        <a:t> a specific file to staging (</a:t>
                      </a:r>
                      <a:r>
                        <a:rPr kumimoji="0" lang="en-US" b="0" i="0" kern="1200" dirty="0" err="1">
                          <a:solidFill>
                            <a:schemeClr val="dk1"/>
                          </a:solidFill>
                          <a:latin typeface="+mn-lt"/>
                          <a:ea typeface="+mn-ea"/>
                          <a:cs typeface="+mn-cs"/>
                        </a:rPr>
                        <a:t>Git</a:t>
                      </a:r>
                      <a:r>
                        <a:rPr kumimoji="0" lang="en-US" b="0" i="0" kern="1200" dirty="0">
                          <a:solidFill>
                            <a:schemeClr val="dk1"/>
                          </a:solidFill>
                          <a:latin typeface="+mn-lt"/>
                          <a:ea typeface="+mn-ea"/>
                          <a:cs typeface="+mn-cs"/>
                        </a:rPr>
                        <a:t>) or after a new file is created</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add &lt;filename&gt;</a:t>
                      </a:r>
                    </a:p>
                  </a:txBody>
                  <a:tcPr/>
                </a:tc>
                <a:extLst>
                  <a:ext uri="{0D108BD9-81ED-4DB2-BD59-A6C34878D82A}">
                    <a16:rowId xmlns:a16="http://schemas.microsoft.com/office/drawing/2014/main" val="10002"/>
                  </a:ext>
                </a:extLst>
              </a:tr>
              <a:tr h="370840">
                <a:tc>
                  <a:txBody>
                    <a:bodyPr/>
                    <a:lstStyle/>
                    <a:p>
                      <a:r>
                        <a:rPr kumimoji="0" lang="en-US" b="1" i="0" kern="1200" dirty="0">
                          <a:solidFill>
                            <a:schemeClr val="dk1"/>
                          </a:solidFill>
                          <a:latin typeface="+mn-lt"/>
                          <a:ea typeface="+mn-ea"/>
                          <a:cs typeface="+mn-cs"/>
                        </a:rPr>
                        <a:t>Add</a:t>
                      </a:r>
                      <a:r>
                        <a:rPr kumimoji="0" lang="en-US" b="0" i="0" kern="1200" dirty="0">
                          <a:solidFill>
                            <a:schemeClr val="dk1"/>
                          </a:solidFill>
                          <a:latin typeface="+mn-lt"/>
                          <a:ea typeface="+mn-ea"/>
                          <a:cs typeface="+mn-cs"/>
                        </a:rPr>
                        <a:t> all changes to staging (</a:t>
                      </a:r>
                      <a:r>
                        <a:rPr kumimoji="0" lang="en-US" b="0" i="0" kern="1200" dirty="0" err="1">
                          <a:solidFill>
                            <a:schemeClr val="dk1"/>
                          </a:solidFill>
                          <a:latin typeface="+mn-lt"/>
                          <a:ea typeface="+mn-ea"/>
                          <a:cs typeface="+mn-cs"/>
                        </a:rPr>
                        <a:t>Git</a:t>
                      </a:r>
                      <a:r>
                        <a:rPr kumimoji="0" lang="en-US" b="0" i="0" kern="1200" dirty="0">
                          <a:solidFill>
                            <a:schemeClr val="dk1"/>
                          </a:solidFill>
                          <a:latin typeface="+mn-lt"/>
                          <a:ea typeface="+mn-ea"/>
                          <a:cs typeface="+mn-cs"/>
                        </a:rPr>
                        <a:t>) or all new files</a:t>
                      </a:r>
                      <a:endParaRPr lang="en-US" dirty="0"/>
                    </a:p>
                  </a:txBody>
                  <a:tcPr/>
                </a:tc>
                <a:tc>
                  <a:txBody>
                    <a:bodyPr/>
                    <a:lstStyle/>
                    <a:p>
                      <a:r>
                        <a:rPr lang="en-US" dirty="0" err="1"/>
                        <a:t>git</a:t>
                      </a:r>
                      <a:r>
                        <a:rPr lang="en-US" dirty="0"/>
                        <a:t> add –all or </a:t>
                      </a:r>
                      <a:r>
                        <a:rPr lang="en-US" dirty="0" err="1"/>
                        <a:t>git</a:t>
                      </a:r>
                      <a:r>
                        <a:rPr lang="en-US" dirty="0"/>
                        <a:t> add .</a:t>
                      </a:r>
                    </a:p>
                  </a:txBody>
                  <a:tcPr/>
                </a:tc>
                <a:extLst>
                  <a:ext uri="{0D108BD9-81ED-4DB2-BD59-A6C34878D82A}">
                    <a16:rowId xmlns:a16="http://schemas.microsoft.com/office/drawing/2014/main" val="10003"/>
                  </a:ext>
                </a:extLst>
              </a:tr>
              <a:tr h="370840">
                <a:tc>
                  <a:txBody>
                    <a:bodyPr/>
                    <a:lstStyle/>
                    <a:p>
                      <a:r>
                        <a:rPr kumimoji="0" lang="en-US" b="1" i="0" kern="1200" dirty="0">
                          <a:solidFill>
                            <a:schemeClr val="dk1"/>
                          </a:solidFill>
                          <a:latin typeface="+mn-lt"/>
                          <a:ea typeface="+mn-ea"/>
                          <a:cs typeface="+mn-cs"/>
                        </a:rPr>
                        <a:t>Commit</a:t>
                      </a:r>
                      <a:r>
                        <a:rPr kumimoji="0" lang="en-US" b="0" i="0" kern="1200" dirty="0">
                          <a:solidFill>
                            <a:schemeClr val="dk1"/>
                          </a:solidFill>
                          <a:latin typeface="+mn-lt"/>
                          <a:ea typeface="+mn-ea"/>
                          <a:cs typeface="+mn-cs"/>
                        </a:rPr>
                        <a:t> changes locally:</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commit -m '&lt;message&gt;'</a:t>
                      </a:r>
                    </a:p>
                  </a:txBody>
                  <a:tcPr/>
                </a:tc>
                <a:extLst>
                  <a:ext uri="{0D108BD9-81ED-4DB2-BD59-A6C34878D82A}">
                    <a16:rowId xmlns:a16="http://schemas.microsoft.com/office/drawing/2014/main" val="10004"/>
                  </a:ext>
                </a:extLst>
              </a:tr>
              <a:tr h="370840">
                <a:tc>
                  <a:txBody>
                    <a:bodyPr/>
                    <a:lstStyle/>
                    <a:p>
                      <a:r>
                        <a:rPr kumimoji="0" lang="en-US" b="1" i="0" kern="1200" dirty="0">
                          <a:solidFill>
                            <a:schemeClr val="dk1"/>
                          </a:solidFill>
                          <a:latin typeface="+mn-lt"/>
                          <a:ea typeface="+mn-ea"/>
                          <a:cs typeface="+mn-cs"/>
                        </a:rPr>
                        <a:t>Connect</a:t>
                      </a:r>
                      <a:r>
                        <a:rPr kumimoji="0" lang="en-US" b="0" i="0" kern="1200" dirty="0">
                          <a:solidFill>
                            <a:schemeClr val="dk1"/>
                          </a:solidFill>
                          <a:latin typeface="+mn-lt"/>
                          <a:ea typeface="+mn-ea"/>
                          <a:cs typeface="+mn-cs"/>
                        </a:rPr>
                        <a:t> your local repository to a remote server: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remote add origin &lt;</a:t>
                      </a:r>
                      <a:r>
                        <a:rPr lang="en-US" dirty="0" err="1"/>
                        <a:t>server_URL</a:t>
                      </a:r>
                      <a:r>
                        <a:rPr lang="en-US" dirty="0"/>
                        <a:t>&gt;</a:t>
                      </a:r>
                    </a:p>
                  </a:txBody>
                  <a:tcPr/>
                </a:tc>
                <a:extLst>
                  <a:ext uri="{0D108BD9-81ED-4DB2-BD59-A6C34878D82A}">
                    <a16:rowId xmlns:a16="http://schemas.microsoft.com/office/drawing/2014/main" val="10005"/>
                  </a:ext>
                </a:extLst>
              </a:tr>
              <a:tr h="370840">
                <a:tc>
                  <a:txBody>
                    <a:bodyPr/>
                    <a:lstStyle/>
                    <a:p>
                      <a:r>
                        <a:rPr kumimoji="0" lang="en-US" b="1" i="0" kern="1200" dirty="0">
                          <a:solidFill>
                            <a:schemeClr val="dk1"/>
                          </a:solidFill>
                          <a:latin typeface="+mn-lt"/>
                          <a:ea typeface="+mn-ea"/>
                          <a:cs typeface="+mn-cs"/>
                        </a:rPr>
                        <a:t>Push</a:t>
                      </a:r>
                      <a:r>
                        <a:rPr kumimoji="0" lang="en-US" b="0" i="0" kern="1200" dirty="0">
                          <a:solidFill>
                            <a:schemeClr val="dk1"/>
                          </a:solidFill>
                          <a:latin typeface="+mn-lt"/>
                          <a:ea typeface="+mn-ea"/>
                          <a:cs typeface="+mn-cs"/>
                        </a:rPr>
                        <a:t> changes to your remote repository:</a:t>
                      </a:r>
                      <a:endParaRPr lang="en-US" dirty="0"/>
                    </a:p>
                  </a:txBody>
                  <a:tcPr/>
                </a:tc>
                <a:tc>
                  <a:txBody>
                    <a:bodyPr/>
                    <a:lstStyle/>
                    <a:p>
                      <a:r>
                        <a:rPr kumimoji="0" lang="en-US" b="0" i="0" u="none" strike="noStrike" kern="1200" dirty="0" err="1">
                          <a:solidFill>
                            <a:schemeClr val="dk1"/>
                          </a:solidFill>
                          <a:latin typeface="+mn-lt"/>
                          <a:ea typeface="+mn-ea"/>
                          <a:cs typeface="+mn-cs"/>
                          <a:hlinkClick r:id="rId2"/>
                        </a:rPr>
                        <a:t>git</a:t>
                      </a:r>
                      <a:r>
                        <a:rPr kumimoji="0" lang="en-US" b="0" i="0" u="none" strike="noStrike" kern="1200" dirty="0">
                          <a:solidFill>
                            <a:schemeClr val="dk1"/>
                          </a:solidFill>
                          <a:latin typeface="+mn-lt"/>
                          <a:ea typeface="+mn-ea"/>
                          <a:cs typeface="+mn-cs"/>
                          <a:hlinkClick r:id="rId2"/>
                        </a:rPr>
                        <a:t> push</a:t>
                      </a:r>
                      <a:r>
                        <a:rPr kumimoji="0" lang="en-US" b="0" i="0" kern="1200" dirty="0">
                          <a:solidFill>
                            <a:schemeClr val="dk1"/>
                          </a:solidFill>
                          <a:latin typeface="+mn-lt"/>
                          <a:ea typeface="+mn-ea"/>
                          <a:cs typeface="+mn-cs"/>
                        </a:rPr>
                        <a:t> &lt;</a:t>
                      </a:r>
                      <a:r>
                        <a:rPr kumimoji="0" lang="en-US" b="0" i="0" kern="1200" dirty="0" err="1">
                          <a:solidFill>
                            <a:schemeClr val="dk1"/>
                          </a:solidFill>
                          <a:latin typeface="+mn-lt"/>
                          <a:ea typeface="+mn-ea"/>
                          <a:cs typeface="+mn-cs"/>
                        </a:rPr>
                        <a:t>remote_name</a:t>
                      </a:r>
                      <a:r>
                        <a:rPr kumimoji="0" lang="en-US" b="0" i="0" kern="1200" dirty="0">
                          <a:solidFill>
                            <a:schemeClr val="dk1"/>
                          </a:solidFill>
                          <a:latin typeface="+mn-lt"/>
                          <a:ea typeface="+mn-ea"/>
                          <a:cs typeface="+mn-cs"/>
                        </a:rPr>
                        <a:t>&gt; &lt;</a:t>
                      </a:r>
                      <a:r>
                        <a:rPr kumimoji="0" lang="en-US" b="0" i="0" kern="1200" dirty="0" err="1">
                          <a:solidFill>
                            <a:schemeClr val="dk1"/>
                          </a:solidFill>
                          <a:latin typeface="+mn-lt"/>
                          <a:ea typeface="+mn-ea"/>
                          <a:cs typeface="+mn-cs"/>
                        </a:rPr>
                        <a:t>branch_name</a:t>
                      </a:r>
                      <a:r>
                        <a:rPr kumimoji="0" lang="en-US" b="0" i="0" kern="1200" dirty="0">
                          <a:solidFill>
                            <a:schemeClr val="dk1"/>
                          </a:solidFill>
                          <a:latin typeface="+mn-lt"/>
                          <a:ea typeface="+mn-ea"/>
                          <a:cs typeface="+mn-cs"/>
                        </a:rPr>
                        <a:t>&gt;</a:t>
                      </a:r>
                    </a:p>
                    <a:p>
                      <a:r>
                        <a:rPr kumimoji="0" lang="en-US" b="0" i="0" kern="1200" dirty="0">
                          <a:solidFill>
                            <a:schemeClr val="dk1"/>
                          </a:solidFill>
                          <a:latin typeface="+mn-lt"/>
                          <a:ea typeface="+mn-ea"/>
                          <a:cs typeface="+mn-cs"/>
                        </a:rPr>
                        <a:t>usually: </a:t>
                      </a:r>
                      <a:r>
                        <a:rPr kumimoji="0" lang="en-US" b="0" i="0" kern="1200" dirty="0" err="1">
                          <a:solidFill>
                            <a:schemeClr val="dk1"/>
                          </a:solidFill>
                          <a:latin typeface="+mn-lt"/>
                          <a:ea typeface="+mn-ea"/>
                          <a:cs typeface="+mn-cs"/>
                        </a:rPr>
                        <a:t>git</a:t>
                      </a:r>
                      <a:r>
                        <a:rPr kumimoji="0" lang="en-US" b="0" i="0" kern="1200" dirty="0">
                          <a:solidFill>
                            <a:schemeClr val="dk1"/>
                          </a:solidFill>
                          <a:latin typeface="+mn-lt"/>
                          <a:ea typeface="+mn-ea"/>
                          <a:cs typeface="+mn-cs"/>
                        </a:rPr>
                        <a:t> push origin master</a:t>
                      </a:r>
                    </a:p>
                    <a:p>
                      <a:endParaRPr lang="en-US" dirty="0"/>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t>Git</a:t>
            </a:r>
            <a:r>
              <a:rPr lang="en-US" dirty="0"/>
              <a:t> Commands</a:t>
            </a:r>
          </a:p>
        </p:txBody>
      </p:sp>
      <p:graphicFrame>
        <p:nvGraphicFramePr>
          <p:cNvPr id="5" name="Content Placeholder 4"/>
          <p:cNvGraphicFramePr>
            <a:graphicFrameLocks noGrp="1"/>
          </p:cNvGraphicFramePr>
          <p:nvPr>
            <p:ph sz="quarter" idx="1"/>
          </p:nvPr>
        </p:nvGraphicFramePr>
        <p:xfrm>
          <a:off x="457200" y="1676400"/>
          <a:ext cx="8153400" cy="4592320"/>
        </p:xfrm>
        <a:graphic>
          <a:graphicData uri="http://schemas.openxmlformats.org/drawingml/2006/table">
            <a:tbl>
              <a:tblPr firstRow="1" bandRow="1">
                <a:tableStyleId>{5C22544A-7EE6-4342-B048-85BDC9FD1C3A}</a:tableStyleId>
              </a:tblPr>
              <a:tblGrid>
                <a:gridCol w="3276600">
                  <a:extLst>
                    <a:ext uri="{9D8B030D-6E8A-4147-A177-3AD203B41FA5}">
                      <a16:colId xmlns:a16="http://schemas.microsoft.com/office/drawing/2014/main" val="20000"/>
                    </a:ext>
                  </a:extLst>
                </a:gridCol>
                <a:gridCol w="4876800">
                  <a:extLst>
                    <a:ext uri="{9D8B030D-6E8A-4147-A177-3AD203B41FA5}">
                      <a16:colId xmlns:a16="http://schemas.microsoft.com/office/drawing/2014/main" val="20001"/>
                    </a:ext>
                  </a:extLst>
                </a:gridCol>
              </a:tblGrid>
              <a:tr h="370840">
                <a:tc>
                  <a:txBody>
                    <a:bodyPr/>
                    <a:lstStyle/>
                    <a:p>
                      <a:r>
                        <a:rPr kumimoji="0" lang="en-US" b="0" i="0" kern="1200" dirty="0">
                          <a:solidFill>
                            <a:schemeClr val="lt1"/>
                          </a:solidFill>
                          <a:latin typeface="+mn-lt"/>
                          <a:ea typeface="+mn-ea"/>
                          <a:cs typeface="+mn-cs"/>
                        </a:rPr>
                        <a:t>Task</a:t>
                      </a:r>
                      <a:endParaRPr lang="en-US" dirty="0"/>
                    </a:p>
                  </a:txBody>
                  <a:tcPr/>
                </a:tc>
                <a:tc>
                  <a:txBody>
                    <a:bodyPr/>
                    <a:lstStyle/>
                    <a:p>
                      <a:r>
                        <a:rPr kumimoji="0" lang="en-US" b="0" i="0" kern="1200" dirty="0" err="1">
                          <a:solidFill>
                            <a:schemeClr val="lt1"/>
                          </a:solidFill>
                          <a:latin typeface="+mn-lt"/>
                          <a:ea typeface="+mn-ea"/>
                          <a:cs typeface="+mn-cs"/>
                        </a:rPr>
                        <a:t>Git</a:t>
                      </a:r>
                      <a:r>
                        <a:rPr kumimoji="0" lang="en-US" b="0" i="0" kern="1200" dirty="0">
                          <a:solidFill>
                            <a:schemeClr val="lt1"/>
                          </a:solidFill>
                          <a:latin typeface="+mn-lt"/>
                          <a:ea typeface="+mn-ea"/>
                          <a:cs typeface="+mn-cs"/>
                        </a:rPr>
                        <a:t> commands</a:t>
                      </a:r>
                      <a:endParaRPr lang="en-US" dirty="0"/>
                    </a:p>
                  </a:txBody>
                  <a:tcPr/>
                </a:tc>
                <a:extLst>
                  <a:ext uri="{0D108BD9-81ED-4DB2-BD59-A6C34878D82A}">
                    <a16:rowId xmlns:a16="http://schemas.microsoft.com/office/drawing/2014/main" val="10000"/>
                  </a:ext>
                </a:extLst>
              </a:tr>
              <a:tr h="370840">
                <a:tc>
                  <a:txBody>
                    <a:bodyPr/>
                    <a:lstStyle/>
                    <a:p>
                      <a:r>
                        <a:rPr kumimoji="0" lang="en-US" b="1" i="0" kern="1200" dirty="0">
                          <a:solidFill>
                            <a:schemeClr val="dk1"/>
                          </a:solidFill>
                          <a:latin typeface="+mn-lt"/>
                          <a:ea typeface="+mn-ea"/>
                          <a:cs typeface="+mn-cs"/>
                        </a:rPr>
                        <a:t>Copy</a:t>
                      </a:r>
                      <a:r>
                        <a:rPr kumimoji="0" lang="en-US" b="0" i="0" kern="1200" dirty="0">
                          <a:solidFill>
                            <a:schemeClr val="dk1"/>
                          </a:solidFill>
                          <a:latin typeface="+mn-lt"/>
                          <a:ea typeface="+mn-ea"/>
                          <a:cs typeface="+mn-cs"/>
                        </a:rPr>
                        <a:t> a remote repository to your local system:</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clone &lt;</a:t>
                      </a:r>
                      <a:r>
                        <a:rPr lang="en-US" dirty="0" err="1"/>
                        <a:t>URL_to_repository</a:t>
                      </a:r>
                      <a:r>
                        <a:rPr lang="en-US" dirty="0"/>
                        <a:t>&gt;</a:t>
                      </a:r>
                    </a:p>
                  </a:txBody>
                  <a:tcPr/>
                </a:tc>
                <a:extLst>
                  <a:ext uri="{0D108BD9-81ED-4DB2-BD59-A6C34878D82A}">
                    <a16:rowId xmlns:a16="http://schemas.microsoft.com/office/drawing/2014/main" val="10001"/>
                  </a:ext>
                </a:extLst>
              </a:tr>
              <a:tr h="370840">
                <a:tc>
                  <a:txBody>
                    <a:bodyPr/>
                    <a:lstStyle/>
                    <a:p>
                      <a:r>
                        <a:rPr kumimoji="0" lang="en-US" b="0" i="0" kern="1200" dirty="0">
                          <a:solidFill>
                            <a:schemeClr val="dk1"/>
                          </a:solidFill>
                          <a:latin typeface="+mn-lt"/>
                          <a:ea typeface="+mn-ea"/>
                          <a:cs typeface="+mn-cs"/>
                        </a:rPr>
                        <a:t>List the </a:t>
                      </a:r>
                      <a:r>
                        <a:rPr kumimoji="0" lang="en-US" b="1" i="0" kern="1200" dirty="0">
                          <a:solidFill>
                            <a:schemeClr val="dk1"/>
                          </a:solidFill>
                          <a:latin typeface="+mn-lt"/>
                          <a:ea typeface="+mn-ea"/>
                          <a:cs typeface="+mn-cs"/>
                        </a:rPr>
                        <a:t>status</a:t>
                      </a:r>
                      <a:r>
                        <a:rPr kumimoji="0" lang="en-US" b="0" i="0" kern="1200" dirty="0">
                          <a:solidFill>
                            <a:schemeClr val="dk1"/>
                          </a:solidFill>
                          <a:latin typeface="+mn-lt"/>
                          <a:ea typeface="+mn-ea"/>
                          <a:cs typeface="+mn-cs"/>
                        </a:rPr>
                        <a:t> of the files you've changed and those you still need to add or commit:</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status</a:t>
                      </a:r>
                    </a:p>
                  </a:txBody>
                  <a:tcPr/>
                </a:tc>
                <a:extLst>
                  <a:ext uri="{0D108BD9-81ED-4DB2-BD59-A6C34878D82A}">
                    <a16:rowId xmlns:a16="http://schemas.microsoft.com/office/drawing/2014/main" val="10002"/>
                  </a:ext>
                </a:extLst>
              </a:tr>
              <a:tr h="370840">
                <a:tc>
                  <a:txBody>
                    <a:bodyPr/>
                    <a:lstStyle/>
                    <a:p>
                      <a:r>
                        <a:rPr kumimoji="0" lang="en-US" b="0" i="0" kern="1200" dirty="0">
                          <a:solidFill>
                            <a:schemeClr val="dk1"/>
                          </a:solidFill>
                          <a:latin typeface="+mn-lt"/>
                          <a:ea typeface="+mn-ea"/>
                          <a:cs typeface="+mn-cs"/>
                        </a:rPr>
                        <a:t>Create a new </a:t>
                      </a:r>
                      <a:r>
                        <a:rPr kumimoji="0" lang="en-US" b="1" i="0" kern="1200" dirty="0">
                          <a:solidFill>
                            <a:schemeClr val="dk1"/>
                          </a:solidFill>
                          <a:latin typeface="+mn-lt"/>
                          <a:ea typeface="+mn-ea"/>
                          <a:cs typeface="+mn-cs"/>
                        </a:rPr>
                        <a:t>branch</a:t>
                      </a:r>
                      <a:endParaRPr lang="en-US" dirty="0"/>
                    </a:p>
                  </a:txBody>
                  <a:tcPr/>
                </a:tc>
                <a:tc>
                  <a:txBody>
                    <a:bodyPr/>
                    <a:lstStyle/>
                    <a:p>
                      <a:r>
                        <a:rPr lang="en-US" dirty="0" err="1"/>
                        <a:t>git</a:t>
                      </a:r>
                      <a:r>
                        <a:rPr lang="en-US" dirty="0"/>
                        <a:t> checkout -b &lt;</a:t>
                      </a:r>
                      <a:r>
                        <a:rPr lang="en-US" dirty="0" err="1"/>
                        <a:t>branch_name</a:t>
                      </a:r>
                      <a:r>
                        <a:rPr lang="en-US" dirty="0"/>
                        <a:t>&gt;</a:t>
                      </a:r>
                    </a:p>
                  </a:txBody>
                  <a:tcPr/>
                </a:tc>
                <a:extLst>
                  <a:ext uri="{0D108BD9-81ED-4DB2-BD59-A6C34878D82A}">
                    <a16:rowId xmlns:a16="http://schemas.microsoft.com/office/drawing/2014/main" val="10003"/>
                  </a:ext>
                </a:extLst>
              </a:tr>
              <a:tr h="370840">
                <a:tc>
                  <a:txBody>
                    <a:bodyPr/>
                    <a:lstStyle/>
                    <a:p>
                      <a:r>
                        <a:rPr kumimoji="0" lang="en-US" b="1" i="0" kern="1200" dirty="0">
                          <a:solidFill>
                            <a:schemeClr val="dk1"/>
                          </a:solidFill>
                          <a:latin typeface="+mn-lt"/>
                          <a:ea typeface="+mn-ea"/>
                          <a:cs typeface="+mn-cs"/>
                        </a:rPr>
                        <a:t>Switch</a:t>
                      </a:r>
                      <a:r>
                        <a:rPr kumimoji="0" lang="en-US" b="0" i="0" kern="1200" dirty="0">
                          <a:solidFill>
                            <a:schemeClr val="dk1"/>
                          </a:solidFill>
                          <a:latin typeface="+mn-lt"/>
                          <a:ea typeface="+mn-ea"/>
                          <a:cs typeface="+mn-cs"/>
                        </a:rPr>
                        <a:t> from one branch to another:</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checkout &lt;</a:t>
                      </a:r>
                      <a:r>
                        <a:rPr lang="en-US" dirty="0" err="1"/>
                        <a:t>branch_name</a:t>
                      </a:r>
                      <a:r>
                        <a:rPr lang="en-US" dirty="0"/>
                        <a:t>&gt;</a:t>
                      </a:r>
                    </a:p>
                  </a:txBody>
                  <a:tcPr/>
                </a:tc>
                <a:extLst>
                  <a:ext uri="{0D108BD9-81ED-4DB2-BD59-A6C34878D82A}">
                    <a16:rowId xmlns:a16="http://schemas.microsoft.com/office/drawing/2014/main" val="10004"/>
                  </a:ext>
                </a:extLst>
              </a:tr>
              <a:tr h="370840">
                <a:tc>
                  <a:txBody>
                    <a:bodyPr/>
                    <a:lstStyle/>
                    <a:p>
                      <a:r>
                        <a:rPr kumimoji="0" lang="en-US" b="1" i="0" kern="1200" dirty="0">
                          <a:solidFill>
                            <a:schemeClr val="dk1"/>
                          </a:solidFill>
                          <a:latin typeface="+mn-lt"/>
                          <a:ea typeface="+mn-ea"/>
                          <a:cs typeface="+mn-cs"/>
                        </a:rPr>
                        <a:t>List all</a:t>
                      </a:r>
                      <a:r>
                        <a:rPr kumimoji="0" lang="en-US" b="0" i="0" kern="1200" dirty="0">
                          <a:solidFill>
                            <a:schemeClr val="dk1"/>
                          </a:solidFill>
                          <a:latin typeface="+mn-lt"/>
                          <a:ea typeface="+mn-ea"/>
                          <a:cs typeface="+mn-cs"/>
                        </a:rPr>
                        <a:t> the branches/bookmarks in your repo with an indication of the one you are 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git</a:t>
                      </a:r>
                      <a:r>
                        <a:rPr lang="en-US" dirty="0"/>
                        <a:t> branch</a:t>
                      </a:r>
                    </a:p>
                  </a:txBody>
                  <a:tcPr/>
                </a:tc>
                <a:extLst>
                  <a:ext uri="{0D108BD9-81ED-4DB2-BD59-A6C34878D82A}">
                    <a16:rowId xmlns:a16="http://schemas.microsoft.com/office/drawing/2014/main" val="10005"/>
                  </a:ext>
                </a:extLst>
              </a:tr>
              <a:tr h="370840">
                <a:tc>
                  <a:txBody>
                    <a:bodyPr/>
                    <a:lstStyle/>
                    <a:p>
                      <a:r>
                        <a:rPr kumimoji="0" lang="en-US" b="1" i="0" kern="1200" dirty="0">
                          <a:solidFill>
                            <a:schemeClr val="dk1"/>
                          </a:solidFill>
                          <a:latin typeface="+mn-lt"/>
                          <a:ea typeface="+mn-ea"/>
                          <a:cs typeface="+mn-cs"/>
                        </a:rPr>
                        <a:t>Delete</a:t>
                      </a:r>
                      <a:r>
                        <a:rPr kumimoji="0" lang="en-US" b="0" i="0" kern="1200" dirty="0">
                          <a:solidFill>
                            <a:schemeClr val="dk1"/>
                          </a:solidFill>
                          <a:latin typeface="+mn-lt"/>
                          <a:ea typeface="+mn-ea"/>
                          <a:cs typeface="+mn-cs"/>
                        </a:rPr>
                        <a:t> the feature </a:t>
                      </a:r>
                      <a:r>
                        <a:rPr kumimoji="0" lang="en-US" b="1" i="0" kern="1200" dirty="0">
                          <a:solidFill>
                            <a:schemeClr val="dk1"/>
                          </a:solidFill>
                          <a:latin typeface="+mn-lt"/>
                          <a:ea typeface="+mn-ea"/>
                          <a:cs typeface="+mn-cs"/>
                        </a:rPr>
                        <a:t>b</a:t>
                      </a:r>
                      <a:r>
                        <a:rPr kumimoji="0" lang="en-US" b="0" i="0" kern="1200" dirty="0">
                          <a:solidFill>
                            <a:schemeClr val="dk1"/>
                          </a:solidFill>
                          <a:latin typeface="+mn-lt"/>
                          <a:ea typeface="+mn-ea"/>
                          <a:cs typeface="+mn-cs"/>
                        </a:rPr>
                        <a:t>ranch</a:t>
                      </a:r>
                      <a:endParaRPr lang="en-US" dirty="0"/>
                    </a:p>
                  </a:txBody>
                  <a:tcPr/>
                </a:tc>
                <a:tc>
                  <a:txBody>
                    <a:bodyPr/>
                    <a:lstStyle/>
                    <a:p>
                      <a:r>
                        <a:rPr lang="en-US" dirty="0" err="1"/>
                        <a:t>git</a:t>
                      </a:r>
                      <a:r>
                        <a:rPr lang="en-US" dirty="0"/>
                        <a:t> branch -d &lt;</a:t>
                      </a:r>
                      <a:r>
                        <a:rPr lang="en-US" dirty="0" err="1"/>
                        <a:t>branch_name</a:t>
                      </a:r>
                      <a:r>
                        <a:rPr lang="en-US" dirty="0"/>
                        <a:t>&gt;</a:t>
                      </a:r>
                    </a:p>
                  </a:txBody>
                  <a:tcPr/>
                </a:tc>
                <a:extLst>
                  <a:ext uri="{0D108BD9-81ED-4DB2-BD59-A6C34878D82A}">
                    <a16:rowId xmlns:a16="http://schemas.microsoft.com/office/drawing/2014/main" val="10006"/>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7706</TotalTime>
  <Words>2091</Words>
  <Application>Microsoft Office PowerPoint</Application>
  <PresentationFormat>On-screen Show (4:3)</PresentationFormat>
  <Paragraphs>125</Paragraphs>
  <Slides>10</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10</vt:i4>
      </vt:variant>
    </vt:vector>
  </HeadingPairs>
  <TitlesOfParts>
    <vt:vector size="19" baseType="lpstr">
      <vt:lpstr>Arial</vt:lpstr>
      <vt:lpstr>Calibri</vt:lpstr>
      <vt:lpstr>times new roman</vt:lpstr>
      <vt:lpstr>Tw Cen MT</vt:lpstr>
      <vt:lpstr>verdana</vt:lpstr>
      <vt:lpstr>Wingdings</vt:lpstr>
      <vt:lpstr>Wingdings 2</vt:lpstr>
      <vt:lpstr>Median</vt:lpstr>
      <vt:lpstr>Custom Design</vt:lpstr>
      <vt:lpstr>Version Control</vt:lpstr>
      <vt:lpstr>Git</vt:lpstr>
      <vt:lpstr>Git</vt:lpstr>
      <vt:lpstr>Git Terminologies</vt:lpstr>
      <vt:lpstr>Git Terminologies</vt:lpstr>
      <vt:lpstr>Git Terminologies</vt:lpstr>
      <vt:lpstr>Git vs GitHub/GitLab</vt:lpstr>
      <vt:lpstr>Git Commands</vt:lpstr>
      <vt:lpstr>Git Commands</vt:lpstr>
      <vt:lpstr>Git Commands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dc:title>
  <dc:creator>santuparsi</dc:creator>
  <cp:lastModifiedBy>San San</cp:lastModifiedBy>
  <cp:revision>369</cp:revision>
  <dcterms:created xsi:type="dcterms:W3CDTF">2006-08-16T00:00:00Z</dcterms:created>
  <dcterms:modified xsi:type="dcterms:W3CDTF">2022-04-05T12:58:39Z</dcterms:modified>
</cp:coreProperties>
</file>