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79" r:id="rId2"/>
    <p:sldId id="281" r:id="rId3"/>
    <p:sldId id="256" r:id="rId4"/>
    <p:sldId id="272" r:id="rId5"/>
    <p:sldId id="282" r:id="rId6"/>
    <p:sldId id="267" r:id="rId7"/>
    <p:sldId id="274" r:id="rId8"/>
    <p:sldId id="275" r:id="rId9"/>
    <p:sldId id="276" r:id="rId10"/>
    <p:sldId id="257" r:id="rId11"/>
    <p:sldId id="258" r:id="rId12"/>
    <p:sldId id="259" r:id="rId13"/>
    <p:sldId id="260" r:id="rId14"/>
    <p:sldId id="261" r:id="rId15"/>
    <p:sldId id="262" r:id="rId16"/>
    <p:sldId id="263" r:id="rId17"/>
    <p:sldId id="264" r:id="rId18"/>
    <p:sldId id="265" r:id="rId19"/>
    <p:sldId id="266" r:id="rId20"/>
    <p:sldId id="268" r:id="rId21"/>
    <p:sldId id="26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10/18/2021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10/18/2021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Presented by </a:t>
            </a:r>
            <a:r>
              <a:rPr lang="en-US" dirty="0" err="1" smtClean="0"/>
              <a:t>Santhosh</a:t>
            </a:r>
            <a:r>
              <a:rPr lang="en-US" smtClean="0"/>
              <a:t>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Presented by </a:t>
            </a:r>
            <a:r>
              <a:rPr lang="en-US" dirty="0" err="1" smtClean="0"/>
              <a:t>Santhosh</a:t>
            </a:r>
            <a:r>
              <a:rPr lang="en-US" dirty="0" smtClean="0"/>
              <a:t> </a:t>
            </a:r>
            <a:r>
              <a:rPr lang="en-US" dirty="0" err="1" smtClean="0"/>
              <a:t>Parsi</a:t>
            </a:r>
            <a:endParaRPr lang="en-US" dirty="0"/>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10/18/2021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10/18/2021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10/18/2021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10/18/2021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10/18/2021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10/18/2021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10/18/2021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jenkins.io/download/thank-you-downloading-windows-installer-stab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localhost:808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uru99.com/images/1/091318_0510_JenkinsPipe1.p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Calibri" pitchFamily="34" charset="0"/>
                <a:cs typeface="Calibri" pitchFamily="34" charset="0"/>
              </a:rPr>
              <a:t>Continuous Integration</a:t>
            </a:r>
            <a:endParaRPr lang="en-IN" dirty="0"/>
          </a:p>
        </p:txBody>
      </p:sp>
      <p:sp>
        <p:nvSpPr>
          <p:cNvPr id="5" name="Content Placeholder 4"/>
          <p:cNvSpPr>
            <a:spLocks noGrp="1"/>
          </p:cNvSpPr>
          <p:nvPr>
            <p:ph sz="quarter" idx="1"/>
          </p:nvPr>
        </p:nvSpPr>
        <p:spPr/>
        <p:txBody>
          <a:bodyPr>
            <a:normAutofit/>
          </a:bodyPr>
          <a:lstStyle/>
          <a:p>
            <a:r>
              <a:rPr lang="en-US" sz="2100" b="1" dirty="0" smtClean="0">
                <a:latin typeface="Calibri" pitchFamily="34" charset="0"/>
                <a:cs typeface="Calibri" pitchFamily="34" charset="0"/>
              </a:rPr>
              <a:t>What </a:t>
            </a:r>
            <a:r>
              <a:rPr lang="en-US" sz="2100" b="1" dirty="0" smtClean="0">
                <a:latin typeface="Calibri" pitchFamily="34" charset="0"/>
                <a:cs typeface="Calibri" pitchFamily="34" charset="0"/>
              </a:rPr>
              <a:t>is Continuous Integration?</a:t>
            </a:r>
          </a:p>
          <a:p>
            <a:r>
              <a:rPr lang="en-US" sz="2100" dirty="0" smtClean="0">
                <a:latin typeface="Calibri" pitchFamily="34" charset="0"/>
                <a:cs typeface="Calibri" pitchFamily="34" charset="0"/>
              </a:rPr>
              <a:t>Continuous Integration </a:t>
            </a:r>
            <a:r>
              <a:rPr lang="en-US" sz="2100" i="1" dirty="0" smtClean="0">
                <a:latin typeface="Calibri" pitchFamily="34" charset="0"/>
                <a:cs typeface="Calibri" pitchFamily="34" charset="0"/>
              </a:rPr>
              <a:t>(CI)</a:t>
            </a:r>
            <a:r>
              <a:rPr lang="en-US" sz="2100" dirty="0" smtClean="0">
                <a:latin typeface="Calibri" pitchFamily="34" charset="0"/>
                <a:cs typeface="Calibri" pitchFamily="34" charset="0"/>
              </a:rPr>
              <a:t> is a development practice in which the developers are needs to commit changes to the source code in a shared repository at regular intervals. Every commit made in the repository is then built. This allows the development teams to detect the problems early.</a:t>
            </a:r>
          </a:p>
          <a:p>
            <a:r>
              <a:rPr lang="en-US" sz="2100" dirty="0" smtClean="0">
                <a:latin typeface="Calibri" pitchFamily="34" charset="0"/>
                <a:cs typeface="Calibri" pitchFamily="34" charset="0"/>
              </a:rPr>
              <a:t>Continuous integration requires the developers to have regular builds. The general practice is that whenever a code commit occurs, a build should be triggered.</a:t>
            </a:r>
          </a:p>
          <a:p>
            <a:pPr lvl="0"/>
            <a:endParaRPr lang="en-IN" sz="2000" dirty="0"/>
          </a:p>
        </p:txBody>
      </p:sp>
    </p:spTree>
    <p:extLst>
      <p:ext uri="{BB962C8B-B14F-4D97-AF65-F5344CB8AC3E}">
        <p14:creationId xmlns:p14="http://schemas.microsoft.com/office/powerpoint/2010/main" val="3323540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 Installation</a:t>
            </a:r>
            <a:endParaRPr lang="en-IN" dirty="0"/>
          </a:p>
        </p:txBody>
      </p:sp>
      <p:sp>
        <p:nvSpPr>
          <p:cNvPr id="5" name="Content Placeholder 4"/>
          <p:cNvSpPr>
            <a:spLocks noGrp="1"/>
          </p:cNvSpPr>
          <p:nvPr>
            <p:ph sz="quarter" idx="1"/>
          </p:nvPr>
        </p:nvSpPr>
        <p:spPr/>
        <p:txBody>
          <a:bodyPr>
            <a:normAutofit/>
          </a:bodyPr>
          <a:lstStyle/>
          <a:p>
            <a:r>
              <a:rPr lang="en-IN" sz="2000" dirty="0" smtClean="0">
                <a:latin typeface="Calibri"/>
                <a:ea typeface="Calibri"/>
                <a:cs typeface="Calibri"/>
                <a:sym typeface="Calibri"/>
              </a:rPr>
              <a:t>Step by Step Installation: Below is URL to download Jenkins from</a:t>
            </a:r>
          </a:p>
          <a:p>
            <a:pPr lvl="0"/>
            <a:r>
              <a:rPr lang="en-IN" sz="2000" dirty="0" smtClean="0">
                <a:hlinkClick r:id="rId3"/>
              </a:rPr>
              <a:t>https://jenkins.io/download/thank-you-downloading-windows-installer-stable/</a:t>
            </a:r>
            <a:endParaRPr lang="en-IN" sz="2000" dirty="0" smtClean="0">
              <a:latin typeface="Calibri"/>
              <a:cs typeface="Calibri"/>
              <a:sym typeface="Calibri"/>
            </a:endParaRPr>
          </a:p>
          <a:p>
            <a:pPr lvl="0"/>
            <a:r>
              <a:rPr lang="en-IN" sz="2000" dirty="0" smtClean="0">
                <a:latin typeface="Calibri"/>
                <a:ea typeface="Calibri"/>
                <a:cs typeface="Calibri"/>
                <a:sym typeface="Calibri"/>
              </a:rPr>
              <a:t>Follow </a:t>
            </a:r>
            <a:r>
              <a:rPr lang="en-IN" sz="2000" dirty="0">
                <a:latin typeface="Calibri"/>
                <a:ea typeface="Calibri"/>
                <a:cs typeface="Calibri"/>
                <a:sym typeface="Calibri"/>
              </a:rPr>
              <a:t>onscreen Instructions to complete installation.</a:t>
            </a:r>
            <a:endParaRPr lang="en-IN" sz="2000" dirty="0"/>
          </a:p>
          <a:p>
            <a:r>
              <a:rPr lang="en-US" sz="2000" dirty="0">
                <a:latin typeface="Calibri"/>
                <a:ea typeface="Calibri"/>
                <a:cs typeface="Calibri"/>
                <a:sym typeface="Calibri"/>
              </a:rPr>
              <a:t>Open URL </a:t>
            </a:r>
            <a:r>
              <a:rPr lang="en-US" sz="2000" u="sng" dirty="0">
                <a:latin typeface="Calibri"/>
                <a:ea typeface="Calibri"/>
                <a:cs typeface="Calibri"/>
                <a:sym typeface="Calibri"/>
                <a:hlinkClick r:id="rId4"/>
              </a:rPr>
              <a:t>http://localhost:8080</a:t>
            </a:r>
            <a:endParaRPr lang="en-US" sz="2000" dirty="0">
              <a:latin typeface="Calibri"/>
              <a:ea typeface="Calibri"/>
              <a:cs typeface="Calibri"/>
              <a:sym typeface="Calibri"/>
            </a:endParaRPr>
          </a:p>
          <a:p>
            <a:pPr lvl="0"/>
            <a:endParaRPr lang="en-IN" sz="2000" dirty="0"/>
          </a:p>
        </p:txBody>
      </p:sp>
      <p:pic>
        <p:nvPicPr>
          <p:cNvPr id="6" name="Google Shape;110;p17"/>
          <p:cNvPicPr preferRelativeResize="0"/>
          <p:nvPr/>
        </p:nvPicPr>
        <p:blipFill rotWithShape="1">
          <a:blip r:embed="rId5">
            <a:alphaModFix/>
          </a:blip>
          <a:srcRect/>
          <a:stretch/>
        </p:blipFill>
        <p:spPr>
          <a:xfrm>
            <a:off x="1447800" y="3886200"/>
            <a:ext cx="5410200" cy="2438400"/>
          </a:xfrm>
          <a:prstGeom prst="rect">
            <a:avLst/>
          </a:prstGeom>
          <a:noFill/>
          <a:ln>
            <a:noFill/>
          </a:ln>
        </p:spPr>
      </p:pic>
    </p:spTree>
    <p:extLst>
      <p:ext uri="{BB962C8B-B14F-4D97-AF65-F5344CB8AC3E}">
        <p14:creationId xmlns:p14="http://schemas.microsoft.com/office/powerpoint/2010/main" val="262225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IN" sz="2000" dirty="0">
                <a:latin typeface="Calibri"/>
                <a:ea typeface="Calibri"/>
                <a:cs typeface="Calibri"/>
                <a:sym typeface="Calibri"/>
              </a:rPr>
              <a:t>To unlock Jenkins, copy the password from the file at</a:t>
            </a:r>
            <a:r>
              <a:rPr lang="en-IN" sz="2000" b="1" dirty="0">
                <a:latin typeface="Calibri"/>
                <a:ea typeface="Calibri"/>
                <a:cs typeface="Calibri"/>
                <a:sym typeface="Calibri"/>
              </a:rPr>
              <a:t> C:\Program Files (x86)\Jenkins\secrets\</a:t>
            </a:r>
            <a:r>
              <a:rPr lang="en-IN" sz="2000" b="1" dirty="0" err="1">
                <a:latin typeface="Calibri"/>
                <a:ea typeface="Calibri"/>
                <a:cs typeface="Calibri"/>
                <a:sym typeface="Calibri"/>
              </a:rPr>
              <a:t>initialAdminPassword</a:t>
            </a:r>
            <a:r>
              <a:rPr lang="en-IN" sz="2000" dirty="0">
                <a:latin typeface="Calibri"/>
                <a:ea typeface="Calibri"/>
                <a:cs typeface="Calibri"/>
                <a:sym typeface="Calibri"/>
              </a:rPr>
              <a:t> and paste it in the </a:t>
            </a:r>
            <a:r>
              <a:rPr lang="en-IN" sz="2000" b="1" dirty="0" err="1">
                <a:latin typeface="Calibri"/>
                <a:ea typeface="Calibri"/>
                <a:cs typeface="Calibri"/>
                <a:sym typeface="Calibri"/>
              </a:rPr>
              <a:t>Administratorpassword</a:t>
            </a:r>
            <a:r>
              <a:rPr lang="en-IN" sz="2000" dirty="0">
                <a:latin typeface="Calibri"/>
                <a:ea typeface="Calibri"/>
                <a:cs typeface="Calibri"/>
                <a:sym typeface="Calibri"/>
              </a:rPr>
              <a:t> field. Then, click the </a:t>
            </a:r>
            <a:r>
              <a:rPr lang="en-IN" sz="2000" b="1" dirty="0">
                <a:latin typeface="Calibri"/>
                <a:ea typeface="Calibri"/>
                <a:cs typeface="Calibri"/>
                <a:sym typeface="Calibri"/>
              </a:rPr>
              <a:t>"Continue"</a:t>
            </a:r>
            <a:r>
              <a:rPr lang="en-IN" sz="2000" dirty="0">
                <a:latin typeface="Calibri"/>
                <a:ea typeface="Calibri"/>
                <a:cs typeface="Calibri"/>
                <a:sym typeface="Calibri"/>
              </a:rPr>
              <a:t> button.</a:t>
            </a:r>
          </a:p>
          <a:p>
            <a:pPr lvl="0"/>
            <a:endParaRPr lang="en-IN" sz="2000" dirty="0"/>
          </a:p>
        </p:txBody>
      </p:sp>
      <p:pic>
        <p:nvPicPr>
          <p:cNvPr id="7" name="Google Shape;117;p18"/>
          <p:cNvPicPr preferRelativeResize="0"/>
          <p:nvPr/>
        </p:nvPicPr>
        <p:blipFill rotWithShape="1">
          <a:blip r:embed="rId3">
            <a:alphaModFix/>
          </a:blip>
          <a:srcRect/>
          <a:stretch/>
        </p:blipFill>
        <p:spPr>
          <a:xfrm>
            <a:off x="1524000" y="2667000"/>
            <a:ext cx="6172200" cy="3638550"/>
          </a:xfrm>
          <a:prstGeom prst="rect">
            <a:avLst/>
          </a:prstGeom>
          <a:noFill/>
          <a:ln>
            <a:noFill/>
          </a:ln>
        </p:spPr>
      </p:pic>
    </p:spTree>
    <p:extLst>
      <p:ext uri="{BB962C8B-B14F-4D97-AF65-F5344CB8AC3E}">
        <p14:creationId xmlns:p14="http://schemas.microsoft.com/office/powerpoint/2010/main" val="1352561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r>
              <a:rPr lang="en-IN" sz="2000" dirty="0">
                <a:latin typeface="Calibri"/>
                <a:ea typeface="Calibri"/>
                <a:cs typeface="Calibri"/>
                <a:sym typeface="Calibri"/>
              </a:rPr>
              <a:t>In Next Screen, wait until all plugins are </a:t>
            </a:r>
            <a:r>
              <a:rPr lang="en-IN" sz="2000" dirty="0" smtClean="0">
                <a:latin typeface="Calibri"/>
                <a:ea typeface="Calibri"/>
                <a:cs typeface="Calibri"/>
                <a:sym typeface="Calibri"/>
              </a:rPr>
              <a:t>installed</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6" name="Google Shape;124;p19"/>
          <p:cNvPicPr preferRelativeResize="0"/>
          <p:nvPr/>
        </p:nvPicPr>
        <p:blipFill rotWithShape="1">
          <a:blip r:embed="rId3">
            <a:alphaModFix/>
          </a:blip>
          <a:srcRect/>
          <a:stretch/>
        </p:blipFill>
        <p:spPr>
          <a:xfrm>
            <a:off x="1828800" y="2286000"/>
            <a:ext cx="5181600" cy="3505200"/>
          </a:xfrm>
          <a:prstGeom prst="rect">
            <a:avLst/>
          </a:prstGeom>
          <a:noFill/>
          <a:ln>
            <a:noFill/>
          </a:ln>
        </p:spPr>
      </p:pic>
    </p:spTree>
    <p:extLst>
      <p:ext uri="{BB962C8B-B14F-4D97-AF65-F5344CB8AC3E}">
        <p14:creationId xmlns:p14="http://schemas.microsoft.com/office/powerpoint/2010/main" val="1808330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indent="0" algn="ctr">
              <a:spcBef>
                <a:spcPts val="0"/>
              </a:spcBef>
              <a:buClr>
                <a:srgbClr val="888888"/>
              </a:buClr>
              <a:buSzPts val="3200"/>
              <a:buNone/>
            </a:pPr>
            <a:r>
              <a:rPr lang="en-IN" sz="2000" dirty="0">
                <a:solidFill>
                  <a:srgbClr val="888888"/>
                </a:solidFill>
                <a:latin typeface="Calibri"/>
                <a:ea typeface="Calibri"/>
                <a:cs typeface="Calibri"/>
                <a:sym typeface="Calibri"/>
              </a:rPr>
              <a:t>Provide username and password of Admin. From now on use this admin username/password to login to Jenkins</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7" name="Google Shape;131;p20"/>
          <p:cNvPicPr preferRelativeResize="0"/>
          <p:nvPr/>
        </p:nvPicPr>
        <p:blipFill rotWithShape="1">
          <a:blip r:embed="rId3">
            <a:alphaModFix/>
          </a:blip>
          <a:srcRect/>
          <a:stretch/>
        </p:blipFill>
        <p:spPr>
          <a:xfrm>
            <a:off x="1371600" y="2667000"/>
            <a:ext cx="6934200" cy="3581400"/>
          </a:xfrm>
          <a:prstGeom prst="rect">
            <a:avLst/>
          </a:prstGeom>
          <a:noFill/>
          <a:ln>
            <a:noFill/>
          </a:ln>
        </p:spPr>
      </p:pic>
    </p:spTree>
    <p:extLst>
      <p:ext uri="{BB962C8B-B14F-4D97-AF65-F5344CB8AC3E}">
        <p14:creationId xmlns:p14="http://schemas.microsoft.com/office/powerpoint/2010/main" val="390571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4" y="1717964"/>
            <a:ext cx="8686800" cy="488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0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ym typeface="Calibri"/>
              </a:rPr>
              <a:t>Jenkins – Create First Job – Non GIT</a:t>
            </a:r>
            <a:endParaRPr lang="en-IN" dirty="0"/>
          </a:p>
        </p:txBody>
      </p:sp>
      <p:sp>
        <p:nvSpPr>
          <p:cNvPr id="5" name="Content Placeholder 4"/>
          <p:cNvSpPr>
            <a:spLocks noGrp="1"/>
          </p:cNvSpPr>
          <p:nvPr>
            <p:ph sz="quarter" idx="1"/>
          </p:nvPr>
        </p:nvSpPr>
        <p:spPr/>
        <p:txBody>
          <a:bodyPr/>
          <a:lstStyle/>
          <a:p>
            <a:pPr lvl="0"/>
            <a:endParaRPr lang="en-IN" smtClean="0">
              <a:sym typeface="Calibri"/>
            </a:endParaRPr>
          </a:p>
          <a:p>
            <a:pPr lvl="0"/>
            <a:endParaRPr lang="en-IN" dirty="0"/>
          </a:p>
        </p:txBody>
      </p:sp>
      <p:sp>
        <p:nvSpPr>
          <p:cNvPr id="8" name="Rectangle 7"/>
          <p:cNvSpPr/>
          <p:nvPr/>
        </p:nvSpPr>
        <p:spPr>
          <a:xfrm>
            <a:off x="457200" y="1676401"/>
            <a:ext cx="8458200" cy="1729704"/>
          </a:xfrm>
          <a:prstGeom prst="rect">
            <a:avLst/>
          </a:prstGeom>
        </p:spPr>
        <p:txBody>
          <a:bodyPr wrap="square">
            <a:spAutoFit/>
          </a:bodyPr>
          <a:lstStyle/>
          <a:p>
            <a:pPr lvl="0">
              <a:lnSpc>
                <a:spcPct val="80000"/>
              </a:lnSpc>
              <a:buClr>
                <a:srgbClr val="888888"/>
              </a:buClr>
              <a:buSzPts val="2960"/>
            </a:pPr>
            <a:r>
              <a:rPr lang="en-IN" dirty="0">
                <a:solidFill>
                  <a:srgbClr val="888888"/>
                </a:solidFill>
                <a:latin typeface="Calibri"/>
                <a:ea typeface="Calibri"/>
                <a:cs typeface="Calibri"/>
                <a:sym typeface="Calibri"/>
              </a:rPr>
              <a:t>After Login to Jenkins, click New Item</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Provide a Name for the New Job, select “Freestyle”</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Click Ok.</a:t>
            </a:r>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Under Build, Select Execute Windows batch Command. And provide below commands in </a:t>
            </a:r>
            <a:r>
              <a:rPr lang="en-IN" dirty="0" smtClean="0">
                <a:solidFill>
                  <a:srgbClr val="888888"/>
                </a:solidFill>
                <a:latin typeface="Calibri"/>
                <a:ea typeface="Calibri"/>
                <a:cs typeface="Calibri"/>
                <a:sym typeface="Calibri"/>
              </a:rPr>
              <a:t>window</a:t>
            </a:r>
          </a:p>
          <a:p>
            <a:pPr lvl="0">
              <a:lnSpc>
                <a:spcPct val="80000"/>
              </a:lnSpc>
              <a:spcBef>
                <a:spcPts val="592"/>
              </a:spcBef>
              <a:buClr>
                <a:srgbClr val="888888"/>
              </a:buClr>
              <a:buSzPts val="2960"/>
            </a:pPr>
            <a:endParaRPr lang="en-IN" dirty="0">
              <a:solidFill>
                <a:srgbClr val="888888"/>
              </a:solidFill>
              <a:latin typeface="Calibri"/>
              <a:ea typeface="Calibri"/>
              <a:cs typeface="Calibri"/>
              <a:sym typeface="Calibri"/>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7010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426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IN" sz="2000" u="sng" dirty="0">
                <a:solidFill>
                  <a:schemeClr val="hlink"/>
                </a:solidFill>
                <a:latin typeface="Calibri"/>
                <a:ea typeface="Calibri"/>
                <a:cs typeface="Calibri"/>
                <a:sym typeface="Calibri"/>
              </a:rPr>
              <a:t>Under Build, Select Execute Windows batch Command. And provide below commands in </a:t>
            </a:r>
            <a:r>
              <a:rPr lang="en-IN" sz="2000" u="sng" dirty="0" smtClean="0">
                <a:solidFill>
                  <a:schemeClr val="hlink"/>
                </a:solidFill>
                <a:latin typeface="Calibri"/>
                <a:ea typeface="Calibri"/>
                <a:cs typeface="Calibri"/>
                <a:sym typeface="Calibri"/>
              </a:rPr>
              <a:t>window</a:t>
            </a: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Click Save, to Complete creation of Job Item.</a:t>
            </a: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Now Select Build Now from left side menu, observe that build gets done, after that, you can observe Console output</a:t>
            </a:r>
          </a:p>
          <a:p>
            <a:endParaRPr lang="en-IN" sz="2000" u="sng" dirty="0">
              <a:solidFill>
                <a:schemeClr val="hlink"/>
              </a:solidFill>
              <a:latin typeface="Calibri"/>
              <a:ea typeface="Calibri"/>
              <a:cs typeface="Calibri"/>
              <a:sym typeface="Calibri"/>
            </a:endParaRPr>
          </a:p>
          <a:p>
            <a:pPr lvl="0"/>
            <a:endParaRPr lang="en-IN" sz="2000" dirty="0"/>
          </a:p>
        </p:txBody>
      </p:sp>
      <p:pic>
        <p:nvPicPr>
          <p:cNvPr id="6" name="Picture 5" descr="C:\Users\SANTHOSH\Desktop\Jenkins&amp;Docker\pi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0"/>
            <a:ext cx="4463050" cy="192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611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Create Item just like </a:t>
            </a:r>
            <a:r>
              <a:rPr lang="en-IN" sz="2000" dirty="0" smtClean="0">
                <a:solidFill>
                  <a:schemeClr val="bg1">
                    <a:lumMod val="50000"/>
                  </a:schemeClr>
                </a:solidFill>
                <a:latin typeface="Calibri"/>
                <a:ea typeface="Calibri"/>
                <a:cs typeface="Calibri"/>
                <a:sym typeface="Calibri"/>
              </a:rPr>
              <a:t>before, </a:t>
            </a:r>
            <a:r>
              <a:rPr lang="en-IN" sz="2000" dirty="0">
                <a:solidFill>
                  <a:schemeClr val="bg1">
                    <a:lumMod val="50000"/>
                  </a:schemeClr>
                </a:solidFill>
                <a:latin typeface="Calibri"/>
                <a:ea typeface="Calibri"/>
                <a:cs typeface="Calibri"/>
                <a:sym typeface="Calibri"/>
              </a:rPr>
              <a:t>now select Configure from left side.</a:t>
            </a:r>
          </a:p>
          <a:p>
            <a:r>
              <a:rPr lang="en-IN" sz="2000" dirty="0">
                <a:solidFill>
                  <a:schemeClr val="bg1">
                    <a:lumMod val="50000"/>
                  </a:schemeClr>
                </a:solidFill>
                <a:latin typeface="Calibri"/>
                <a:ea typeface="Calibri"/>
                <a:cs typeface="Calibri"/>
                <a:sym typeface="Calibri"/>
              </a:rPr>
              <a:t>Now on the next web page, under “Source Code management” select “</a:t>
            </a:r>
            <a:r>
              <a:rPr lang="en-IN" sz="2000" dirty="0" smtClean="0">
                <a:solidFill>
                  <a:schemeClr val="bg1">
                    <a:lumMod val="50000"/>
                  </a:schemeClr>
                </a:solidFill>
                <a:latin typeface="Calibri"/>
                <a:ea typeface="Calibri"/>
                <a:cs typeface="Calibri"/>
                <a:sym typeface="Calibri"/>
              </a:rPr>
              <a:t>Git”</a:t>
            </a:r>
          </a:p>
          <a:p>
            <a:r>
              <a:rPr lang="en-IN" sz="2000" dirty="0" smtClean="0">
                <a:solidFill>
                  <a:schemeClr val="bg1">
                    <a:lumMod val="50000"/>
                  </a:schemeClr>
                </a:solidFill>
                <a:latin typeface="Calibri"/>
                <a:ea typeface="Calibri"/>
                <a:cs typeface="Calibri"/>
                <a:sym typeface="Calibri"/>
              </a:rPr>
              <a:t>This </a:t>
            </a:r>
            <a:r>
              <a:rPr lang="en-IN" sz="2000" dirty="0">
                <a:solidFill>
                  <a:schemeClr val="bg1">
                    <a:lumMod val="50000"/>
                  </a:schemeClr>
                </a:solidFill>
                <a:latin typeface="Calibri"/>
                <a:ea typeface="Calibri"/>
                <a:cs typeface="Calibri"/>
                <a:sym typeface="Calibri"/>
              </a:rPr>
              <a:t>option gets expanded, and asks for GIT repo URL</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3074"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7848600" cy="351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844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Trigger, select Poll SCM, specify * * * * </a:t>
            </a:r>
            <a:r>
              <a:rPr lang="en-IN" sz="2000" dirty="0" smtClean="0">
                <a:solidFill>
                  <a:schemeClr val="bg1">
                    <a:lumMod val="50000"/>
                  </a:schemeClr>
                </a:solidFill>
                <a:latin typeface="Calibri"/>
                <a:ea typeface="Calibri"/>
                <a:cs typeface="Calibri"/>
                <a:sym typeface="Calibri"/>
              </a:rPr>
              <a:t>*</a:t>
            </a:r>
          </a:p>
          <a:p>
            <a:r>
              <a:rPr lang="en-IN" sz="2000" dirty="0" smtClean="0">
                <a:solidFill>
                  <a:schemeClr val="bg1">
                    <a:lumMod val="50000"/>
                  </a:schemeClr>
                </a:solidFill>
                <a:latin typeface="Calibri"/>
                <a:ea typeface="Calibri"/>
                <a:cs typeface="Calibri"/>
                <a:sym typeface="Calibri"/>
              </a:rPr>
              <a:t>Above </a:t>
            </a:r>
            <a:r>
              <a:rPr lang="en-IN" sz="2000" dirty="0">
                <a:solidFill>
                  <a:schemeClr val="bg1">
                    <a:lumMod val="50000"/>
                  </a:schemeClr>
                </a:solidFill>
                <a:latin typeface="Calibri"/>
                <a:ea typeface="Calibri"/>
                <a:cs typeface="Calibri"/>
                <a:sym typeface="Calibri"/>
              </a:rPr>
              <a:t>indicates that SCM need to be polled for every one minute, for changes. Once Jenkins Job finds changes, build is initiated</a:t>
            </a:r>
            <a:r>
              <a:rPr lang="en-IN" sz="2000" dirty="0" smtClean="0">
                <a:solidFill>
                  <a:schemeClr val="bg1">
                    <a:lumMod val="50000"/>
                  </a:schemeClr>
                </a:solidFill>
                <a:latin typeface="Calibri"/>
                <a:ea typeface="Calibri"/>
                <a:cs typeface="Calibri"/>
                <a:sym typeface="Calibri"/>
              </a:rPr>
              <a:t>.</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725011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89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a:t>
            </a:r>
            <a:r>
              <a:rPr lang="en-IN" sz="2000" dirty="0" smtClean="0">
                <a:solidFill>
                  <a:schemeClr val="bg1">
                    <a:lumMod val="50000"/>
                  </a:schemeClr>
                </a:solidFill>
                <a:latin typeface="Calibri"/>
                <a:ea typeface="Calibri"/>
                <a:cs typeface="Calibri"/>
                <a:sym typeface="Calibri"/>
              </a:rPr>
              <a:t>Environment, </a:t>
            </a:r>
            <a:r>
              <a:rPr lang="en-IN" sz="2000" dirty="0">
                <a:solidFill>
                  <a:schemeClr val="bg1">
                    <a:lumMod val="50000"/>
                  </a:schemeClr>
                </a:solidFill>
                <a:latin typeface="Calibri"/>
                <a:ea typeface="Calibri"/>
                <a:cs typeface="Calibri"/>
                <a:sym typeface="Calibri"/>
              </a:rPr>
              <a:t>select </a:t>
            </a:r>
            <a:r>
              <a:rPr lang="en-IN" sz="2000" dirty="0" smtClean="0">
                <a:solidFill>
                  <a:schemeClr val="bg1">
                    <a:lumMod val="50000"/>
                  </a:schemeClr>
                </a:solidFill>
                <a:latin typeface="Calibri"/>
                <a:ea typeface="Calibri"/>
                <a:cs typeface="Calibri"/>
                <a:sym typeface="Calibri"/>
              </a:rPr>
              <a:t>Delete work space before build starts</a:t>
            </a:r>
          </a:p>
          <a:p>
            <a:r>
              <a:rPr lang="en-IN" sz="2000" dirty="0" smtClean="0">
                <a:solidFill>
                  <a:schemeClr val="bg1">
                    <a:lumMod val="50000"/>
                  </a:schemeClr>
                </a:solidFill>
                <a:latin typeface="Calibri"/>
                <a:ea typeface="Calibri"/>
                <a:cs typeface="Calibri"/>
                <a:sym typeface="Calibri"/>
              </a:rPr>
              <a:t>Above </a:t>
            </a:r>
            <a:r>
              <a:rPr lang="en-IN" sz="2000" dirty="0">
                <a:solidFill>
                  <a:schemeClr val="bg1">
                    <a:lumMod val="50000"/>
                  </a:schemeClr>
                </a:solidFill>
                <a:latin typeface="Calibri"/>
                <a:ea typeface="Calibri"/>
                <a:cs typeface="Calibri"/>
                <a:sym typeface="Calibri"/>
              </a:rPr>
              <a:t>indicates that </a:t>
            </a:r>
            <a:r>
              <a:rPr lang="en-IN" sz="2000" dirty="0" smtClean="0">
                <a:solidFill>
                  <a:schemeClr val="bg1">
                    <a:lumMod val="50000"/>
                  </a:schemeClr>
                </a:solidFill>
                <a:latin typeface="Calibri"/>
                <a:ea typeface="Calibri"/>
                <a:cs typeface="Calibri"/>
                <a:sym typeface="Calibri"/>
              </a:rPr>
              <a:t>work space is deleted before build starts.</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64" y="2971800"/>
            <a:ext cx="725011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79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Calibri" pitchFamily="34" charset="0"/>
                <a:cs typeface="Calibri" pitchFamily="34" charset="0"/>
              </a:rPr>
              <a:t>Continuous Integration</a:t>
            </a:r>
            <a:endParaRPr lang="en-IN" dirty="0"/>
          </a:p>
        </p:txBody>
      </p:sp>
      <p:pic>
        <p:nvPicPr>
          <p:cNvPr id="2050" name="Picture 2" descr="C:\Users\SANTHOSH\Desktop\1_kUQVUFkZrD8bacC4tbiw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87" y="1928813"/>
            <a:ext cx="8104050" cy="409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204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fontScale="92500" lnSpcReduction="10000"/>
          </a:bodyPr>
          <a:lstStyle/>
          <a:p>
            <a:r>
              <a:rPr lang="en-IN" sz="1900" dirty="0">
                <a:solidFill>
                  <a:schemeClr val="bg1">
                    <a:lumMod val="50000"/>
                  </a:schemeClr>
                </a:solidFill>
              </a:rPr>
              <a:t>In Jenkins, a pipeline is a group of events or jobs which are interlinked with one another in a sequence.</a:t>
            </a:r>
          </a:p>
          <a:p>
            <a:r>
              <a:rPr lang="en-IN" sz="1900" dirty="0">
                <a:solidFill>
                  <a:schemeClr val="bg1">
                    <a:lumMod val="50000"/>
                  </a:schemeClr>
                </a:solidFill>
              </a:rPr>
              <a:t>In simple words, Jenkins Pipeline is a combination of plugins that support the integration and implementation of </a:t>
            </a:r>
            <a:r>
              <a:rPr lang="en-IN" sz="1900" b="1" dirty="0">
                <a:solidFill>
                  <a:schemeClr val="bg1">
                    <a:lumMod val="50000"/>
                  </a:schemeClr>
                </a:solidFill>
              </a:rPr>
              <a:t>continuous delivery pipelines</a:t>
            </a:r>
            <a:r>
              <a:rPr lang="en-IN" sz="1900" dirty="0">
                <a:solidFill>
                  <a:schemeClr val="bg1">
                    <a:lumMod val="50000"/>
                  </a:schemeClr>
                </a:solidFill>
              </a:rPr>
              <a:t> using Jenkins.</a:t>
            </a:r>
          </a:p>
          <a:p>
            <a:r>
              <a:rPr lang="en-IN" sz="1900" b="1" dirty="0">
                <a:solidFill>
                  <a:schemeClr val="bg1">
                    <a:lumMod val="50000"/>
                  </a:schemeClr>
                </a:solidFill>
              </a:rPr>
              <a:t>What is Continuous Delivery Pipelines? How it Works?</a:t>
            </a:r>
          </a:p>
          <a:p>
            <a:r>
              <a:rPr lang="en-IN" sz="1900" dirty="0">
                <a:solidFill>
                  <a:schemeClr val="bg1">
                    <a:lumMod val="50000"/>
                  </a:schemeClr>
                </a:solidFill>
              </a:rPr>
              <a:t>In a Jenkins pipeline, every job or event has some sort of dependency on at least one or more events</a:t>
            </a:r>
            <a:r>
              <a:rPr lang="en-IN" sz="1900" dirty="0" smtClean="0">
                <a:solidFill>
                  <a:schemeClr val="bg1">
                    <a:lumMod val="50000"/>
                  </a:schemeClr>
                </a:solidFill>
              </a:rPr>
              <a:t>.</a:t>
            </a:r>
          </a:p>
          <a:p>
            <a:endParaRPr lang="en-IN" sz="1900" dirty="0">
              <a:solidFill>
                <a:schemeClr val="bg1">
                  <a:lumMod val="50000"/>
                </a:schemeClr>
              </a:solidFill>
            </a:endParaRPr>
          </a:p>
          <a:p>
            <a:endParaRPr lang="en-IN" sz="1900" dirty="0" smtClean="0">
              <a:solidFill>
                <a:schemeClr val="bg1">
                  <a:lumMod val="50000"/>
                </a:schemeClr>
              </a:solidFill>
            </a:endParaRPr>
          </a:p>
          <a:p>
            <a:endParaRPr lang="en-IN" sz="1900" dirty="0">
              <a:solidFill>
                <a:schemeClr val="bg1">
                  <a:lumMod val="50000"/>
                </a:schemeClr>
              </a:solidFill>
            </a:endParaRPr>
          </a:p>
          <a:p>
            <a:r>
              <a:rPr lang="en-IN" sz="1900" dirty="0">
                <a:solidFill>
                  <a:schemeClr val="bg1">
                    <a:lumMod val="50000"/>
                  </a:schemeClr>
                </a:solidFill>
              </a:rPr>
              <a:t>The picture above represents a continuous delivery pipeline in Jenkins. It contains a group of states called build, deploy, test and release. These events are interlinked with each other. Every state has its events, which work in a sequence called a continuous delivery pipeline.</a:t>
            </a:r>
          </a:p>
          <a:p>
            <a:endParaRPr lang="en-IN" sz="1900" dirty="0" smtClean="0">
              <a:solidFill>
                <a:schemeClr val="bg1">
                  <a:lumMod val="50000"/>
                </a:schemeClr>
              </a:solidFill>
            </a:endParaRPr>
          </a:p>
          <a:p>
            <a:endParaRPr lang="en-IN" sz="2000" dirty="0">
              <a:solidFill>
                <a:schemeClr val="bg1">
                  <a:lumMod val="50000"/>
                </a:schemeClr>
              </a:solidFill>
            </a:endParaRPr>
          </a:p>
          <a:p>
            <a:pPr lvl="0"/>
            <a:endParaRPr lang="en-IN" sz="2000" dirty="0"/>
          </a:p>
        </p:txBody>
      </p:sp>
      <p:pic>
        <p:nvPicPr>
          <p:cNvPr id="6" name="Picture 5" descr="https://www.guru99.com/images/1/091318_0510_JenkinsPipe1.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86200"/>
            <a:ext cx="5867400" cy="883948"/>
          </a:xfrm>
          <a:prstGeom prst="rect">
            <a:avLst/>
          </a:prstGeom>
          <a:noFill/>
          <a:ln>
            <a:noFill/>
          </a:ln>
        </p:spPr>
      </p:pic>
    </p:spTree>
    <p:extLst>
      <p:ext uri="{BB962C8B-B14F-4D97-AF65-F5344CB8AC3E}">
        <p14:creationId xmlns:p14="http://schemas.microsoft.com/office/powerpoint/2010/main" val="284260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r>
              <a:rPr lang="en-IN" sz="1800" dirty="0">
                <a:solidFill>
                  <a:schemeClr val="bg1">
                    <a:lumMod val="50000"/>
                  </a:schemeClr>
                </a:solidFill>
              </a:rPr>
              <a:t>Jenkins Pipeline Concepts</a:t>
            </a:r>
          </a:p>
          <a:p>
            <a:r>
              <a:rPr lang="en-IN" sz="1800" b="1" dirty="0">
                <a:solidFill>
                  <a:schemeClr val="bg1">
                    <a:lumMod val="50000"/>
                  </a:schemeClr>
                </a:solidFill>
              </a:rPr>
              <a:t>Pipeline	</a:t>
            </a:r>
            <a:endParaRPr lang="en-IN" sz="1800" dirty="0">
              <a:solidFill>
                <a:schemeClr val="bg1">
                  <a:lumMod val="50000"/>
                </a:schemeClr>
              </a:solidFill>
            </a:endParaRPr>
          </a:p>
          <a:p>
            <a:r>
              <a:rPr lang="en-IN" sz="1800" dirty="0">
                <a:solidFill>
                  <a:schemeClr val="bg1">
                    <a:lumMod val="50000"/>
                  </a:schemeClr>
                </a:solidFill>
              </a:rPr>
              <a:t>The pipeline is a set of instructions given in the form of code for continuous delivery and consists of instructions needed for the entire build process. With pipeline, you can build, test, and deliver the application.</a:t>
            </a:r>
          </a:p>
          <a:p>
            <a:r>
              <a:rPr lang="en-IN" sz="1800" b="1" dirty="0">
                <a:solidFill>
                  <a:schemeClr val="bg1">
                    <a:lumMod val="50000"/>
                  </a:schemeClr>
                </a:solidFill>
              </a:rPr>
              <a:t>Stage	</a:t>
            </a:r>
            <a:endParaRPr lang="en-IN" sz="1800" dirty="0">
              <a:solidFill>
                <a:schemeClr val="bg1">
                  <a:lumMod val="50000"/>
                </a:schemeClr>
              </a:solidFill>
            </a:endParaRPr>
          </a:p>
          <a:p>
            <a:r>
              <a:rPr lang="en-IN" sz="1800" dirty="0">
                <a:solidFill>
                  <a:schemeClr val="bg1">
                    <a:lumMod val="50000"/>
                  </a:schemeClr>
                </a:solidFill>
              </a:rPr>
              <a:t>A stage block contains a series of steps in a pipeline. That is, the build, test, and deploy processes all come together in a stage. Generally, a stage block is used to visualize the Jenkins pipeline process.</a:t>
            </a:r>
          </a:p>
          <a:p>
            <a:r>
              <a:rPr lang="en-IN" sz="1800" b="1" dirty="0">
                <a:solidFill>
                  <a:schemeClr val="bg1">
                    <a:lumMod val="50000"/>
                  </a:schemeClr>
                </a:solidFill>
              </a:rPr>
              <a:t>Step	</a:t>
            </a:r>
            <a:endParaRPr lang="en-IN" sz="1800" dirty="0">
              <a:solidFill>
                <a:schemeClr val="bg1">
                  <a:lumMod val="50000"/>
                </a:schemeClr>
              </a:solidFill>
            </a:endParaRPr>
          </a:p>
          <a:p>
            <a:r>
              <a:rPr lang="en-IN" sz="1800" dirty="0">
                <a:solidFill>
                  <a:schemeClr val="bg1">
                    <a:lumMod val="50000"/>
                  </a:schemeClr>
                </a:solidFill>
              </a:rPr>
              <a:t>A step is nothing but a single task that executes a specific process at a defined time. A pipeline involves a series of steps.</a:t>
            </a:r>
          </a:p>
          <a:p>
            <a:endParaRPr lang="en-IN" sz="1900" dirty="0" smtClean="0">
              <a:solidFill>
                <a:schemeClr val="bg1">
                  <a:lumMod val="50000"/>
                </a:schemeClr>
              </a:solidFill>
            </a:endParaRPr>
          </a:p>
          <a:p>
            <a:endParaRPr lang="en-IN" sz="2000" dirty="0">
              <a:solidFill>
                <a:schemeClr val="bg1">
                  <a:lumMod val="50000"/>
                </a:schemeClr>
              </a:solidFill>
            </a:endParaRPr>
          </a:p>
          <a:p>
            <a:pPr lvl="0"/>
            <a:endParaRPr lang="en-IN" sz="2000" dirty="0"/>
          </a:p>
        </p:txBody>
      </p:sp>
    </p:spTree>
    <p:extLst>
      <p:ext uri="{BB962C8B-B14F-4D97-AF65-F5344CB8AC3E}">
        <p14:creationId xmlns:p14="http://schemas.microsoft.com/office/powerpoint/2010/main" val="3989447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endParaRPr lang="en-IN" sz="1900" dirty="0" smtClean="0">
              <a:solidFill>
                <a:schemeClr val="bg1">
                  <a:lumMod val="50000"/>
                </a:schemeClr>
              </a:solidFill>
            </a:endParaRPr>
          </a:p>
          <a:p>
            <a:endParaRPr lang="en-IN" sz="2000" dirty="0"/>
          </a:p>
          <a:p>
            <a:pPr lvl="0"/>
            <a:endParaRPr lang="en-IN" sz="2000" dirty="0"/>
          </a:p>
        </p:txBody>
      </p:sp>
      <p:pic>
        <p:nvPicPr>
          <p:cNvPr id="5122"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133600"/>
            <a:ext cx="4876800" cy="361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1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fontScale="92500"/>
          </a:bodyPr>
          <a:lstStyle/>
          <a:p>
            <a:r>
              <a:rPr lang="en-US" sz="2100" dirty="0" smtClean="0">
                <a:latin typeface="Calibri" pitchFamily="34" charset="0"/>
                <a:cs typeface="Calibri" pitchFamily="34" charset="0"/>
              </a:rPr>
              <a:t>Jenkins is an open source automation tool that allows continuous integration. </a:t>
            </a:r>
            <a:endParaRPr lang="en-US" sz="2100" u="sng" dirty="0" smtClean="0">
              <a:latin typeface="Calibri" pitchFamily="34" charset="0"/>
              <a:ea typeface="Calibri"/>
              <a:cs typeface="Calibri" pitchFamily="34" charset="0"/>
              <a:sym typeface="Calibri"/>
              <a:hlinkClick r:id="rId3"/>
            </a:endParaRPr>
          </a:p>
          <a:p>
            <a:r>
              <a:rPr lang="en-US" sz="2100" u="sng" dirty="0" smtClean="0">
                <a:latin typeface="Calibri" pitchFamily="34" charset="0"/>
                <a:ea typeface="Calibri"/>
                <a:cs typeface="Calibri" pitchFamily="34" charset="0"/>
                <a:sym typeface="Calibri"/>
                <a:hlinkClick r:id="rId3"/>
              </a:rPr>
              <a:t>Jenkins</a:t>
            </a:r>
            <a:r>
              <a:rPr lang="en-US" sz="2100" dirty="0">
                <a:latin typeface="Calibri" pitchFamily="34" charset="0"/>
                <a:ea typeface="Calibri"/>
                <a:cs typeface="Calibri" pitchFamily="34" charset="0"/>
                <a:sym typeface="Calibri"/>
              </a:rPr>
              <a:t> is one of the most popular tools for </a:t>
            </a:r>
            <a:r>
              <a:rPr lang="en-US" sz="2100" dirty="0" smtClean="0">
                <a:latin typeface="Calibri" pitchFamily="34" charset="0"/>
                <a:ea typeface="Calibri"/>
                <a:cs typeface="Calibri" pitchFamily="34" charset="0"/>
                <a:sym typeface="Calibri"/>
              </a:rPr>
              <a:t> performing continuous </a:t>
            </a:r>
            <a:r>
              <a:rPr lang="en-US" sz="2100" dirty="0">
                <a:latin typeface="Calibri" pitchFamily="34" charset="0"/>
                <a:ea typeface="Calibri"/>
                <a:cs typeface="Calibri" pitchFamily="34" charset="0"/>
                <a:sym typeface="Calibri"/>
              </a:rPr>
              <a:t>integration and continuous delivery </a:t>
            </a:r>
            <a:r>
              <a:rPr lang="en-US" sz="2100" dirty="0" smtClean="0">
                <a:latin typeface="Calibri" pitchFamily="34" charset="0"/>
                <a:ea typeface="Calibri"/>
                <a:cs typeface="Calibri" pitchFamily="34" charset="0"/>
                <a:sym typeface="Calibri"/>
              </a:rPr>
              <a:t>of software projects on </a:t>
            </a:r>
            <a:r>
              <a:rPr lang="en-US" sz="2100" dirty="0">
                <a:latin typeface="Calibri" pitchFamily="34" charset="0"/>
                <a:ea typeface="Calibri"/>
                <a:cs typeface="Calibri" pitchFamily="34" charset="0"/>
                <a:sym typeface="Calibri"/>
              </a:rPr>
              <a:t>any platform</a:t>
            </a:r>
            <a:r>
              <a:rPr lang="en-US" sz="2100" dirty="0" smtClean="0">
                <a:latin typeface="Calibri" pitchFamily="34" charset="0"/>
                <a:ea typeface="Calibri"/>
                <a:cs typeface="Calibri" pitchFamily="34" charset="0"/>
                <a:sym typeface="Calibri"/>
              </a:rPr>
              <a:t>.</a:t>
            </a:r>
          </a:p>
          <a:p>
            <a:r>
              <a:rPr lang="en-US" sz="2100" dirty="0" smtClean="0">
                <a:latin typeface="Calibri" pitchFamily="34" charset="0"/>
                <a:ea typeface="Calibri"/>
                <a:cs typeface="Calibri" pitchFamily="34" charset="0"/>
                <a:sym typeface="Calibri"/>
              </a:rPr>
              <a:t>Jenkins is on of the DevOps Tool</a:t>
            </a:r>
          </a:p>
          <a:p>
            <a:r>
              <a:rPr lang="en-US" sz="2100" dirty="0">
                <a:latin typeface="Calibri" pitchFamily="34" charset="0"/>
                <a:ea typeface="Calibri"/>
                <a:cs typeface="Calibri" pitchFamily="34" charset="0"/>
                <a:sym typeface="Calibri"/>
              </a:rPr>
              <a:t> Jenkins builds, tests and deploy software projects, which continuously making it easier for developers to integrate changes to the project, and making it easier for users to obtain a fresh build.</a:t>
            </a:r>
            <a:endParaRPr lang="en-IN" sz="2100" dirty="0">
              <a:latin typeface="Calibri" pitchFamily="34" charset="0"/>
              <a:ea typeface="Calibri"/>
              <a:cs typeface="Calibri" pitchFamily="34" charset="0"/>
              <a:sym typeface="Calibri"/>
            </a:endParaRPr>
          </a:p>
          <a:p>
            <a:pPr lvl="0"/>
            <a:r>
              <a:rPr lang="en-US" sz="2100" dirty="0">
                <a:latin typeface="Calibri" pitchFamily="34" charset="0"/>
                <a:cs typeface="Calibri" pitchFamily="34" charset="0"/>
              </a:rPr>
              <a:t>It also allows us to continuously deliver our software by integrating with a large number of testing and deployment technologies.</a:t>
            </a:r>
          </a:p>
          <a:p>
            <a:r>
              <a:rPr lang="en-US" sz="2100" dirty="0">
                <a:latin typeface="Calibri" pitchFamily="34" charset="0"/>
                <a:cs typeface="Calibri" pitchFamily="34" charset="0"/>
              </a:rPr>
              <a:t>Jenkins offers a straightforward way to set up a continuous integration or continuous delivery environment for almost any combination of languages and source code repositories(GIT,SVN,TFS), as well as automating other routine development tasks(build, test ,deployment).</a:t>
            </a:r>
          </a:p>
          <a:p>
            <a:pPr lvl="0"/>
            <a:endParaRPr lang="en-IN" sz="2000" dirty="0"/>
          </a:p>
          <a:p>
            <a:endParaRPr lang="en-US" sz="2100" dirty="0" smtClean="0">
              <a:latin typeface="Calibri" pitchFamily="34" charset="0"/>
              <a:ea typeface="Calibri"/>
              <a:cs typeface="Calibri" pitchFamily="34" charset="0"/>
              <a:sym typeface="Calibri"/>
            </a:endParaRPr>
          </a:p>
          <a:p>
            <a:endParaRPr lang="en-US" sz="2100" dirty="0" smtClean="0">
              <a:latin typeface="Calibri" pitchFamily="34" charset="0"/>
              <a:ea typeface="Calibri"/>
              <a:cs typeface="Calibri" pitchFamily="34" charset="0"/>
              <a:sym typeface="Calibri"/>
            </a:endParaRPr>
          </a:p>
          <a:p>
            <a:pPr lvl="0"/>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lnSpcReduction="10000"/>
          </a:bodyPr>
          <a:lstStyle/>
          <a:p>
            <a:pPr lvl="0"/>
            <a:r>
              <a:rPr lang="en-US" sz="2000" dirty="0" smtClean="0"/>
              <a:t>Jenkins helps organizations to speed </a:t>
            </a:r>
            <a:r>
              <a:rPr lang="en-US" sz="2000" dirty="0" smtClean="0"/>
              <a:t>up the software development process through automation. </a:t>
            </a:r>
            <a:endParaRPr lang="en-US" sz="2000" dirty="0" smtClean="0"/>
          </a:p>
          <a:p>
            <a:pPr lvl="0"/>
            <a:r>
              <a:rPr lang="en-US" sz="2000" dirty="0" smtClean="0"/>
              <a:t>Jenkins </a:t>
            </a:r>
            <a:r>
              <a:rPr lang="en-US" sz="2000" dirty="0" smtClean="0"/>
              <a:t>adds development life-cycle processes of all kinds, including build, document, test, package, stage, deploy static analysis and much more.</a:t>
            </a:r>
          </a:p>
          <a:p>
            <a:r>
              <a:rPr lang="en-US" sz="2000" dirty="0" smtClean="0"/>
              <a:t>Jenkins achieves CI (Continuous Integration) with the help of plugins. Plugins is used to allow the integration of various DevOps stages. If you want to integrate a particular tool, you have to install the plugins for that tool. For example: Msbuild,Maven 2 Project, Git, HTML Publisher, Amazon EC2, etc.</a:t>
            </a:r>
            <a:endParaRPr lang="en-IN" sz="2000" dirty="0" smtClean="0">
              <a:latin typeface="Calibri"/>
              <a:ea typeface="Calibri"/>
              <a:cs typeface="Calibri"/>
              <a:sym typeface="Calibri"/>
            </a:endParaRPr>
          </a:p>
          <a:p>
            <a:r>
              <a:rPr lang="en-IN" sz="2000" dirty="0" smtClean="0">
                <a:latin typeface="Calibri"/>
                <a:ea typeface="Calibri"/>
                <a:cs typeface="Calibri"/>
                <a:sym typeface="Calibri"/>
              </a:rPr>
              <a:t>Jenkins </a:t>
            </a:r>
            <a:r>
              <a:rPr lang="en-IN" sz="2000" dirty="0">
                <a:latin typeface="Calibri"/>
                <a:ea typeface="Calibri"/>
                <a:cs typeface="Calibri"/>
                <a:sym typeface="Calibri"/>
              </a:rPr>
              <a:t>will be installed on a server where the central build will take place</a:t>
            </a:r>
            <a:r>
              <a:rPr lang="en-IN" sz="2000" dirty="0" smtClean="0">
                <a:latin typeface="Calibri"/>
                <a:ea typeface="Calibri"/>
                <a:cs typeface="Calibri"/>
                <a:sym typeface="Calibri"/>
              </a:rPr>
              <a:t>.</a:t>
            </a:r>
            <a:endParaRPr lang="en-US" sz="2000" dirty="0" smtClean="0">
              <a:latin typeface="Calibri"/>
              <a:ea typeface="Calibri"/>
              <a:cs typeface="Calibri"/>
              <a:sym typeface="Calibri"/>
            </a:endParaRPr>
          </a:p>
          <a:p>
            <a:r>
              <a:rPr lang="en-US" sz="2000" dirty="0" smtClean="0">
                <a:latin typeface="Calibri"/>
                <a:ea typeface="Calibri"/>
                <a:cs typeface="Calibri"/>
                <a:sym typeface="Calibri"/>
              </a:rPr>
              <a:t>Jenkins </a:t>
            </a:r>
            <a:r>
              <a:rPr lang="en-US" sz="2000" dirty="0">
                <a:latin typeface="Calibri"/>
                <a:ea typeface="Calibri"/>
                <a:cs typeface="Calibri"/>
                <a:sym typeface="Calibri"/>
              </a:rPr>
              <a:t>has many plugins for automating almost everything at the infrastructure level</a:t>
            </a:r>
            <a:r>
              <a:rPr lang="en-US" sz="2000" dirty="0" smtClean="0">
                <a:latin typeface="Calibri"/>
                <a:ea typeface="Calibri"/>
                <a:cs typeface="Calibri"/>
                <a:sym typeface="Calibri"/>
              </a:rPr>
              <a:t>.</a:t>
            </a:r>
          </a:p>
          <a:p>
            <a:r>
              <a:rPr lang="en-US" sz="2000" dirty="0">
                <a:latin typeface="Calibri"/>
                <a:ea typeface="Calibri"/>
                <a:cs typeface="Calibri"/>
                <a:sym typeface="Calibri"/>
              </a:rPr>
              <a:t>The use of Jenkins has widely increased rapidly due to a rich set of functionalities, which it provides in the form of </a:t>
            </a:r>
            <a:r>
              <a:rPr lang="en-US" sz="2000" dirty="0" smtClean="0">
                <a:latin typeface="Calibri"/>
                <a:ea typeface="Calibri"/>
                <a:cs typeface="Calibri"/>
                <a:sym typeface="Calibri"/>
              </a:rPr>
              <a:t>plugins.</a:t>
            </a:r>
          </a:p>
          <a:p>
            <a:pPr lvl="0"/>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 Advantages</a:t>
            </a:r>
            <a:endParaRPr lang="en-IN" dirty="0"/>
          </a:p>
        </p:txBody>
      </p:sp>
      <p:sp>
        <p:nvSpPr>
          <p:cNvPr id="5" name="Content Placeholder 4"/>
          <p:cNvSpPr>
            <a:spLocks noGrp="1"/>
          </p:cNvSpPr>
          <p:nvPr>
            <p:ph sz="quarter" idx="1"/>
          </p:nvPr>
        </p:nvSpPr>
        <p:spPr/>
        <p:txBody>
          <a:bodyPr>
            <a:normAutofit fontScale="92500" lnSpcReduction="10000"/>
          </a:bodyPr>
          <a:lstStyle/>
          <a:p>
            <a:r>
              <a:rPr lang="en-US" sz="2000" dirty="0" smtClean="0"/>
              <a:t>It </a:t>
            </a:r>
            <a:r>
              <a:rPr lang="en-US" sz="2000" dirty="0" smtClean="0"/>
              <a:t>is an open source tool.</a:t>
            </a:r>
          </a:p>
          <a:p>
            <a:r>
              <a:rPr lang="en-US" sz="2000" dirty="0" smtClean="0"/>
              <a:t>It is free of cost.</a:t>
            </a:r>
          </a:p>
          <a:p>
            <a:r>
              <a:rPr lang="en-US" sz="2000" dirty="0" smtClean="0"/>
              <a:t>It does not require additional installations or components. Means it is easy to install.</a:t>
            </a:r>
          </a:p>
          <a:p>
            <a:r>
              <a:rPr lang="en-US" sz="2000" dirty="0" smtClean="0"/>
              <a:t>Easily configurable.</a:t>
            </a:r>
          </a:p>
          <a:p>
            <a:r>
              <a:rPr lang="en-US" sz="2000" dirty="0" smtClean="0"/>
              <a:t>It supports 1000 or more </a:t>
            </a:r>
            <a:r>
              <a:rPr lang="en-US" sz="2000" dirty="0" err="1" smtClean="0"/>
              <a:t>plugins</a:t>
            </a:r>
            <a:r>
              <a:rPr lang="en-US" sz="2000" dirty="0" smtClean="0"/>
              <a:t> to ease your work. If a </a:t>
            </a:r>
            <a:r>
              <a:rPr lang="en-US" sz="2000" dirty="0" err="1" smtClean="0"/>
              <a:t>plugin</a:t>
            </a:r>
            <a:r>
              <a:rPr lang="en-US" sz="2000" dirty="0" smtClean="0"/>
              <a:t> does not exist, you can write the script for it and share with community.</a:t>
            </a:r>
          </a:p>
          <a:p>
            <a:r>
              <a:rPr lang="en-US" sz="2000" dirty="0" smtClean="0"/>
              <a:t>It is built in java and hence it is portable.</a:t>
            </a:r>
          </a:p>
          <a:p>
            <a:r>
              <a:rPr lang="en-US" sz="2000" dirty="0" smtClean="0"/>
              <a:t>It is platform independent. It is available for all platforms and different operating systems. Like OS X, Windows or Linux.</a:t>
            </a:r>
          </a:p>
          <a:p>
            <a:r>
              <a:rPr lang="en-US" sz="2000" dirty="0" smtClean="0"/>
              <a:t>Easy support, since it open source and widely used.</a:t>
            </a:r>
          </a:p>
          <a:p>
            <a:r>
              <a:rPr lang="en-US" sz="2000" dirty="0" smtClean="0"/>
              <a:t>Jenkins also supports cloud based architecture so that we can deploy Jenkins in cloud based platforms.</a:t>
            </a:r>
            <a:endParaRPr lang="en-US" sz="2000" dirty="0"/>
          </a:p>
        </p:txBody>
      </p:sp>
    </p:spTree>
    <p:extLst>
      <p:ext uri="{BB962C8B-B14F-4D97-AF65-F5344CB8AC3E}">
        <p14:creationId xmlns:p14="http://schemas.microsoft.com/office/powerpoint/2010/main" val="3733590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endParaRPr lang="en-US" sz="2000" dirty="0" smtClean="0">
              <a:solidFill>
                <a:srgbClr val="888888"/>
              </a:solidFill>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smtClean="0">
              <a:latin typeface="Calibri"/>
              <a:ea typeface="Calibri"/>
              <a:cs typeface="Calibri"/>
              <a:sym typeface="Calibri"/>
            </a:endParaRPr>
          </a:p>
          <a:p>
            <a:pPr lvl="0"/>
            <a:endParaRPr lang="en-IN" sz="2000" dirty="0"/>
          </a:p>
        </p:txBody>
      </p:sp>
      <p:pic>
        <p:nvPicPr>
          <p:cNvPr id="6" name="Picture 5" descr="Why Jenkins"/>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800"/>
            <a:ext cx="3048000" cy="2895600"/>
          </a:xfrm>
          <a:prstGeom prst="rect">
            <a:avLst/>
          </a:prstGeom>
          <a:noFill/>
          <a:ln>
            <a:noFill/>
          </a:ln>
        </p:spPr>
      </p:pic>
    </p:spTree>
    <p:extLst>
      <p:ext uri="{BB962C8B-B14F-4D97-AF65-F5344CB8AC3E}">
        <p14:creationId xmlns:p14="http://schemas.microsoft.com/office/powerpoint/2010/main" val="4077450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fontScale="47500" lnSpcReduction="20000"/>
          </a:bodyPr>
          <a:lstStyle/>
          <a:p>
            <a:r>
              <a:rPr lang="en-US" sz="3200" b="1" dirty="0" smtClean="0">
                <a:latin typeface="Calibri" pitchFamily="34" charset="0"/>
                <a:cs typeface="Calibri" pitchFamily="34" charset="0"/>
              </a:rPr>
              <a:t>Continuous Integration with Jenkins</a:t>
            </a:r>
          </a:p>
          <a:p>
            <a:r>
              <a:rPr lang="en-US" sz="3200" dirty="0" smtClean="0">
                <a:latin typeface="Calibri" pitchFamily="34" charset="0"/>
                <a:cs typeface="Calibri" pitchFamily="34" charset="0"/>
              </a:rPr>
              <a:t>Let's consider a scenario where the complete source code of the application was built and then deployed on test server for testing. It sounds like a perfect way to develop software, but this process has many problems.</a:t>
            </a:r>
          </a:p>
          <a:p>
            <a:r>
              <a:rPr lang="en-US" sz="3200" dirty="0" smtClean="0">
                <a:latin typeface="Calibri" pitchFamily="34" charset="0"/>
                <a:cs typeface="Calibri" pitchFamily="34" charset="0"/>
              </a:rPr>
              <a:t>Developer teams have to wait till the complete software is developed for the test results.</a:t>
            </a:r>
          </a:p>
          <a:p>
            <a:r>
              <a:rPr lang="en-US" sz="3200" dirty="0" smtClean="0">
                <a:latin typeface="Calibri" pitchFamily="34" charset="0"/>
                <a:cs typeface="Calibri" pitchFamily="34" charset="0"/>
              </a:rPr>
              <a:t>There is a high prospect that the test results might show multiple bugs. It was tough for developers to locate those bugs because they have to check the entire source code of the application.</a:t>
            </a:r>
          </a:p>
          <a:p>
            <a:r>
              <a:rPr lang="en-US" sz="3200" dirty="0" smtClean="0">
                <a:latin typeface="Calibri" pitchFamily="34" charset="0"/>
                <a:cs typeface="Calibri" pitchFamily="34" charset="0"/>
              </a:rPr>
              <a:t>It slows the software delivery process.</a:t>
            </a:r>
          </a:p>
          <a:p>
            <a:r>
              <a:rPr lang="en-US" sz="3200" dirty="0" smtClean="0">
                <a:latin typeface="Calibri" pitchFamily="34" charset="0"/>
                <a:cs typeface="Calibri" pitchFamily="34" charset="0"/>
              </a:rPr>
              <a:t>Continuous feedback pertaining to things like architectural or coding issues, build failures, test status and file release uploads was missing due to which the quality of software can go down.</a:t>
            </a:r>
          </a:p>
          <a:p>
            <a:r>
              <a:rPr lang="en-US" sz="3200" dirty="0" smtClean="0">
                <a:latin typeface="Calibri" pitchFamily="34" charset="0"/>
                <a:cs typeface="Calibri" pitchFamily="34" charset="0"/>
              </a:rPr>
              <a:t>The whole process was manual which increases the threat of frequent failure.</a:t>
            </a:r>
          </a:p>
          <a:p>
            <a:r>
              <a:rPr lang="en-US" sz="3200" dirty="0" smtClean="0">
                <a:latin typeface="Calibri" pitchFamily="34" charset="0"/>
                <a:cs typeface="Calibri" pitchFamily="34" charset="0"/>
              </a:rPr>
              <a:t>It is obvious from the above stated problems that not only the software delivery process became slow but the quality of software also went down. This leads to customer dissatisfaction.</a:t>
            </a:r>
          </a:p>
          <a:p>
            <a:r>
              <a:rPr lang="en-US" sz="3200" dirty="0" smtClean="0">
                <a:latin typeface="Calibri" pitchFamily="34" charset="0"/>
                <a:cs typeface="Calibri" pitchFamily="34" charset="0"/>
              </a:rPr>
              <a:t>So to overcome such problem there was a need for a system to exist where developers can continuously trigger a build and test for every change made in the source code.</a:t>
            </a:r>
          </a:p>
          <a:p>
            <a:r>
              <a:rPr lang="en-US" sz="3200" dirty="0" smtClean="0">
                <a:latin typeface="Calibri" pitchFamily="34" charset="0"/>
                <a:cs typeface="Calibri" pitchFamily="34" charset="0"/>
              </a:rPr>
              <a:t>This is what Continuous Integration (CI) is all about. Jenkins is the most mature Continuous Integration tool available so let us see how Continuous Integration with Jenkins overcame the above shortcomings.</a:t>
            </a:r>
          </a:p>
          <a:p>
            <a:pPr lvl="0"/>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 Architecture</a:t>
            </a:r>
            <a:endParaRPr lang="en-IN" dirty="0"/>
          </a:p>
        </p:txBody>
      </p:sp>
      <p:sp>
        <p:nvSpPr>
          <p:cNvPr id="5" name="Content Placeholder 4"/>
          <p:cNvSpPr>
            <a:spLocks noGrp="1"/>
          </p:cNvSpPr>
          <p:nvPr>
            <p:ph sz="quarter" idx="1"/>
          </p:nvPr>
        </p:nvSpPr>
        <p:spPr/>
        <p:txBody>
          <a:bodyPr>
            <a:normAutofit/>
          </a:bodyPr>
          <a:lstStyle/>
          <a:p>
            <a:r>
              <a:rPr lang="en-US" sz="2000" b="1" dirty="0" smtClean="0">
                <a:latin typeface="Calibri" pitchFamily="34" charset="0"/>
                <a:cs typeface="Calibri" pitchFamily="34" charset="0"/>
              </a:rPr>
              <a:t>generic flow diagram of Continuous Integration with Jenkins:</a:t>
            </a:r>
          </a:p>
          <a:p>
            <a:endParaRPr lang="en-IN" sz="2000" dirty="0"/>
          </a:p>
        </p:txBody>
      </p:sp>
      <p:pic>
        <p:nvPicPr>
          <p:cNvPr id="1026" name="Picture 2" descr="C:\Users\SANTHOSH\Desktop\continuous-integration-with-jenkins.png"/>
          <p:cNvPicPr>
            <a:picLocks noChangeAspect="1" noChangeArrowheads="1"/>
          </p:cNvPicPr>
          <p:nvPr/>
        </p:nvPicPr>
        <p:blipFill>
          <a:blip r:embed="rId3"/>
          <a:srcRect/>
          <a:stretch>
            <a:fillRect/>
          </a:stretch>
        </p:blipFill>
        <p:spPr bwMode="auto">
          <a:xfrm>
            <a:off x="685800" y="2590800"/>
            <a:ext cx="7762876" cy="2962275"/>
          </a:xfrm>
          <a:prstGeom prst="rect">
            <a:avLst/>
          </a:prstGeom>
          <a:noFill/>
        </p:spPr>
      </p:pic>
      <p:sp>
        <p:nvSpPr>
          <p:cNvPr id="2" name="Rectangle 1"/>
          <p:cNvSpPr/>
          <p:nvPr/>
        </p:nvSpPr>
        <p:spPr>
          <a:xfrm>
            <a:off x="7467600" y="2590800"/>
            <a:ext cx="981076"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lnSpcReduction="10000"/>
          </a:bodyPr>
          <a:lstStyle/>
          <a:p>
            <a:r>
              <a:rPr lang="en-US" sz="2000" b="1" dirty="0" smtClean="0"/>
              <a:t>Let's see how Jenkins works</a:t>
            </a:r>
            <a:r>
              <a:rPr lang="en-US" sz="2000" dirty="0" smtClean="0"/>
              <a:t>. The above diagram is representing the following functions:</a:t>
            </a:r>
          </a:p>
          <a:p>
            <a:r>
              <a:rPr lang="en-US" sz="2000" dirty="0" smtClean="0"/>
              <a:t>First of all, a developer commits the code to the source code repository. Meanwhile, the Jenkins checks the repository at regular intervals for changes.</a:t>
            </a:r>
          </a:p>
          <a:p>
            <a:r>
              <a:rPr lang="en-US" sz="2000" dirty="0" smtClean="0"/>
              <a:t>Soon after a commit occurs, the Jenkins server finds the changes that have occurred in the source code repository. Jenkins will draw those changes and will start preparing a new build.</a:t>
            </a:r>
          </a:p>
          <a:p>
            <a:r>
              <a:rPr lang="en-US" sz="2000" dirty="0" smtClean="0"/>
              <a:t>If the build fails, then the concerned team will be notified.</a:t>
            </a:r>
          </a:p>
          <a:p>
            <a:r>
              <a:rPr lang="en-US" sz="2000" dirty="0" smtClean="0"/>
              <a:t>If built is successful, then Jenkins server deploys the built in the test server.</a:t>
            </a:r>
          </a:p>
          <a:p>
            <a:r>
              <a:rPr lang="en-US" sz="2000" dirty="0" smtClean="0"/>
              <a:t>After testing, Jenkins server generates a feedback and then notifies the developers about the build and test results.</a:t>
            </a:r>
          </a:p>
          <a:p>
            <a:r>
              <a:rPr lang="en-US" sz="2000" dirty="0" smtClean="0"/>
              <a:t>It will continue to verify the source code repository for changes made in the source code and the whole process keeps on repeating.</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9522</TotalTime>
  <Words>954</Words>
  <Application>Microsoft Office PowerPoint</Application>
  <PresentationFormat>On-screen Show (4:3)</PresentationFormat>
  <Paragraphs>178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Continuous Integration</vt:lpstr>
      <vt:lpstr>Continuous Integration</vt:lpstr>
      <vt:lpstr>Jenkins</vt:lpstr>
      <vt:lpstr>Jenkins</vt:lpstr>
      <vt:lpstr>Jenkins Advantages</vt:lpstr>
      <vt:lpstr>Jenkins</vt:lpstr>
      <vt:lpstr>Jenkins</vt:lpstr>
      <vt:lpstr>Jenkins Architecture</vt:lpstr>
      <vt:lpstr>Jenkins</vt:lpstr>
      <vt:lpstr>Jenkins Installation</vt:lpstr>
      <vt:lpstr>Jenkins</vt:lpstr>
      <vt:lpstr>Jenkins</vt:lpstr>
      <vt:lpstr>Jenkins</vt:lpstr>
      <vt:lpstr>Jenkins</vt:lpstr>
      <vt:lpstr>Jenkins – Create First Job – Non GIT</vt:lpstr>
      <vt:lpstr>Jenkins</vt:lpstr>
      <vt:lpstr>Jenkins – Get GIT Project ready </vt:lpstr>
      <vt:lpstr>Jenkins – Get GIT Project ready </vt:lpstr>
      <vt:lpstr>Jenkins – Get GIT Project ready </vt:lpstr>
      <vt:lpstr>Jenkins Pipeline</vt:lpstr>
      <vt:lpstr>Jenkins Pipeline</vt:lpstr>
      <vt:lpstr>Jenkins Pipeline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140</cp:revision>
  <dcterms:created xsi:type="dcterms:W3CDTF">2006-08-16T00:00:00Z</dcterms:created>
  <dcterms:modified xsi:type="dcterms:W3CDTF">2021-10-18T11:54:43Z</dcterms:modified>
</cp:coreProperties>
</file>