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0"/>
  </p:notesMasterIdLst>
  <p:sldIdLst>
    <p:sldId id="321" r:id="rId3"/>
    <p:sldId id="324" r:id="rId4"/>
    <p:sldId id="327" r:id="rId5"/>
    <p:sldId id="325" r:id="rId6"/>
    <p:sldId id="322" r:id="rId7"/>
    <p:sldId id="323" r:id="rId8"/>
    <p:sldId id="32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925" autoAdjust="0"/>
  </p:normalViewPr>
  <p:slideViewPr>
    <p:cSldViewPr>
      <p:cViewPr>
        <p:scale>
          <a:sx n="80" d="100"/>
          <a:sy n="80" d="100"/>
        </p:scale>
        <p:origin x="-1086"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1/27/2020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xmlns=""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A3CD1D-C9AF-4900-92F4-C32D639F7F04}"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1/27/2020</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smtClean="0"/>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he-IL" dirty="0"/>
          </a:p>
        </p:txBody>
      </p:sp>
    </p:spTree>
    <p:extLst>
      <p:ext uri="{BB962C8B-B14F-4D97-AF65-F5344CB8AC3E}">
        <p14:creationId xmlns:p14="http://schemas.microsoft.com/office/powerpoint/2010/main" xmlns=""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smtClean="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he-IL" dirty="0"/>
          </a:p>
        </p:txBody>
      </p:sp>
    </p:spTree>
    <p:extLst>
      <p:ext uri="{BB962C8B-B14F-4D97-AF65-F5344CB8AC3E}">
        <p14:creationId xmlns:p14="http://schemas.microsoft.com/office/powerpoint/2010/main" xmlns=""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smtClean="0"/>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xmlns=""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Tree>
    <p:extLst>
      <p:ext uri="{BB962C8B-B14F-4D97-AF65-F5344CB8AC3E}">
        <p14:creationId xmlns:p14="http://schemas.microsoft.com/office/powerpoint/2010/main" xmlns=""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1/27/2020</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1/27/2020</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1/27/2020</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1/27/2020</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xmlns=""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smtClean="0"/>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xmlns=""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en-in/services/devop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TFS</a:t>
            </a:r>
            <a:endParaRPr lang="en-US" dirty="0"/>
          </a:p>
        </p:txBody>
      </p:sp>
      <p:sp>
        <p:nvSpPr>
          <p:cNvPr id="6" name="Content Placeholder 5"/>
          <p:cNvSpPr>
            <a:spLocks noGrp="1"/>
          </p:cNvSpPr>
          <p:nvPr>
            <p:ph sz="quarter" idx="1"/>
          </p:nvPr>
        </p:nvSpPr>
        <p:spPr/>
        <p:txBody>
          <a:bodyPr>
            <a:normAutofit/>
          </a:bodyPr>
          <a:lstStyle/>
          <a:p>
            <a:r>
              <a:rPr lang="en-US" sz="1800" dirty="0" smtClean="0"/>
              <a:t>Team Foundation Server (commonly abbreviated to TFS) is a Microsoft </a:t>
            </a:r>
            <a:r>
              <a:rPr lang="en-US" sz="1800" dirty="0" smtClean="0"/>
              <a:t>product.</a:t>
            </a:r>
          </a:p>
          <a:p>
            <a:r>
              <a:rPr lang="en-US" sz="1800" dirty="0" smtClean="0"/>
              <a:t> TFS provides </a:t>
            </a:r>
            <a:r>
              <a:rPr lang="en-US" sz="1800" dirty="0" smtClean="0"/>
              <a:t>source code management (either via Team Foundation Version Control or </a:t>
            </a:r>
            <a:r>
              <a:rPr lang="en-US" sz="1800" dirty="0" err="1" smtClean="0"/>
              <a:t>Git</a:t>
            </a:r>
            <a:r>
              <a:rPr lang="en-US" sz="1800" dirty="0" smtClean="0"/>
              <a:t>).</a:t>
            </a:r>
          </a:p>
          <a:p>
            <a:r>
              <a:rPr lang="en-US" sz="1800" dirty="0" smtClean="0"/>
              <a:t>TFS provide other services like reporting</a:t>
            </a:r>
            <a:r>
              <a:rPr lang="en-US" sz="1800" dirty="0" smtClean="0"/>
              <a:t>, requirements management, project management (for both agile software development and waterfall teams), automated builds, lab management, testing and release management </a:t>
            </a:r>
            <a:r>
              <a:rPr lang="en-US" sz="1800" dirty="0" smtClean="0"/>
              <a:t>capabilities</a:t>
            </a:r>
          </a:p>
          <a:p>
            <a:r>
              <a:rPr lang="en-US" sz="1800" dirty="0" smtClean="0"/>
              <a:t>Or</a:t>
            </a:r>
          </a:p>
          <a:p>
            <a:r>
              <a:rPr lang="en-US" sz="1800" dirty="0" smtClean="0"/>
              <a:t>Team Foundation Server (TFS) is an ALM(Application Life Cycle Management) product from Microsoft which provides the capabilities for an end-to-end development and testing using Work Item Management, Project Planning (Waterfall or Scrum), Version Control, Build/Release (Deploy) and Testing capabilities</a:t>
            </a:r>
            <a:r>
              <a:rPr lang="en-US" sz="1800" dirty="0" smtClean="0"/>
              <a:t>.</a:t>
            </a:r>
          </a:p>
          <a:p>
            <a:r>
              <a:rPr lang="en-US" sz="1800" dirty="0" smtClean="0"/>
              <a:t>TFS can be used as a back-end to numerous integrated development environments (IDEs) but is tailored for Microsoft Visual Studio and Eclipse on all platforms.</a:t>
            </a:r>
            <a:endParaRPr lang="en-US" sz="1800" dirty="0" smtClean="0"/>
          </a:p>
          <a:p>
            <a:r>
              <a:rPr lang="en-US" sz="1800" dirty="0" smtClean="0"/>
              <a:t>TFS </a:t>
            </a:r>
            <a:r>
              <a:rPr lang="en-US" sz="1800" dirty="0" smtClean="0"/>
              <a:t>is more widely used for .NET development using Visual Studio .NET IDE</a:t>
            </a:r>
            <a:r>
              <a:rPr lang="en-US" sz="1800" dirty="0" smtClean="0"/>
              <a:t>.</a:t>
            </a:r>
            <a:endParaRPr lang="en-US" sz="18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TFS</a:t>
            </a:r>
            <a:endParaRPr lang="en-US" dirty="0"/>
          </a:p>
        </p:txBody>
      </p:sp>
      <p:sp>
        <p:nvSpPr>
          <p:cNvPr id="6" name="Content Placeholder 5"/>
          <p:cNvSpPr>
            <a:spLocks noGrp="1"/>
          </p:cNvSpPr>
          <p:nvPr>
            <p:ph sz="quarter" idx="1"/>
          </p:nvPr>
        </p:nvSpPr>
        <p:spPr/>
        <p:txBody>
          <a:bodyPr>
            <a:normAutofit fontScale="85000" lnSpcReduction="20000"/>
          </a:bodyPr>
          <a:lstStyle/>
          <a:p>
            <a:r>
              <a:rPr lang="en-US" sz="1800" b="1" dirty="0" smtClean="0"/>
              <a:t>TFS Requirement</a:t>
            </a:r>
            <a:r>
              <a:rPr lang="en-US" sz="1800" b="1" dirty="0" smtClean="0"/>
              <a:t>:</a:t>
            </a:r>
          </a:p>
          <a:p>
            <a:r>
              <a:rPr lang="en-US" sz="1800" dirty="0" smtClean="0"/>
              <a:t>TFS installation is supported on a Microsoft Windows server/client OS</a:t>
            </a:r>
            <a:r>
              <a:rPr lang="en-US" sz="1800" dirty="0" smtClean="0"/>
              <a:t>.</a:t>
            </a:r>
          </a:p>
          <a:p>
            <a:r>
              <a:rPr lang="en-US" sz="1800" dirty="0" smtClean="0"/>
              <a:t>System requirements for Team Foundation </a:t>
            </a:r>
            <a:r>
              <a:rPr lang="en-US" sz="1800" dirty="0" smtClean="0"/>
              <a:t>Server.</a:t>
            </a:r>
          </a:p>
          <a:p>
            <a:r>
              <a:rPr lang="en-US" sz="1800" b="1" dirty="0" smtClean="0"/>
              <a:t>Operation System</a:t>
            </a:r>
            <a:endParaRPr lang="en-US" sz="1800" dirty="0" smtClean="0"/>
          </a:p>
          <a:p>
            <a:r>
              <a:rPr lang="en-US" sz="1800" b="1" dirty="0" smtClean="0"/>
              <a:t>Server OS</a:t>
            </a:r>
            <a:br>
              <a:rPr lang="en-US" sz="1800" b="1" dirty="0" smtClean="0"/>
            </a:br>
            <a:r>
              <a:rPr lang="en-US" sz="1800" b="1" dirty="0" smtClean="0"/>
              <a:t/>
            </a:r>
            <a:br>
              <a:rPr lang="en-US" sz="1800" b="1" dirty="0" smtClean="0"/>
            </a:br>
            <a:r>
              <a:rPr lang="en-US" sz="1800" dirty="0" smtClean="0"/>
              <a:t>a. 64-bit versions of Windows Server 2012 R2 (Essentials, Standard, Datacenter)</a:t>
            </a:r>
            <a:br>
              <a:rPr lang="en-US" sz="1800" dirty="0" smtClean="0"/>
            </a:br>
            <a:r>
              <a:rPr lang="en-US" sz="1800" dirty="0" smtClean="0"/>
              <a:t>b. 64-bit versions of Windows Server 2012</a:t>
            </a:r>
            <a:br>
              <a:rPr lang="en-US" sz="1800" dirty="0" smtClean="0"/>
            </a:br>
            <a:r>
              <a:rPr lang="en-US" sz="1800" dirty="0" smtClean="0"/>
              <a:t>c. 64-bit versions of Windows Server 2008 R2 (Standard, Enterprise, Datacenter)</a:t>
            </a:r>
            <a:br>
              <a:rPr lang="en-US" sz="1800" dirty="0" smtClean="0"/>
            </a:br>
            <a:endParaRPr lang="en-US" sz="1800" dirty="0" smtClean="0"/>
          </a:p>
          <a:p>
            <a:r>
              <a:rPr lang="en-US" sz="1800" b="1" dirty="0" smtClean="0"/>
              <a:t>Client OS</a:t>
            </a:r>
            <a:br>
              <a:rPr lang="en-US" sz="1800" b="1" dirty="0" smtClean="0"/>
            </a:br>
            <a:r>
              <a:rPr lang="en-US" sz="1800" b="1" dirty="0" smtClean="0"/>
              <a:t/>
            </a:r>
            <a:br>
              <a:rPr lang="en-US" sz="1800" b="1" dirty="0" smtClean="0"/>
            </a:br>
            <a:r>
              <a:rPr lang="en-US" sz="1800" dirty="0" smtClean="0"/>
              <a:t>a. Windows 10</a:t>
            </a:r>
            <a:br>
              <a:rPr lang="en-US" sz="1800" dirty="0" smtClean="0"/>
            </a:br>
            <a:r>
              <a:rPr lang="en-US" sz="1800" dirty="0" smtClean="0"/>
              <a:t>b. Windows 8.1 (Basic, Professional, Enterprise)</a:t>
            </a:r>
            <a:br>
              <a:rPr lang="en-US" sz="1800" dirty="0" smtClean="0"/>
            </a:br>
            <a:r>
              <a:rPr lang="en-US" sz="1800" dirty="0" smtClean="0"/>
              <a:t>c. Windows 8</a:t>
            </a:r>
            <a:br>
              <a:rPr lang="en-US" sz="1800" dirty="0" smtClean="0"/>
            </a:br>
            <a:r>
              <a:rPr lang="en-US" sz="1800" dirty="0" smtClean="0"/>
              <a:t>d. Windows 7 (Home Premium, Professional, Enterprise, Ultimate)</a:t>
            </a:r>
          </a:p>
          <a:p>
            <a:r>
              <a:rPr lang="en-US" sz="1800" b="1" dirty="0" smtClean="0"/>
              <a:t>SQL Server</a:t>
            </a:r>
            <a:endParaRPr lang="en-US" sz="1800" dirty="0" smtClean="0"/>
          </a:p>
          <a:p>
            <a:r>
              <a:rPr lang="en-US" sz="1800" dirty="0" smtClean="0"/>
              <a:t>SQL Server 2014 ¹ (Express, Standard, Enterprise)</a:t>
            </a:r>
          </a:p>
          <a:p>
            <a:r>
              <a:rPr lang="en-US" sz="1800" dirty="0" smtClean="0"/>
              <a:t>SQL Server 2012</a:t>
            </a:r>
          </a:p>
          <a:p>
            <a:endParaRPr lang="en-US" sz="1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TFS</a:t>
            </a:r>
            <a:endParaRPr lang="en-US" dirty="0"/>
          </a:p>
        </p:txBody>
      </p:sp>
      <p:sp>
        <p:nvSpPr>
          <p:cNvPr id="6" name="Content Placeholder 5"/>
          <p:cNvSpPr>
            <a:spLocks noGrp="1"/>
          </p:cNvSpPr>
          <p:nvPr>
            <p:ph sz="quarter" idx="1"/>
          </p:nvPr>
        </p:nvSpPr>
        <p:spPr/>
        <p:txBody>
          <a:bodyPr>
            <a:normAutofit/>
          </a:bodyPr>
          <a:lstStyle/>
          <a:p>
            <a:r>
              <a:rPr lang="en-US" sz="1800" b="1" cap="all" dirty="0" smtClean="0"/>
              <a:t>COMMON </a:t>
            </a:r>
            <a:r>
              <a:rPr lang="en-US" sz="1800" b="1" cap="all" dirty="0" smtClean="0"/>
              <a:t>TFS TERMS</a:t>
            </a:r>
          </a:p>
          <a:p>
            <a:r>
              <a:rPr lang="en-US" sz="1800" b="1" dirty="0" smtClean="0"/>
              <a:t>Bind </a:t>
            </a:r>
            <a:r>
              <a:rPr lang="en-US" sz="1800" dirty="0" smtClean="0"/>
              <a:t>This means to connect your project to Microsoft Team Foundation Server. After doing this, you can then take advantage of all the automated source control tasks (such as check in, check out, instant messaging, and so on).</a:t>
            </a:r>
          </a:p>
          <a:p>
            <a:r>
              <a:rPr lang="en-US" sz="1800" b="1" dirty="0" smtClean="0"/>
              <a:t>Check In </a:t>
            </a:r>
            <a:r>
              <a:rPr lang="en-US" sz="1800" dirty="0" smtClean="0"/>
              <a:t>This means to copy your local Flare files to Microsoft Team Foundation Server, overwriting the copies stored in Microsoft Team Foundation Server. This enables other authors on your team to access and edit the latest files.</a:t>
            </a:r>
          </a:p>
          <a:p>
            <a:r>
              <a:rPr lang="en-US" sz="1800" b="1" dirty="0" smtClean="0"/>
              <a:t>Check Out </a:t>
            </a:r>
            <a:r>
              <a:rPr lang="en-US" sz="1800" dirty="0" smtClean="0"/>
              <a:t>This means to copy the latest source control files to your local Flare project and remove the "Read Only" designation from them so that you can edit the files.</a:t>
            </a:r>
          </a:p>
          <a:p>
            <a:r>
              <a:rPr lang="en-US" sz="1800" b="1" dirty="0" smtClean="0"/>
              <a:t>Get Latest Version </a:t>
            </a:r>
            <a:r>
              <a:rPr lang="en-US" sz="1800" dirty="0" smtClean="0"/>
              <a:t>This means to copy the latest source control files to your local project without necessarily checking out the files. This means that the "Read Only" designation will remain associated with the files until you check them out.</a:t>
            </a:r>
          </a:p>
          <a:p>
            <a:endParaRPr lang="en-US" sz="18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TFS</a:t>
            </a:r>
            <a:endParaRPr lang="en-US" dirty="0"/>
          </a:p>
        </p:txBody>
      </p:sp>
      <p:graphicFrame>
        <p:nvGraphicFramePr>
          <p:cNvPr id="5" name="Content Placeholder 4"/>
          <p:cNvGraphicFramePr>
            <a:graphicFrameLocks noGrp="1"/>
          </p:cNvGraphicFramePr>
          <p:nvPr>
            <p:ph sz="quarter" idx="1"/>
          </p:nvPr>
        </p:nvGraphicFramePr>
        <p:xfrm>
          <a:off x="612775" y="1828800"/>
          <a:ext cx="8153400" cy="4074160"/>
        </p:xfrm>
        <a:graphic>
          <a:graphicData uri="http://schemas.openxmlformats.org/drawingml/2006/table">
            <a:tbl>
              <a:tblPr firstRow="1" bandRow="1">
                <a:tableStyleId>{5C22544A-7EE6-4342-B048-85BDC9FD1C3A}</a:tableStyleId>
              </a:tblPr>
              <a:tblGrid>
                <a:gridCol w="4076700"/>
                <a:gridCol w="4076700"/>
              </a:tblGrid>
              <a:tr h="142240">
                <a:tc>
                  <a:txBody>
                    <a:bodyPr/>
                    <a:lstStyle/>
                    <a:p>
                      <a:pPr fontAlgn="t"/>
                      <a:r>
                        <a:rPr lang="en-US" b="1" dirty="0"/>
                        <a:t>TFS Version Control</a:t>
                      </a:r>
                      <a:endParaRPr lang="en-US" dirty="0"/>
                    </a:p>
                  </a:txBody>
                  <a:tcPr/>
                </a:tc>
                <a:tc>
                  <a:txBody>
                    <a:bodyPr/>
                    <a:lstStyle/>
                    <a:p>
                      <a:pPr fontAlgn="t"/>
                      <a:r>
                        <a:rPr lang="en-US" b="1"/>
                        <a:t>Git</a:t>
                      </a:r>
                      <a:endParaRPr lang="en-US"/>
                    </a:p>
                  </a:txBody>
                  <a:tcPr/>
                </a:tc>
              </a:tr>
              <a:tr h="370840">
                <a:tc>
                  <a:txBody>
                    <a:bodyPr/>
                    <a:lstStyle/>
                    <a:p>
                      <a:pPr fontAlgn="t"/>
                      <a:r>
                        <a:rPr lang="en-US"/>
                        <a:t>Workspace</a:t>
                      </a:r>
                    </a:p>
                  </a:txBody>
                  <a:tcPr/>
                </a:tc>
                <a:tc>
                  <a:txBody>
                    <a:bodyPr/>
                    <a:lstStyle/>
                    <a:p>
                      <a:pPr fontAlgn="t"/>
                      <a:r>
                        <a:rPr lang="en-US"/>
                        <a:t>Repository (aka. “Repo”)</a:t>
                      </a:r>
                    </a:p>
                  </a:txBody>
                  <a:tcPr/>
                </a:tc>
              </a:tr>
              <a:tr h="370840">
                <a:tc>
                  <a:txBody>
                    <a:bodyPr/>
                    <a:lstStyle/>
                    <a:p>
                      <a:pPr fontAlgn="t"/>
                      <a:r>
                        <a:rPr lang="en-US"/>
                        <a:t>Get Latest  (First time)</a:t>
                      </a:r>
                    </a:p>
                  </a:txBody>
                  <a:tcPr/>
                </a:tc>
                <a:tc>
                  <a:txBody>
                    <a:bodyPr/>
                    <a:lstStyle/>
                    <a:p>
                      <a:pPr fontAlgn="t"/>
                      <a:r>
                        <a:rPr lang="en-US"/>
                        <a:t>Clone</a:t>
                      </a:r>
                    </a:p>
                  </a:txBody>
                  <a:tcPr/>
                </a:tc>
              </a:tr>
              <a:tr h="370840">
                <a:tc>
                  <a:txBody>
                    <a:bodyPr/>
                    <a:lstStyle/>
                    <a:p>
                      <a:pPr fontAlgn="t"/>
                      <a:r>
                        <a:rPr lang="en-US"/>
                        <a:t>Get Latest (After first time)</a:t>
                      </a:r>
                    </a:p>
                  </a:txBody>
                  <a:tcPr/>
                </a:tc>
                <a:tc>
                  <a:txBody>
                    <a:bodyPr/>
                    <a:lstStyle/>
                    <a:p>
                      <a:pPr fontAlgn="t"/>
                      <a:r>
                        <a:rPr lang="en-US"/>
                        <a:t>Pull</a:t>
                      </a:r>
                    </a:p>
                  </a:txBody>
                  <a:tcPr/>
                </a:tc>
              </a:tr>
              <a:tr h="370840">
                <a:tc>
                  <a:txBody>
                    <a:bodyPr/>
                    <a:lstStyle/>
                    <a:p>
                      <a:pPr fontAlgn="t"/>
                      <a:r>
                        <a:rPr lang="en-US"/>
                        <a:t>Check in</a:t>
                      </a:r>
                    </a:p>
                  </a:txBody>
                  <a:tcPr/>
                </a:tc>
                <a:tc>
                  <a:txBody>
                    <a:bodyPr/>
                    <a:lstStyle/>
                    <a:p>
                      <a:pPr fontAlgn="t"/>
                      <a:r>
                        <a:rPr lang="en-US"/>
                        <a:t>Commit + Push</a:t>
                      </a:r>
                    </a:p>
                  </a:txBody>
                  <a:tcPr/>
                </a:tc>
              </a:tr>
              <a:tr h="370840">
                <a:tc>
                  <a:txBody>
                    <a:bodyPr/>
                    <a:lstStyle/>
                    <a:p>
                      <a:pPr fontAlgn="t"/>
                      <a:r>
                        <a:rPr lang="en-US"/>
                        <a:t>Check out</a:t>
                      </a:r>
                    </a:p>
                  </a:txBody>
                  <a:tcPr/>
                </a:tc>
                <a:tc>
                  <a:txBody>
                    <a:bodyPr/>
                    <a:lstStyle/>
                    <a:p>
                      <a:pPr fontAlgn="t"/>
                      <a:r>
                        <a:rPr lang="en-US"/>
                        <a:t>(just start typing)</a:t>
                      </a:r>
                    </a:p>
                  </a:txBody>
                  <a:tcPr/>
                </a:tc>
              </a:tr>
              <a:tr h="370840">
                <a:tc>
                  <a:txBody>
                    <a:bodyPr/>
                    <a:lstStyle/>
                    <a:p>
                      <a:pPr fontAlgn="t"/>
                      <a:r>
                        <a:rPr lang="en-US"/>
                        <a:t>Branch</a:t>
                      </a:r>
                    </a:p>
                  </a:txBody>
                  <a:tcPr/>
                </a:tc>
                <a:tc>
                  <a:txBody>
                    <a:bodyPr/>
                    <a:lstStyle/>
                    <a:p>
                      <a:pPr fontAlgn="t"/>
                      <a:r>
                        <a:rPr lang="en-US"/>
                        <a:t>Branch</a:t>
                      </a:r>
                    </a:p>
                  </a:txBody>
                  <a:tcPr/>
                </a:tc>
              </a:tr>
              <a:tr h="370840">
                <a:tc>
                  <a:txBody>
                    <a:bodyPr/>
                    <a:lstStyle/>
                    <a:p>
                      <a:pPr fontAlgn="t"/>
                      <a:r>
                        <a:rPr lang="en-US"/>
                        <a:t>Merge</a:t>
                      </a:r>
                    </a:p>
                  </a:txBody>
                  <a:tcPr/>
                </a:tc>
                <a:tc>
                  <a:txBody>
                    <a:bodyPr/>
                    <a:lstStyle/>
                    <a:p>
                      <a:pPr fontAlgn="t"/>
                      <a:r>
                        <a:rPr lang="en-US"/>
                        <a:t>Merge</a:t>
                      </a:r>
                    </a:p>
                  </a:txBody>
                  <a:tcPr/>
                </a:tc>
              </a:tr>
              <a:tr h="370840">
                <a:tc>
                  <a:txBody>
                    <a:bodyPr/>
                    <a:lstStyle/>
                    <a:p>
                      <a:pPr fontAlgn="t"/>
                      <a:r>
                        <a:rPr lang="en-US"/>
                        <a:t>Code Review</a:t>
                      </a:r>
                    </a:p>
                  </a:txBody>
                  <a:tcPr/>
                </a:tc>
                <a:tc>
                  <a:txBody>
                    <a:bodyPr/>
                    <a:lstStyle/>
                    <a:p>
                      <a:pPr fontAlgn="t"/>
                      <a:r>
                        <a:rPr lang="en-US"/>
                        <a:t>“pull request”</a:t>
                      </a:r>
                    </a:p>
                  </a:txBody>
                  <a:tcPr/>
                </a:tc>
              </a:tr>
              <a:tr h="370840">
                <a:tc>
                  <a:txBody>
                    <a:bodyPr/>
                    <a:lstStyle/>
                    <a:p>
                      <a:pPr fontAlgn="t"/>
                      <a:r>
                        <a:rPr lang="en-US"/>
                        <a:t>Shelveset</a:t>
                      </a:r>
                    </a:p>
                  </a:txBody>
                  <a:tcPr/>
                </a:tc>
                <a:tc>
                  <a:txBody>
                    <a:bodyPr/>
                    <a:lstStyle/>
                    <a:p>
                      <a:pPr fontAlgn="t"/>
                      <a:r>
                        <a:rPr lang="en-US"/>
                        <a:t>Stash</a:t>
                      </a:r>
                    </a:p>
                  </a:txBody>
                  <a:tcPr/>
                </a:tc>
              </a:tr>
              <a:tr h="370840">
                <a:tc>
                  <a:txBody>
                    <a:bodyPr/>
                    <a:lstStyle/>
                    <a:p>
                      <a:pPr fontAlgn="t"/>
                      <a:r>
                        <a:rPr lang="en-US"/>
                        <a:t>Label</a:t>
                      </a:r>
                    </a:p>
                  </a:txBody>
                  <a:tcPr/>
                </a:tc>
                <a:tc>
                  <a:txBody>
                    <a:bodyPr/>
                    <a:lstStyle/>
                    <a:p>
                      <a:pPr fontAlgn="t"/>
                      <a:r>
                        <a:rPr lang="en-US" dirty="0"/>
                        <a:t>Tag</a:t>
                      </a:r>
                    </a:p>
                  </a:txBody>
                  <a:tcPr/>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TFS</a:t>
            </a:r>
            <a:endParaRPr lang="en-US" dirty="0"/>
          </a:p>
        </p:txBody>
      </p:sp>
      <p:sp>
        <p:nvSpPr>
          <p:cNvPr id="6" name="Content Placeholder 5"/>
          <p:cNvSpPr>
            <a:spLocks noGrp="1"/>
          </p:cNvSpPr>
          <p:nvPr>
            <p:ph sz="quarter" idx="1"/>
          </p:nvPr>
        </p:nvSpPr>
        <p:spPr/>
        <p:txBody>
          <a:bodyPr>
            <a:normAutofit/>
          </a:bodyPr>
          <a:lstStyle/>
          <a:p>
            <a:r>
              <a:rPr lang="en-US" sz="1800" dirty="0" smtClean="0"/>
              <a:t>Microsoft provides Team Foundation Service Free Plan for up to 5 users</a:t>
            </a:r>
            <a:r>
              <a:rPr lang="en-US" sz="1800" dirty="0" smtClean="0"/>
              <a:t>.</a:t>
            </a:r>
          </a:p>
          <a:p>
            <a:r>
              <a:rPr lang="en-US" sz="1800" dirty="0" smtClean="0"/>
              <a:t> If you don’t have an in-house TFS Server, you can also take advantage of it and sign up for an </a:t>
            </a:r>
            <a:r>
              <a:rPr lang="en-US" sz="1800" dirty="0" smtClean="0"/>
              <a:t>account </a:t>
            </a:r>
            <a:r>
              <a:rPr lang="en-US" sz="1800" dirty="0" smtClean="0">
                <a:hlinkClick r:id="rId2"/>
              </a:rPr>
              <a:t>https</a:t>
            </a:r>
            <a:r>
              <a:rPr lang="en-US" sz="1800" dirty="0" smtClean="0">
                <a:hlinkClick r:id="rId2"/>
              </a:rPr>
              <a:t>://azure.microsoft.com/en-in/services/devops</a:t>
            </a:r>
            <a:r>
              <a:rPr lang="en-US" sz="1800" dirty="0" smtClean="0">
                <a:hlinkClick r:id="rId2"/>
              </a:rPr>
              <a:t>/</a:t>
            </a:r>
            <a:endParaRPr lang="en-US" sz="1800" dirty="0" smtClean="0"/>
          </a:p>
          <a:p>
            <a:endParaRPr 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TFS</a:t>
            </a:r>
            <a:endParaRPr lang="en-US" dirty="0"/>
          </a:p>
        </p:txBody>
      </p:sp>
      <p:sp>
        <p:nvSpPr>
          <p:cNvPr id="5" name="Content Placeholder 4"/>
          <p:cNvSpPr>
            <a:spLocks noGrp="1"/>
          </p:cNvSpPr>
          <p:nvPr>
            <p:ph sz="quarter" idx="1"/>
          </p:nvPr>
        </p:nvSpPr>
        <p:spPr/>
        <p:txBody>
          <a:bodyPr/>
          <a:lstStyle/>
          <a:p>
            <a:endParaRPr lang="en-US"/>
          </a:p>
        </p:txBody>
      </p:sp>
      <p:pic>
        <p:nvPicPr>
          <p:cNvPr id="2051" name="Picture 3"/>
          <p:cNvPicPr>
            <a:picLocks noChangeAspect="1" noChangeArrowheads="1"/>
          </p:cNvPicPr>
          <p:nvPr/>
        </p:nvPicPr>
        <p:blipFill>
          <a:blip r:embed="rId3"/>
          <a:srcRect/>
          <a:stretch>
            <a:fillRect/>
          </a:stretch>
        </p:blipFill>
        <p:spPr bwMode="auto">
          <a:xfrm>
            <a:off x="381000" y="1506898"/>
            <a:ext cx="8763000" cy="535110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b="1" dirty="0" smtClean="0"/>
              <a:t>Azure </a:t>
            </a:r>
            <a:r>
              <a:rPr lang="fr-FR" b="1" dirty="0" err="1" smtClean="0"/>
              <a:t>DevOps</a:t>
            </a:r>
            <a:r>
              <a:rPr lang="fr-FR" b="1" dirty="0" smtClean="0"/>
              <a:t> Services Vs. Server</a:t>
            </a:r>
            <a:endParaRPr lang="fr-FR" b="1" dirty="0"/>
          </a:p>
        </p:txBody>
      </p:sp>
      <p:sp>
        <p:nvSpPr>
          <p:cNvPr id="6" name="Content Placeholder 5"/>
          <p:cNvSpPr>
            <a:spLocks noGrp="1"/>
          </p:cNvSpPr>
          <p:nvPr>
            <p:ph sz="quarter" idx="1"/>
          </p:nvPr>
        </p:nvSpPr>
        <p:spPr/>
        <p:txBody>
          <a:bodyPr>
            <a:normAutofit/>
          </a:bodyPr>
          <a:lstStyle/>
          <a:p>
            <a:r>
              <a:rPr lang="en-US" sz="1800" dirty="0" smtClean="0"/>
              <a:t>Both the services and the server were known as Visual Studio Team Services (VSTS) and Team Foundation Server (TFS), respectively. They provide environments that support </a:t>
            </a:r>
            <a:r>
              <a:rPr lang="en-US" sz="1800" dirty="0" err="1" smtClean="0"/>
              <a:t>Git</a:t>
            </a:r>
            <a:r>
              <a:rPr lang="en-US" sz="1800" dirty="0" smtClean="0"/>
              <a:t>, Agile tools, and continuous integration. Let us see the differences between </a:t>
            </a:r>
            <a:r>
              <a:rPr lang="en-US" sz="1800" dirty="0" smtClean="0"/>
              <a:t>them</a:t>
            </a:r>
            <a:endParaRPr lang="en-US" sz="1800" dirty="0" smtClean="0"/>
          </a:p>
          <a:p>
            <a:endParaRPr lang="en-US" sz="1800" dirty="0" smtClean="0"/>
          </a:p>
        </p:txBody>
      </p:sp>
      <p:graphicFrame>
        <p:nvGraphicFramePr>
          <p:cNvPr id="5" name="Table 4"/>
          <p:cNvGraphicFramePr>
            <a:graphicFrameLocks noGrp="1"/>
          </p:cNvGraphicFramePr>
          <p:nvPr/>
        </p:nvGraphicFramePr>
        <p:xfrm>
          <a:off x="609600" y="2819400"/>
          <a:ext cx="7924800" cy="3230880"/>
        </p:xfrm>
        <a:graphic>
          <a:graphicData uri="http://schemas.openxmlformats.org/drawingml/2006/table">
            <a:tbl>
              <a:tblPr firstRow="1" bandRow="1">
                <a:tableStyleId>{5C22544A-7EE6-4342-B048-85BDC9FD1C3A}</a:tableStyleId>
              </a:tblPr>
              <a:tblGrid>
                <a:gridCol w="3390900"/>
                <a:gridCol w="4533900"/>
              </a:tblGrid>
              <a:tr h="370840">
                <a:tc>
                  <a:txBody>
                    <a:bodyPr/>
                    <a:lstStyle/>
                    <a:p>
                      <a:pPr fontAlgn="t"/>
                      <a:r>
                        <a:rPr lang="en-US" b="1" dirty="0">
                          <a:latin typeface="Open Sans"/>
                        </a:rPr>
                        <a:t>Azure </a:t>
                      </a:r>
                      <a:r>
                        <a:rPr lang="en-US" b="1" dirty="0" err="1">
                          <a:latin typeface="Open Sans"/>
                        </a:rPr>
                        <a:t>DevOps</a:t>
                      </a:r>
                      <a:r>
                        <a:rPr lang="en-US" b="1" dirty="0">
                          <a:latin typeface="Open Sans"/>
                        </a:rPr>
                        <a:t> Services</a:t>
                      </a:r>
                      <a:endParaRPr lang="en-US" dirty="0">
                        <a:latin typeface="Open Sans"/>
                      </a:endParaRPr>
                    </a:p>
                  </a:txBody>
                  <a:tcPr marL="76200" marR="76200" marT="76200" marB="76200"/>
                </a:tc>
                <a:tc>
                  <a:txBody>
                    <a:bodyPr/>
                    <a:lstStyle/>
                    <a:p>
                      <a:pPr fontAlgn="t"/>
                      <a:r>
                        <a:rPr lang="en-US" b="1">
                          <a:latin typeface="Open Sans"/>
                        </a:rPr>
                        <a:t>Azure DevOps Server</a:t>
                      </a:r>
                      <a:endParaRPr lang="en-US">
                        <a:latin typeface="Open Sans"/>
                      </a:endParaRPr>
                    </a:p>
                  </a:txBody>
                  <a:tcPr marL="76200" marR="76200" marT="76200" marB="76200"/>
                </a:tc>
              </a:tr>
              <a:tr h="370840">
                <a:tc>
                  <a:txBody>
                    <a:bodyPr/>
                    <a:lstStyle/>
                    <a:p>
                      <a:pPr fontAlgn="t"/>
                      <a:r>
                        <a:rPr lang="en-US">
                          <a:latin typeface="Open Sans"/>
                        </a:rPr>
                        <a:t>It is a cloud offering.</a:t>
                      </a:r>
                    </a:p>
                  </a:txBody>
                  <a:tcPr marL="76200" marR="76200" marT="76200" marB="76200"/>
                </a:tc>
                <a:tc>
                  <a:txBody>
                    <a:bodyPr/>
                    <a:lstStyle/>
                    <a:p>
                      <a:pPr fontAlgn="t"/>
                      <a:r>
                        <a:rPr lang="en-US">
                          <a:latin typeface="Open Sans"/>
                        </a:rPr>
                        <a:t>It is an on-premise offering.</a:t>
                      </a:r>
                    </a:p>
                  </a:txBody>
                  <a:tcPr marL="76200" marR="76200" marT="76200" marB="76200"/>
                </a:tc>
              </a:tr>
              <a:tr h="370840">
                <a:tc>
                  <a:txBody>
                    <a:bodyPr/>
                    <a:lstStyle/>
                    <a:p>
                      <a:pPr fontAlgn="t"/>
                      <a:r>
                        <a:rPr lang="en-US" dirty="0">
                          <a:latin typeface="Open Sans"/>
                        </a:rPr>
                        <a:t>It offers two options for scaling and scoping data: organizations and projects.</a:t>
                      </a:r>
                    </a:p>
                  </a:txBody>
                  <a:tcPr marL="76200" marR="76200" marT="76200" marB="76200"/>
                </a:tc>
                <a:tc>
                  <a:txBody>
                    <a:bodyPr/>
                    <a:lstStyle/>
                    <a:p>
                      <a:pPr fontAlgn="t"/>
                      <a:r>
                        <a:rPr lang="en-US">
                          <a:latin typeface="Open Sans"/>
                        </a:rPr>
                        <a:t>It offers three options for scaling and scoping data: deployment, project collections, and projects.</a:t>
                      </a:r>
                    </a:p>
                  </a:txBody>
                  <a:tcPr marL="76200" marR="76200" marT="76200" marB="76200"/>
                </a:tc>
              </a:tr>
              <a:tr h="370840">
                <a:tc>
                  <a:txBody>
                    <a:bodyPr/>
                    <a:lstStyle/>
                    <a:p>
                      <a:pPr fontAlgn="t"/>
                      <a:r>
                        <a:rPr lang="en-US">
                          <a:latin typeface="Open Sans"/>
                        </a:rPr>
                        <a:t>You can connect over the public network.</a:t>
                      </a:r>
                    </a:p>
                  </a:txBody>
                  <a:tcPr marL="76200" marR="76200" marT="76200" marB="76200"/>
                </a:tc>
                <a:tc>
                  <a:txBody>
                    <a:bodyPr/>
                    <a:lstStyle/>
                    <a:p>
                      <a:pPr fontAlgn="t"/>
                      <a:r>
                        <a:rPr lang="en-US">
                          <a:latin typeface="Open Sans"/>
                        </a:rPr>
                        <a:t>You can connect to the intranet server.</a:t>
                      </a:r>
                    </a:p>
                  </a:txBody>
                  <a:tcPr marL="76200" marR="76200" marT="76200" marB="76200"/>
                </a:tc>
              </a:tr>
              <a:tr h="370840">
                <a:tc>
                  <a:txBody>
                    <a:bodyPr/>
                    <a:lstStyle/>
                    <a:p>
                      <a:pPr fontAlgn="t"/>
                      <a:r>
                        <a:rPr lang="en-US">
                          <a:latin typeface="Open Sans"/>
                        </a:rPr>
                        <a:t>The access level must be assigned to each user.</a:t>
                      </a:r>
                    </a:p>
                  </a:txBody>
                  <a:tcPr marL="76200" marR="76200" marT="76200" marB="76200"/>
                </a:tc>
                <a:tc>
                  <a:txBody>
                    <a:bodyPr/>
                    <a:lstStyle/>
                    <a:p>
                      <a:pPr fontAlgn="t"/>
                      <a:r>
                        <a:rPr lang="en-US" dirty="0">
                          <a:latin typeface="Open Sans"/>
                        </a:rPr>
                        <a:t>Access levels must be set based on the license.</a:t>
                      </a:r>
                    </a:p>
                  </a:txBody>
                  <a:tcPr marL="76200" marR="76200" marT="76200" marB="76200"/>
                </a:tc>
              </a:tr>
            </a:tbl>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7896</TotalTime>
  <Words>393</Words>
  <Application>Microsoft Office PowerPoint</Application>
  <PresentationFormat>On-screen Show (4:3)</PresentationFormat>
  <Paragraphs>64</Paragraphs>
  <Slides>7</Slides>
  <Notes>1</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Median</vt:lpstr>
      <vt:lpstr>Custom Design</vt:lpstr>
      <vt:lpstr>TFS</vt:lpstr>
      <vt:lpstr>TFS</vt:lpstr>
      <vt:lpstr>TFS</vt:lpstr>
      <vt:lpstr>TFS</vt:lpstr>
      <vt:lpstr>TFS</vt:lpstr>
      <vt:lpstr>TFS</vt:lpstr>
      <vt:lpstr>Azure DevOps Services Vs. Server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SANTHOSH</cp:lastModifiedBy>
  <cp:revision>432</cp:revision>
  <dcterms:created xsi:type="dcterms:W3CDTF">2006-08-16T00:00:00Z</dcterms:created>
  <dcterms:modified xsi:type="dcterms:W3CDTF">2020-01-27T16:26:23Z</dcterms:modified>
</cp:coreProperties>
</file>