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61" r:id="rId4"/>
    <p:sldId id="262" r:id="rId5"/>
    <p:sldId id="263" r:id="rId6"/>
    <p:sldId id="264" r:id="rId7"/>
    <p:sldId id="281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5574-6369-609B-9D9E-9DBA9B509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B184F-66D8-A02D-3DC3-CCC3FC2C4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0EF24-3BFC-702F-E69E-B2FF6A0BF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C59EB-F5FB-36E1-AF2B-581C10E04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A012-03EC-749C-927E-BCD621FC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2289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C4B33-FBC6-949E-BB37-127659706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4A54E-8CEF-3CFE-A432-3D731BDA0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CE29E-5FC5-9615-8641-DF1BF12C0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32201-42C7-F74F-6978-72E6811E6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D2CF-3186-2D01-EF00-A6AC459E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0256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30A3C-831A-CB44-FAC9-CA086A9D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259DD-203E-D94D-621F-D4088C06E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46075D-A8C5-51E8-780B-7EEC37D44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6DC7-12B6-CA86-1EB2-711B9033A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83785-9990-4B3E-64C3-EAD36881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32087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0FAA1-B9CE-2E86-0996-5F387B032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B970E0-FCF4-BE44-403E-2253332C2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ED39E-89DD-76C4-6BCE-F4E382418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36AD-EA77-CEDE-6A48-668454948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A102-A01D-324C-0E43-0D8AD7C1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13751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220F-C681-2A82-A503-1FB51E00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5044C-B92F-D996-9610-F3D587EE6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05F61-8830-FEB5-8172-78C125634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41707-B7E9-09AB-4049-2A64A4AFC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32AC-FCD2-960C-2CF6-B4F22CD8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5527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18C23-836D-B6AF-7A9A-EC9227F0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F0955-1912-08AE-399F-CA1252329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05490-E683-6BC3-E9B8-CD7C4D013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784DE-F8A3-034A-3D58-EF1B3E496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4772-C652-AE90-C1DD-47DA61DE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4421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41138-447E-7E7F-C989-3214CF5F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6977D-B192-D663-C772-E9C20BC73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CC092-8F5F-4E76-9991-B640E945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B5168-8A06-5803-EA29-D3180589F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D45E-FC23-18ED-C5AA-8B8890CA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52705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37B7-D696-FA69-1FC7-8E1C48CF0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1FA60-D36F-296D-CC54-20ADA9101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91B5C-6B33-C7E5-7020-D1D550CBA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F30BC-E8E2-E2FB-A648-998139B64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37A3-A752-208D-F953-D1F46A52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5129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/>
              <a:t>CI/CD is a core DevOps practice that automates and streamlines the process of integrating code changes, testing them, and deploying them to production</a:t>
            </a:r>
          </a:p>
          <a:p>
            <a:r>
              <a:rPr lang="en-US" sz="1800" dirty="0"/>
              <a:t>It helps deliver software faster, safer, and more reliably.</a:t>
            </a:r>
          </a:p>
          <a:p>
            <a:r>
              <a:rPr lang="en-US" sz="1800" b="1" dirty="0"/>
              <a:t>🔁 1. Continuous Integration (CI)</a:t>
            </a:r>
          </a:p>
          <a:p>
            <a:r>
              <a:rPr lang="en-US" sz="1800" dirty="0"/>
              <a:t>CI is the process where developers frequently push code changes to a shared repository. Each change automatically triggers a build and test cycle to ensure the code integrates smoothly.</a:t>
            </a:r>
          </a:p>
          <a:p>
            <a:r>
              <a:rPr lang="en-US" sz="1800" b="1" dirty="0"/>
              <a:t>🎯 Goals of CI: </a:t>
            </a:r>
          </a:p>
          <a:p>
            <a:r>
              <a:rPr lang="en-US" sz="1800" dirty="0"/>
              <a:t>Catch bugs early by testing code changes as soon as they are pushed.</a:t>
            </a:r>
          </a:p>
          <a:p>
            <a:r>
              <a:rPr lang="en-US" sz="1800" dirty="0"/>
              <a:t>Improve code quality with frequent, automated testing.</a:t>
            </a:r>
          </a:p>
          <a:p>
            <a:r>
              <a:rPr lang="en-US" sz="1800" dirty="0"/>
              <a:t>Enable faster development with quicker feedback loops.</a:t>
            </a:r>
          </a:p>
          <a:p>
            <a:r>
              <a:rPr lang="en-US" sz="1800" dirty="0"/>
              <a:t>Ensure integration works continuously, avoiding the “integration hell” of merging big chunks of code at the end.</a:t>
            </a:r>
          </a:p>
          <a:p>
            <a:endParaRPr lang="en-US" sz="1800" dirty="0"/>
          </a:p>
          <a:p>
            <a:r>
              <a:rPr lang="en-US" sz="1800" b="1" dirty="0"/>
              <a:t>Tools: </a:t>
            </a:r>
            <a:r>
              <a:rPr lang="en-US" sz="1800" dirty="0"/>
              <a:t>Jenkins, GitHub Actions, GitLab CI, Travis CI</a:t>
            </a:r>
          </a:p>
          <a:p>
            <a:r>
              <a:rPr lang="en-US" sz="1800" b="1" dirty="0"/>
              <a:t>Key Steps:</a:t>
            </a:r>
          </a:p>
          <a:p>
            <a:r>
              <a:rPr lang="en-US" sz="1800" dirty="0"/>
              <a:t>Code commit → Automated build → Automated test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4D7E-BF15-F1A8-36F3-CAE705C1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159EA-C2C0-9C1A-DB4B-CC76AAFB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</a:t>
            </a:r>
            <a:r>
              <a:rPr lang="en-US"/>
              <a:t>CD Overview</a:t>
            </a:r>
            <a:endParaRPr lang="en-US" dirty="0"/>
          </a:p>
        </p:txBody>
      </p:sp>
      <p:pic>
        <p:nvPicPr>
          <p:cNvPr id="2050" name="Picture 2" descr="Generated image">
            <a:extLst>
              <a:ext uri="{FF2B5EF4-FFF2-40B4-BE49-F238E27FC236}">
                <a16:creationId xmlns:a16="http://schemas.microsoft.com/office/drawing/2014/main" id="{6FA01C68-09A0-7B0B-5480-C02E68CF39E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600200"/>
            <a:ext cx="799795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2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43249-3B1C-9A3E-4361-6F70A3357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2E6A7-6DB9-E1F1-42C5-5C920A9E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🔧 Key Components of CI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115A4532-9D0F-D4FF-50AA-2578A43DA35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9173720"/>
              </p:ext>
            </p:extLst>
          </p:nvPr>
        </p:nvGraphicFramePr>
        <p:xfrm>
          <a:off x="612775" y="1600200"/>
          <a:ext cx="8153398" cy="44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4223915075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1976678736"/>
                    </a:ext>
                  </a:extLst>
                </a:gridCol>
              </a:tblGrid>
              <a:tr h="458934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35518"/>
                  </a:ext>
                </a:extLst>
              </a:tr>
              <a:tr h="792133">
                <a:tc>
                  <a:txBody>
                    <a:bodyPr/>
                    <a:lstStyle/>
                    <a:p>
                      <a:r>
                        <a:rPr lang="en-US" b="1"/>
                        <a:t>Version Control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 source repository (e.g., Git) for all code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756235"/>
                  </a:ext>
                </a:extLst>
              </a:tr>
              <a:tr h="792133">
                <a:tc>
                  <a:txBody>
                    <a:bodyPr/>
                    <a:lstStyle/>
                    <a:p>
                      <a:r>
                        <a:rPr lang="en-US" b="1"/>
                        <a:t>Build Automation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or tools to compile, test, and package the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038549"/>
                  </a:ext>
                </a:extLst>
              </a:tr>
              <a:tr h="792133">
                <a:tc>
                  <a:txBody>
                    <a:bodyPr/>
                    <a:lstStyle/>
                    <a:p>
                      <a:r>
                        <a:rPr lang="en-US" b="1"/>
                        <a:t>CI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Tool (e.g., Jenkins, GitHub Actions, GitLab CI) that runs automated tasks.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340537"/>
                  </a:ext>
                </a:extLst>
              </a:tr>
              <a:tr h="792133">
                <a:tc>
                  <a:txBody>
                    <a:bodyPr/>
                    <a:lstStyle/>
                    <a:p>
                      <a:r>
                        <a:rPr lang="en-US" b="1"/>
                        <a:t>Automated Tests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Unit/integration tests that validate each commit.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41128"/>
                  </a:ext>
                </a:extLst>
              </a:tr>
              <a:tr h="792133">
                <a:tc>
                  <a:txBody>
                    <a:bodyPr/>
                    <a:lstStyle/>
                    <a:p>
                      <a:r>
                        <a:rPr lang="en-US" b="1"/>
                        <a:t>Notification System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Notifies developers of build/test results (e.g., via email, Slack).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36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94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4847F-C398-F6C5-F7FE-D13E91F65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6A26C9-6207-CD4D-2954-DC248410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FDC3FE-9A38-1DD1-7B2B-B6D7E4D4FF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🔄 CI Workflow (Typical)</a:t>
            </a:r>
          </a:p>
          <a:p>
            <a:r>
              <a:rPr lang="en-US" sz="1800" dirty="0"/>
              <a:t>Developer pushes code to main or feature branch.</a:t>
            </a:r>
          </a:p>
          <a:p>
            <a:r>
              <a:rPr lang="en-US" sz="1800" dirty="0"/>
              <a:t>CI tool (like Jenkins) detects the change.</a:t>
            </a:r>
          </a:p>
          <a:p>
            <a:r>
              <a:rPr lang="en-US" sz="1800" dirty="0"/>
              <a:t>It runs the build and executes tests.</a:t>
            </a:r>
          </a:p>
          <a:p>
            <a:r>
              <a:rPr lang="en-US" sz="1800" dirty="0"/>
              <a:t>If all tests pass ✅ → changes are considered integrated.</a:t>
            </a:r>
          </a:p>
          <a:p>
            <a:r>
              <a:rPr lang="en-US" sz="1800" dirty="0"/>
              <a:t>If anything fails ❌ → developers are notified immediately.</a:t>
            </a:r>
          </a:p>
        </p:txBody>
      </p:sp>
    </p:spTree>
    <p:extLst>
      <p:ext uri="{BB962C8B-B14F-4D97-AF65-F5344CB8AC3E}">
        <p14:creationId xmlns:p14="http://schemas.microsoft.com/office/powerpoint/2010/main" val="3367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5C16A-0AF6-5147-4C34-E9C2AF39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060A0-DC04-922D-4A71-05C791FC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0BD95C-14A3-670A-5AE9-C0C754CD37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✅ Benefits of CI</a:t>
            </a:r>
          </a:p>
          <a:p>
            <a:r>
              <a:rPr lang="en-US" sz="1800" dirty="0"/>
              <a:t>Faster feedback → fix problems early</a:t>
            </a:r>
          </a:p>
          <a:p>
            <a:r>
              <a:rPr lang="en-US" sz="1800" dirty="0"/>
              <a:t>Less risk in merging changes</a:t>
            </a:r>
          </a:p>
          <a:p>
            <a:r>
              <a:rPr lang="en-US" sz="1800" dirty="0"/>
              <a:t>Improved collaboration among teams</a:t>
            </a:r>
          </a:p>
          <a:p>
            <a:r>
              <a:rPr lang="en-US" sz="1800" dirty="0"/>
              <a:t>Higher quality software</a:t>
            </a:r>
          </a:p>
          <a:p>
            <a:r>
              <a:rPr lang="en-US" sz="1800" dirty="0"/>
              <a:t>Easier deployment readiness</a:t>
            </a:r>
          </a:p>
        </p:txBody>
      </p:sp>
    </p:spTree>
    <p:extLst>
      <p:ext uri="{BB962C8B-B14F-4D97-AF65-F5344CB8AC3E}">
        <p14:creationId xmlns:p14="http://schemas.microsoft.com/office/powerpoint/2010/main" val="199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66FCC-8329-DC5C-8139-4DED1654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D66B2-223B-0906-3BA9-C820B770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0CC9D-B4EF-D8BD-332C-775BEE1278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📦 Popular CI Tools</a:t>
            </a:r>
          </a:p>
          <a:p>
            <a:r>
              <a:rPr lang="en-US" sz="1800" dirty="0"/>
              <a:t>Jenkins</a:t>
            </a:r>
          </a:p>
          <a:p>
            <a:r>
              <a:rPr lang="en-US" sz="1800" dirty="0"/>
              <a:t>GitHub Actions</a:t>
            </a:r>
          </a:p>
          <a:p>
            <a:r>
              <a:rPr lang="en-US" sz="1800" dirty="0"/>
              <a:t>GitLab CI/CD</a:t>
            </a:r>
          </a:p>
          <a:p>
            <a:r>
              <a:rPr lang="en-US" sz="1800" dirty="0" err="1"/>
              <a:t>CircleCI</a:t>
            </a:r>
            <a:endParaRPr lang="en-US" sz="1800" dirty="0"/>
          </a:p>
          <a:p>
            <a:r>
              <a:rPr lang="en-US" sz="1800" dirty="0"/>
              <a:t>Travis CI</a:t>
            </a:r>
          </a:p>
          <a:p>
            <a:r>
              <a:rPr lang="en-US" sz="1800" dirty="0"/>
              <a:t>Azure DevOps Pipelines</a:t>
            </a:r>
          </a:p>
        </p:txBody>
      </p:sp>
    </p:spTree>
    <p:extLst>
      <p:ext uri="{BB962C8B-B14F-4D97-AF65-F5344CB8AC3E}">
        <p14:creationId xmlns:p14="http://schemas.microsoft.com/office/powerpoint/2010/main" val="38291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Continuous Integration</a:t>
            </a:r>
            <a:endParaRPr lang="en-IN" dirty="0"/>
          </a:p>
        </p:txBody>
      </p:sp>
      <p:pic>
        <p:nvPicPr>
          <p:cNvPr id="2050" name="Picture 2" descr="C:\Users\SANTHOSH\Desktop\1_kUQVUFkZrD8bacC4tbiw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7" y="1928813"/>
            <a:ext cx="8104050" cy="40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F082-73B1-DE1D-4DB1-7E7EA5C4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088715-7069-B303-10E9-4E768E5B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F99D92-DF8D-0C73-7BF5-ED061A48F9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🚀 2. Continuous Deployment (CD)</a:t>
            </a:r>
          </a:p>
          <a:p>
            <a:r>
              <a:rPr lang="en-US" sz="1800" dirty="0"/>
              <a:t>CD takes the output from CI and automatically deploys it to production (or staging) after passing all quality gates.</a:t>
            </a:r>
          </a:p>
          <a:p>
            <a:r>
              <a:rPr lang="en-US" sz="1800" b="1" dirty="0"/>
              <a:t>Goal: </a:t>
            </a:r>
            <a:r>
              <a:rPr lang="en-US" sz="1800" dirty="0"/>
              <a:t>Deliver features to users quickly and safely.</a:t>
            </a:r>
          </a:p>
          <a:p>
            <a:r>
              <a:rPr lang="en-US" sz="1800" b="1" dirty="0"/>
              <a:t>Tools: </a:t>
            </a:r>
            <a:r>
              <a:rPr lang="en-US" sz="1800" dirty="0"/>
              <a:t>Argo CD, Spinnaker, Octopus Deploy, GitLab</a:t>
            </a:r>
          </a:p>
          <a:p>
            <a:r>
              <a:rPr lang="en-US" sz="1800" b="1" dirty="0"/>
              <a:t>Key Steps:</a:t>
            </a:r>
          </a:p>
          <a:p>
            <a:r>
              <a:rPr lang="en-US" sz="1800" dirty="0"/>
              <a:t>Build artifact → Deploy → Monitor</a:t>
            </a:r>
          </a:p>
        </p:txBody>
      </p:sp>
    </p:spTree>
    <p:extLst>
      <p:ext uri="{BB962C8B-B14F-4D97-AF65-F5344CB8AC3E}">
        <p14:creationId xmlns:p14="http://schemas.microsoft.com/office/powerpoint/2010/main" val="272850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16C5-B3FA-7B25-4810-F1B2C43E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8CAF7-9113-4ABD-E28C-7766947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5A42B-C113-7132-12AA-1637FE6451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🔄 CI/CD Pipeline Components</a:t>
            </a:r>
          </a:p>
          <a:p>
            <a:r>
              <a:rPr lang="en-US" sz="2000" b="1" dirty="0"/>
              <a:t>Source Control</a:t>
            </a:r>
            <a:r>
              <a:rPr lang="en-US" sz="2000" dirty="0"/>
              <a:t>: Git (GitHub, GitLab, Bitbucket)</a:t>
            </a:r>
          </a:p>
          <a:p>
            <a:r>
              <a:rPr lang="en-US" sz="2000" b="1" dirty="0"/>
              <a:t>Build Tools</a:t>
            </a:r>
            <a:r>
              <a:rPr lang="en-US" sz="2000" dirty="0"/>
              <a:t>: Maven, Gradle, </a:t>
            </a:r>
            <a:r>
              <a:rPr lang="en-US" sz="2000" dirty="0" err="1"/>
              <a:t>npm</a:t>
            </a:r>
            <a:endParaRPr lang="en-US" sz="2000" dirty="0"/>
          </a:p>
          <a:p>
            <a:r>
              <a:rPr lang="en-US" sz="2000" b="1" dirty="0"/>
              <a:t>Testing</a:t>
            </a:r>
            <a:r>
              <a:rPr lang="en-US" sz="2000" dirty="0"/>
              <a:t>: JUnit, Selenium, Postman</a:t>
            </a:r>
          </a:p>
          <a:p>
            <a:r>
              <a:rPr lang="en-US" sz="2000" b="1" dirty="0"/>
              <a:t>Deployment</a:t>
            </a:r>
            <a:r>
              <a:rPr lang="en-US" sz="2000" dirty="0"/>
              <a:t>: Docker, Kubernetes, Ansible</a:t>
            </a:r>
          </a:p>
          <a:p>
            <a:r>
              <a:rPr lang="en-US" sz="2000" b="1" dirty="0"/>
              <a:t>Monitoring</a:t>
            </a:r>
            <a:r>
              <a:rPr lang="en-US" sz="2000" dirty="0"/>
              <a:t>: Prometheus, Grafana, Datadog</a:t>
            </a:r>
          </a:p>
        </p:txBody>
      </p:sp>
    </p:spTree>
    <p:extLst>
      <p:ext uri="{BB962C8B-B14F-4D97-AF65-F5344CB8AC3E}">
        <p14:creationId xmlns:p14="http://schemas.microsoft.com/office/powerpoint/2010/main" val="270345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9A3EB-C7A9-543B-DAF9-02643F34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22923-5FA3-411C-4533-C2BAB98D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CI/CD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096DF-AC5B-EC79-4F36-4D7F2E7014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🎯 Benefits of CI/CD</a:t>
            </a: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Faster release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Reduced integration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Higher code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Shorter feedback loops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Lower risk of production failures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700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8566</TotalTime>
  <Words>546</Words>
  <Application>Microsoft Office PowerPoint</Application>
  <PresentationFormat>On-screen Show (4:3)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CICD Overview</vt:lpstr>
      <vt:lpstr>🔧 Key Components of CI</vt:lpstr>
      <vt:lpstr>Continuous Integration</vt:lpstr>
      <vt:lpstr>Continuous Integration</vt:lpstr>
      <vt:lpstr>Continuous Integration</vt:lpstr>
      <vt:lpstr>Continuous Integration</vt:lpstr>
      <vt:lpstr>CICD Overview</vt:lpstr>
      <vt:lpstr>CICD Components</vt:lpstr>
      <vt:lpstr>Benefits of CI/CD</vt:lpstr>
      <vt:lpstr>CI/CD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414</cp:revision>
  <dcterms:created xsi:type="dcterms:W3CDTF">2006-08-16T00:00:00Z</dcterms:created>
  <dcterms:modified xsi:type="dcterms:W3CDTF">2025-05-08T01:04:16Z</dcterms:modified>
</cp:coreProperties>
</file>