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308" r:id="rId3"/>
    <p:sldId id="310" r:id="rId4"/>
    <p:sldId id="311" r:id="rId5"/>
    <p:sldId id="312" r:id="rId6"/>
    <p:sldId id="313" r:id="rId7"/>
    <p:sldId id="314" r:id="rId8"/>
    <p:sldId id="315" r:id="rId9"/>
    <p:sldId id="309" r:id="rId10"/>
    <p:sldId id="316" r:id="rId11"/>
    <p:sldId id="317" r:id="rId12"/>
    <p:sldId id="318" r:id="rId13"/>
    <p:sldId id="319" r:id="rId14"/>
    <p:sldId id="320" r:id="rId15"/>
    <p:sldId id="32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86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D14A6-C553-25D3-62BA-78D5BA03E9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4BAA737-3AB9-70CF-52F3-4B8F2AC0BD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7240E13-E215-31C1-997C-0B6E171E1F23}"/>
              </a:ext>
            </a:extLst>
          </p:cNvPr>
          <p:cNvSpPr>
            <a:spLocks noGrp="1"/>
          </p:cNvSpPr>
          <p:nvPr>
            <p:ph type="dt" sz="half" idx="10"/>
          </p:nvPr>
        </p:nvSpPr>
        <p:spPr/>
        <p:txBody>
          <a:bodyPr/>
          <a:lstStyle/>
          <a:p>
            <a:fld id="{0F1FE75B-83A8-4745-BB88-D0923493E807}" type="datetimeFigureOut">
              <a:rPr lang="en-US" smtClean="0"/>
              <a:t>5/8/2025</a:t>
            </a:fld>
            <a:endParaRPr lang="en-US"/>
          </a:p>
        </p:txBody>
      </p:sp>
      <p:sp>
        <p:nvSpPr>
          <p:cNvPr id="5" name="Footer Placeholder 4">
            <a:extLst>
              <a:ext uri="{FF2B5EF4-FFF2-40B4-BE49-F238E27FC236}">
                <a16:creationId xmlns:a16="http://schemas.microsoft.com/office/drawing/2014/main" id="{A3522929-4092-EF16-FE57-58B68BB1E9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5FF2EE-E2D8-F057-41E2-EC9E462307CA}"/>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3959214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1F1EB-FABA-39AA-0274-3600692CA47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465E31-E398-5051-70F6-A7F6E0E7BF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3C7689-14D2-BCC3-4509-DE742F6BF9D7}"/>
              </a:ext>
            </a:extLst>
          </p:cNvPr>
          <p:cNvSpPr>
            <a:spLocks noGrp="1"/>
          </p:cNvSpPr>
          <p:nvPr>
            <p:ph type="dt" sz="half" idx="10"/>
          </p:nvPr>
        </p:nvSpPr>
        <p:spPr/>
        <p:txBody>
          <a:bodyPr/>
          <a:lstStyle/>
          <a:p>
            <a:fld id="{0F1FE75B-83A8-4745-BB88-D0923493E807}" type="datetimeFigureOut">
              <a:rPr lang="en-US" smtClean="0"/>
              <a:t>5/8/2025</a:t>
            </a:fld>
            <a:endParaRPr lang="en-US"/>
          </a:p>
        </p:txBody>
      </p:sp>
      <p:sp>
        <p:nvSpPr>
          <p:cNvPr id="5" name="Footer Placeholder 4">
            <a:extLst>
              <a:ext uri="{FF2B5EF4-FFF2-40B4-BE49-F238E27FC236}">
                <a16:creationId xmlns:a16="http://schemas.microsoft.com/office/drawing/2014/main" id="{88F8C19D-9AB0-0091-BC00-E723037450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C0A015-2A88-C46C-B238-BEB0E518B61F}"/>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1876036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D382B4-9D40-339F-34C9-93D7429BE3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421B02-3BA5-4116-7304-0CA097B039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730400-BD10-78D5-5518-8CC27224B866}"/>
              </a:ext>
            </a:extLst>
          </p:cNvPr>
          <p:cNvSpPr>
            <a:spLocks noGrp="1"/>
          </p:cNvSpPr>
          <p:nvPr>
            <p:ph type="dt" sz="half" idx="10"/>
          </p:nvPr>
        </p:nvSpPr>
        <p:spPr/>
        <p:txBody>
          <a:bodyPr/>
          <a:lstStyle/>
          <a:p>
            <a:fld id="{0F1FE75B-83A8-4745-BB88-D0923493E807}" type="datetimeFigureOut">
              <a:rPr lang="en-US" smtClean="0"/>
              <a:t>5/8/2025</a:t>
            </a:fld>
            <a:endParaRPr lang="en-US"/>
          </a:p>
        </p:txBody>
      </p:sp>
      <p:sp>
        <p:nvSpPr>
          <p:cNvPr id="5" name="Footer Placeholder 4">
            <a:extLst>
              <a:ext uri="{FF2B5EF4-FFF2-40B4-BE49-F238E27FC236}">
                <a16:creationId xmlns:a16="http://schemas.microsoft.com/office/drawing/2014/main" id="{2D2E38EA-C69B-861D-1396-BBB399F38B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8A00A2-5D3E-88B4-0C6E-B20912847D8F}"/>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13464452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12192" y="6053328"/>
            <a:ext cx="299923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a:off x="3145536" y="6044184"/>
            <a:ext cx="90464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Title 7"/>
          <p:cNvSpPr>
            <a:spLocks noGrp="1"/>
          </p:cNvSpPr>
          <p:nvPr>
            <p:ph type="ctrTitle"/>
          </p:nvPr>
        </p:nvSpPr>
        <p:spPr>
          <a:xfrm>
            <a:off x="3149600" y="4038600"/>
            <a:ext cx="8636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101600" y="6068699"/>
            <a:ext cx="2743200" cy="685800"/>
          </a:xfrm>
        </p:spPr>
        <p:txBody>
          <a:bodyPr>
            <a:noAutofit/>
          </a:bodyPr>
          <a:lstStyle>
            <a:lvl1pPr algn="ctr">
              <a:defRPr sz="2000">
                <a:solidFill>
                  <a:srgbClr val="FFFFFF"/>
                </a:solidFill>
              </a:defRPr>
            </a:lvl1pPr>
          </a:lstStyle>
          <a:p>
            <a:fld id="{1D8BD707-D9CF-40AE-B4C6-C98DA3205C09}" type="datetimeFigureOut">
              <a:rPr lang="en-US" smtClean="0"/>
              <a:pPr/>
              <a:t>5/8/2025</a:t>
            </a:fld>
            <a:endParaRPr lang="en-US"/>
          </a:p>
        </p:txBody>
      </p:sp>
      <p:sp>
        <p:nvSpPr>
          <p:cNvPr id="17" name="Footer Placeholder 16"/>
          <p:cNvSpPr>
            <a:spLocks noGrp="1"/>
          </p:cNvSpPr>
          <p:nvPr>
            <p:ph type="ftr" sz="quarter" idx="11"/>
          </p:nvPr>
        </p:nvSpPr>
        <p:spPr>
          <a:xfrm>
            <a:off x="2780524" y="236539"/>
            <a:ext cx="78232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10668000" y="228600"/>
            <a:ext cx="1117600" cy="381000"/>
          </a:xfrm>
        </p:spPr>
        <p:txBody>
          <a:bodyPr/>
          <a:lstStyle>
            <a:lvl1pPr>
              <a:defRPr>
                <a:solidFill>
                  <a:schemeClr val="tx2"/>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070602033"/>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6864" y="228600"/>
            <a:ext cx="108712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816864" y="1600200"/>
            <a:ext cx="108712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3777536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1" y="2743200"/>
            <a:ext cx="9497484"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1D8BD707-D9CF-40AE-B4C6-C98DA3205C09}" type="datetimeFigureOut">
              <a:rPr lang="en-US" smtClean="0"/>
              <a:pPr/>
              <a:t>5/8/2025</a:t>
            </a:fld>
            <a:endParaRPr lang="en-US"/>
          </a:p>
        </p:txBody>
      </p:sp>
      <p:sp>
        <p:nvSpPr>
          <p:cNvPr id="13" name="Slide Number Placeholder 12"/>
          <p:cNvSpPr>
            <a:spLocks noGrp="1"/>
          </p:cNvSpPr>
          <p:nvPr>
            <p:ph type="sldNum" sz="quarter" idx="11"/>
          </p:nvPr>
        </p:nvSpPr>
        <p:spPr>
          <a:xfrm>
            <a:off x="0" y="1752600"/>
            <a:ext cx="17272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3986734375"/>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812800"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459868"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5/8/2025</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extLst>
      <p:ext uri="{BB962C8B-B14F-4D97-AF65-F5344CB8AC3E}">
        <p14:creationId xmlns:p14="http://schemas.microsoft.com/office/powerpoint/2010/main" val="31253373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273050"/>
            <a:ext cx="108712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812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400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5/8/2025</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extLst>
      <p:ext uri="{BB962C8B-B14F-4D97-AF65-F5344CB8AC3E}">
        <p14:creationId xmlns:p14="http://schemas.microsoft.com/office/powerpoint/2010/main" val="12577792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0743917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711200" cy="381000"/>
          </a:xfrm>
        </p:spPr>
        <p:txBody>
          <a:bodyPr/>
          <a:lstStyle>
            <a:lvl1pPr>
              <a:defRPr>
                <a:solidFill>
                  <a:schemeClr val="tx2"/>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8347398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273050"/>
            <a:ext cx="107696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5/8/2025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096091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C45CE-E41B-E3D3-A83F-AC83ABE08C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1B1F26-2A4E-C67E-2AF1-60D231A32A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146FA4-4EFC-C80A-2799-EEE45A59486D}"/>
              </a:ext>
            </a:extLst>
          </p:cNvPr>
          <p:cNvSpPr>
            <a:spLocks noGrp="1"/>
          </p:cNvSpPr>
          <p:nvPr>
            <p:ph type="dt" sz="half" idx="10"/>
          </p:nvPr>
        </p:nvSpPr>
        <p:spPr/>
        <p:txBody>
          <a:bodyPr/>
          <a:lstStyle/>
          <a:p>
            <a:fld id="{0F1FE75B-83A8-4745-BB88-D0923493E807}" type="datetimeFigureOut">
              <a:rPr lang="en-US" smtClean="0"/>
              <a:t>5/8/2025</a:t>
            </a:fld>
            <a:endParaRPr lang="en-US"/>
          </a:p>
        </p:txBody>
      </p:sp>
      <p:sp>
        <p:nvSpPr>
          <p:cNvPr id="5" name="Footer Placeholder 4">
            <a:extLst>
              <a:ext uri="{FF2B5EF4-FFF2-40B4-BE49-F238E27FC236}">
                <a16:creationId xmlns:a16="http://schemas.microsoft.com/office/drawing/2014/main" id="{6023B825-837F-A8E5-C00C-87E4C475DF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BA7D69-C045-FB9D-9A96-7189CBDEB491}"/>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40354197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2060448" y="4654296"/>
            <a:ext cx="101315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2133600" y="4648200"/>
            <a:ext cx="97536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Date Placeholder 11"/>
          <p:cNvSpPr>
            <a:spLocks noGrp="1"/>
          </p:cNvSpPr>
          <p:nvPr>
            <p:ph type="dt" sz="half" idx="10"/>
          </p:nvPr>
        </p:nvSpPr>
        <p:spPr>
          <a:xfrm>
            <a:off x="8331200" y="6248401"/>
            <a:ext cx="3556000" cy="365125"/>
          </a:xfrm>
        </p:spPr>
        <p:txBody>
          <a:bodyPr rtlCol="0"/>
          <a:lstStyle/>
          <a:p>
            <a:fld id="{1D8BD707-D9CF-40AE-B4C6-C98DA3205C09}" type="datetimeFigureOut">
              <a:rPr lang="en-US" smtClean="0"/>
              <a:pPr/>
              <a:t>5/8/2025</a:t>
            </a:fld>
            <a:endParaRPr lang="en-US"/>
          </a:p>
        </p:txBody>
      </p:sp>
      <p:sp>
        <p:nvSpPr>
          <p:cNvPr id="13" name="Slide Number Placeholder 12"/>
          <p:cNvSpPr>
            <a:spLocks noGrp="1"/>
          </p:cNvSpPr>
          <p:nvPr>
            <p:ph type="sldNum" sz="quarter" idx="11"/>
          </p:nvPr>
        </p:nvSpPr>
        <p:spPr>
          <a:xfrm>
            <a:off x="0" y="4667249"/>
            <a:ext cx="19304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2133600" y="6248207"/>
            <a:ext cx="6096000" cy="365125"/>
          </a:xfrm>
        </p:spPr>
        <p:txBody>
          <a:bodyPr rtlCol="0"/>
          <a:lstStyle/>
          <a:p>
            <a:endParaRPr lang="en-US"/>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extLst>
      <p:ext uri="{BB962C8B-B14F-4D97-AF65-F5344CB8AC3E}">
        <p14:creationId xmlns:p14="http://schemas.microsoft.com/office/powerpoint/2010/main" val="3622102484"/>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610558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609601"/>
            <a:ext cx="27432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609600"/>
            <a:ext cx="74168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737600" y="6248403"/>
            <a:ext cx="2946400" cy="365125"/>
          </a:xfrm>
        </p:spPr>
        <p:txBody>
          <a:bodyPr/>
          <a:lstStyle/>
          <a:p>
            <a:fld id="{1D8BD707-D9CF-40AE-B4C6-C98DA3205C09}" type="datetimeFigureOut">
              <a:rPr lang="en-US" smtClean="0"/>
              <a:pPr/>
              <a:t>5/8/2025</a:t>
            </a:fld>
            <a:endParaRPr lang="en-US"/>
          </a:p>
        </p:txBody>
      </p:sp>
      <p:sp>
        <p:nvSpPr>
          <p:cNvPr id="5" name="Footer Placeholder 4"/>
          <p:cNvSpPr>
            <a:spLocks noGrp="1"/>
          </p:cNvSpPr>
          <p:nvPr>
            <p:ph type="ftr" sz="quarter" idx="11"/>
          </p:nvPr>
        </p:nvSpPr>
        <p:spPr>
          <a:xfrm>
            <a:off x="609602" y="6248208"/>
            <a:ext cx="7431311" cy="365125"/>
          </a:xfrm>
        </p:spPr>
        <p:txBody>
          <a:bodyPr/>
          <a:lstStyle/>
          <a:p>
            <a:endParaRPr lang="en-US"/>
          </a:p>
        </p:txBody>
      </p:sp>
      <p:sp>
        <p:nvSpPr>
          <p:cNvPr id="7" name="Rectangle 6"/>
          <p:cNvSpPr/>
          <p:nvPr/>
        </p:nvSpPr>
        <p:spPr bwMode="white">
          <a:xfrm>
            <a:off x="8128424" y="0"/>
            <a:ext cx="42672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8" name="Rectangle 7"/>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9" name="Rectangle 8"/>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6" name="Slide Number Placeholder 5"/>
          <p:cNvSpPr>
            <a:spLocks noGrp="1"/>
          </p:cNvSpPr>
          <p:nvPr>
            <p:ph type="sldNum" sz="quarter" idx="12"/>
          </p:nvPr>
        </p:nvSpPr>
        <p:spPr>
          <a:xfrm rot="5400000">
            <a:off x="8075084" y="103716"/>
            <a:ext cx="533400" cy="325968"/>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89927786"/>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BF5E4-C8B0-41DA-F783-27328CA41B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4F5120-9CE4-0E42-70E1-3084EB7F01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D633A0-098B-CCEB-481E-3B5BCD954B68}"/>
              </a:ext>
            </a:extLst>
          </p:cNvPr>
          <p:cNvSpPr>
            <a:spLocks noGrp="1"/>
          </p:cNvSpPr>
          <p:nvPr>
            <p:ph type="dt" sz="half" idx="10"/>
          </p:nvPr>
        </p:nvSpPr>
        <p:spPr/>
        <p:txBody>
          <a:bodyPr/>
          <a:lstStyle/>
          <a:p>
            <a:fld id="{0F1FE75B-83A8-4745-BB88-D0923493E807}" type="datetimeFigureOut">
              <a:rPr lang="en-US" smtClean="0"/>
              <a:t>5/8/2025</a:t>
            </a:fld>
            <a:endParaRPr lang="en-US"/>
          </a:p>
        </p:txBody>
      </p:sp>
      <p:sp>
        <p:nvSpPr>
          <p:cNvPr id="5" name="Footer Placeholder 4">
            <a:extLst>
              <a:ext uri="{FF2B5EF4-FFF2-40B4-BE49-F238E27FC236}">
                <a16:creationId xmlns:a16="http://schemas.microsoft.com/office/drawing/2014/main" id="{52D8A532-E15B-6FE9-ED45-C31FE684E4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474C1D-99D8-301E-1DEE-38C2FB11170F}"/>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3384385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BB173-3FD7-B3DD-92AF-38060EE256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9FC1D4-C326-C20E-A1E8-09887A705A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BC90431-D5DB-AF91-F52C-7AB78A8ECA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FF36611-8C79-FFD8-D08A-22683D809A5C}"/>
              </a:ext>
            </a:extLst>
          </p:cNvPr>
          <p:cNvSpPr>
            <a:spLocks noGrp="1"/>
          </p:cNvSpPr>
          <p:nvPr>
            <p:ph type="dt" sz="half" idx="10"/>
          </p:nvPr>
        </p:nvSpPr>
        <p:spPr/>
        <p:txBody>
          <a:bodyPr/>
          <a:lstStyle/>
          <a:p>
            <a:fld id="{0F1FE75B-83A8-4745-BB88-D0923493E807}" type="datetimeFigureOut">
              <a:rPr lang="en-US" smtClean="0"/>
              <a:t>5/8/2025</a:t>
            </a:fld>
            <a:endParaRPr lang="en-US"/>
          </a:p>
        </p:txBody>
      </p:sp>
      <p:sp>
        <p:nvSpPr>
          <p:cNvPr id="6" name="Footer Placeholder 5">
            <a:extLst>
              <a:ext uri="{FF2B5EF4-FFF2-40B4-BE49-F238E27FC236}">
                <a16:creationId xmlns:a16="http://schemas.microsoft.com/office/drawing/2014/main" id="{05E6840F-F819-B6BE-7836-7FE42FF152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FCF148-5FBD-AC17-FBE3-E3C99D223832}"/>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3954322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D7E0F-6017-ABA9-5B50-050F657AAD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9015ED9-A816-1EA9-F7B3-9FE325D873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8FF13F-449F-77C7-99D6-069599DE45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586C180-5DF4-1C56-30F3-A260F5D874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CED476-21AF-E244-5DE1-B890AA754D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634CC48-DA9D-485B-3FFE-67E417596343}"/>
              </a:ext>
            </a:extLst>
          </p:cNvPr>
          <p:cNvSpPr>
            <a:spLocks noGrp="1"/>
          </p:cNvSpPr>
          <p:nvPr>
            <p:ph type="dt" sz="half" idx="10"/>
          </p:nvPr>
        </p:nvSpPr>
        <p:spPr/>
        <p:txBody>
          <a:bodyPr/>
          <a:lstStyle/>
          <a:p>
            <a:fld id="{0F1FE75B-83A8-4745-BB88-D0923493E807}" type="datetimeFigureOut">
              <a:rPr lang="en-US" smtClean="0"/>
              <a:t>5/8/2025</a:t>
            </a:fld>
            <a:endParaRPr lang="en-US"/>
          </a:p>
        </p:txBody>
      </p:sp>
      <p:sp>
        <p:nvSpPr>
          <p:cNvPr id="8" name="Footer Placeholder 7">
            <a:extLst>
              <a:ext uri="{FF2B5EF4-FFF2-40B4-BE49-F238E27FC236}">
                <a16:creationId xmlns:a16="http://schemas.microsoft.com/office/drawing/2014/main" id="{A22B112B-A999-148D-03EC-A45554C49BF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72267FE-608D-7AD7-3D4C-04A1040E8F66}"/>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1137251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E7A9A-426C-A529-B634-D1F20792A9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2E9A5ED-CB91-286E-2076-990940762B38}"/>
              </a:ext>
            </a:extLst>
          </p:cNvPr>
          <p:cNvSpPr>
            <a:spLocks noGrp="1"/>
          </p:cNvSpPr>
          <p:nvPr>
            <p:ph type="dt" sz="half" idx="10"/>
          </p:nvPr>
        </p:nvSpPr>
        <p:spPr/>
        <p:txBody>
          <a:bodyPr/>
          <a:lstStyle/>
          <a:p>
            <a:fld id="{0F1FE75B-83A8-4745-BB88-D0923493E807}" type="datetimeFigureOut">
              <a:rPr lang="en-US" smtClean="0"/>
              <a:t>5/8/2025</a:t>
            </a:fld>
            <a:endParaRPr lang="en-US"/>
          </a:p>
        </p:txBody>
      </p:sp>
      <p:sp>
        <p:nvSpPr>
          <p:cNvPr id="4" name="Footer Placeholder 3">
            <a:extLst>
              <a:ext uri="{FF2B5EF4-FFF2-40B4-BE49-F238E27FC236}">
                <a16:creationId xmlns:a16="http://schemas.microsoft.com/office/drawing/2014/main" id="{6CDF85D9-BE42-89AA-817B-EBB30A5140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CCE925-317A-F8E6-3EC7-E8036E6FFC37}"/>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3162751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C23125-4ACE-74D4-E71E-08C39C4568D6}"/>
              </a:ext>
            </a:extLst>
          </p:cNvPr>
          <p:cNvSpPr>
            <a:spLocks noGrp="1"/>
          </p:cNvSpPr>
          <p:nvPr>
            <p:ph type="dt" sz="half" idx="10"/>
          </p:nvPr>
        </p:nvSpPr>
        <p:spPr/>
        <p:txBody>
          <a:bodyPr/>
          <a:lstStyle/>
          <a:p>
            <a:fld id="{0F1FE75B-83A8-4745-BB88-D0923493E807}" type="datetimeFigureOut">
              <a:rPr lang="en-US" smtClean="0"/>
              <a:t>5/8/2025</a:t>
            </a:fld>
            <a:endParaRPr lang="en-US"/>
          </a:p>
        </p:txBody>
      </p:sp>
      <p:sp>
        <p:nvSpPr>
          <p:cNvPr id="3" name="Footer Placeholder 2">
            <a:extLst>
              <a:ext uri="{FF2B5EF4-FFF2-40B4-BE49-F238E27FC236}">
                <a16:creationId xmlns:a16="http://schemas.microsoft.com/office/drawing/2014/main" id="{84B6F69D-D161-F3B1-A0DC-60D161B2EA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9D44C1A-D0B0-C63E-F35B-75A536A6F321}"/>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3970070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B5A41-DF8F-F8D3-3412-F886A17E47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62E0574-3AA9-A34D-7F2A-84BBD86F28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657D1E-DB57-DE87-E212-2CC362065D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98AA2B-D1E0-0C3A-0F12-62C0633E075F}"/>
              </a:ext>
            </a:extLst>
          </p:cNvPr>
          <p:cNvSpPr>
            <a:spLocks noGrp="1"/>
          </p:cNvSpPr>
          <p:nvPr>
            <p:ph type="dt" sz="half" idx="10"/>
          </p:nvPr>
        </p:nvSpPr>
        <p:spPr/>
        <p:txBody>
          <a:bodyPr/>
          <a:lstStyle/>
          <a:p>
            <a:fld id="{0F1FE75B-83A8-4745-BB88-D0923493E807}" type="datetimeFigureOut">
              <a:rPr lang="en-US" smtClean="0"/>
              <a:t>5/8/2025</a:t>
            </a:fld>
            <a:endParaRPr lang="en-US"/>
          </a:p>
        </p:txBody>
      </p:sp>
      <p:sp>
        <p:nvSpPr>
          <p:cNvPr id="6" name="Footer Placeholder 5">
            <a:extLst>
              <a:ext uri="{FF2B5EF4-FFF2-40B4-BE49-F238E27FC236}">
                <a16:creationId xmlns:a16="http://schemas.microsoft.com/office/drawing/2014/main" id="{EE62C657-777B-1A1D-BC86-1DD083C5A4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AF8112-3841-5B02-DE44-DFC585714A1E}"/>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1446018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900C4-01C8-88A9-6296-8D38D6BFE9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72A4467-2225-9C5A-89A7-41E29CE177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9637C82-7321-F3F9-6DFE-863F144A11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A1C069-93E9-7B00-6EB3-25F332EBFD98}"/>
              </a:ext>
            </a:extLst>
          </p:cNvPr>
          <p:cNvSpPr>
            <a:spLocks noGrp="1"/>
          </p:cNvSpPr>
          <p:nvPr>
            <p:ph type="dt" sz="half" idx="10"/>
          </p:nvPr>
        </p:nvSpPr>
        <p:spPr/>
        <p:txBody>
          <a:bodyPr/>
          <a:lstStyle/>
          <a:p>
            <a:fld id="{0F1FE75B-83A8-4745-BB88-D0923493E807}" type="datetimeFigureOut">
              <a:rPr lang="en-US" smtClean="0"/>
              <a:t>5/8/2025</a:t>
            </a:fld>
            <a:endParaRPr lang="en-US"/>
          </a:p>
        </p:txBody>
      </p:sp>
      <p:sp>
        <p:nvSpPr>
          <p:cNvPr id="6" name="Footer Placeholder 5">
            <a:extLst>
              <a:ext uri="{FF2B5EF4-FFF2-40B4-BE49-F238E27FC236}">
                <a16:creationId xmlns:a16="http://schemas.microsoft.com/office/drawing/2014/main" id="{8B2556A3-8291-23E5-F52E-0FC518AFC8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D0C935-194F-EC97-D29C-4DA6794D097B}"/>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3654768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49BC5D-C830-F2D2-3EA5-1B5ED613D4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D43CD79-4168-D4E2-7ABE-AB4A9365F4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081807-0EFD-8968-172C-4FE062E8D7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1FE75B-83A8-4745-BB88-D0923493E807}" type="datetimeFigureOut">
              <a:rPr lang="en-US" smtClean="0"/>
              <a:t>5/8/2025</a:t>
            </a:fld>
            <a:endParaRPr lang="en-US"/>
          </a:p>
        </p:txBody>
      </p:sp>
      <p:sp>
        <p:nvSpPr>
          <p:cNvPr id="5" name="Footer Placeholder 4">
            <a:extLst>
              <a:ext uri="{FF2B5EF4-FFF2-40B4-BE49-F238E27FC236}">
                <a16:creationId xmlns:a16="http://schemas.microsoft.com/office/drawing/2014/main" id="{80FFC8B2-3E08-005C-6275-BE373A4B9E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A1BBC2-5DDB-ABD2-2695-5454A57053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80BFCD-A17D-4B3A-9585-B6DA65786CE5}" type="slidenum">
              <a:rPr lang="en-US" smtClean="0"/>
              <a:t>‹#›</a:t>
            </a:fld>
            <a:endParaRPr lang="en-US"/>
          </a:p>
        </p:txBody>
      </p:sp>
    </p:spTree>
    <p:extLst>
      <p:ext uri="{BB962C8B-B14F-4D97-AF65-F5344CB8AC3E}">
        <p14:creationId xmlns:p14="http://schemas.microsoft.com/office/powerpoint/2010/main" val="38991612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812800" y="228600"/>
            <a:ext cx="108712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816864" y="1600200"/>
            <a:ext cx="108712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128000" y="6248401"/>
            <a:ext cx="3556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5/8/2025</a:t>
            </a:fld>
            <a:endParaRPr lang="en-US"/>
          </a:p>
        </p:txBody>
      </p:sp>
      <p:sp>
        <p:nvSpPr>
          <p:cNvPr id="3" name="Footer Placeholder 2"/>
          <p:cNvSpPr>
            <a:spLocks noGrp="1"/>
          </p:cNvSpPr>
          <p:nvPr>
            <p:ph type="ftr" sz="quarter" idx="3"/>
          </p:nvPr>
        </p:nvSpPr>
        <p:spPr>
          <a:xfrm>
            <a:off x="812801" y="6248207"/>
            <a:ext cx="7228111"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12192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0" y="128016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787400" y="128016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3" name="Slide Number Placeholder 22"/>
          <p:cNvSpPr>
            <a:spLocks noGrp="1"/>
          </p:cNvSpPr>
          <p:nvPr>
            <p:ph type="sldNum" sz="quarter" idx="4"/>
          </p:nvPr>
        </p:nvSpPr>
        <p:spPr>
          <a:xfrm>
            <a:off x="0" y="1272222"/>
            <a:ext cx="7112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8177578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2400" dirty="0"/>
              <a:t>Azure DevOps</a:t>
            </a:r>
          </a:p>
        </p:txBody>
      </p:sp>
      <p:sp>
        <p:nvSpPr>
          <p:cNvPr id="5" name="Content Placeholder 4"/>
          <p:cNvSpPr>
            <a:spLocks noGrp="1"/>
          </p:cNvSpPr>
          <p:nvPr>
            <p:ph sz="quarter" idx="1"/>
          </p:nvPr>
        </p:nvSpPr>
        <p:spPr/>
        <p:txBody>
          <a:bodyPr>
            <a:normAutofit/>
          </a:bodyPr>
          <a:lstStyle/>
          <a:p>
            <a:r>
              <a:rPr lang="en-US" sz="1800" dirty="0">
                <a:latin typeface="Segoe UI" panose="020B0502040204020203" pitchFamily="34" charset="0"/>
                <a:cs typeface="Segoe UI" panose="020B0502040204020203" pitchFamily="34" charset="0"/>
              </a:rPr>
              <a:t>Azure DevOps is a set of development tools and services provided by Microsoft to support the entire software development lifecycle.</a:t>
            </a:r>
          </a:p>
          <a:p>
            <a:r>
              <a:rPr lang="en-US" sz="1800" dirty="0">
                <a:latin typeface="Segoe UI" panose="020B0502040204020203" pitchFamily="34" charset="0"/>
                <a:cs typeface="Segoe UI" panose="020B0502040204020203" pitchFamily="34" charset="0"/>
              </a:rPr>
              <a:t> It enables teams to plan work, collaborate on code development, and build and deploy applications efficiently.</a:t>
            </a:r>
          </a:p>
          <a:p>
            <a:r>
              <a:rPr lang="en-US" sz="1800" dirty="0">
                <a:latin typeface="Segoe UI" panose="020B0502040204020203" pitchFamily="34" charset="0"/>
                <a:cs typeface="Segoe UI" panose="020B0502040204020203" pitchFamily="34" charset="0"/>
              </a:rPr>
              <a:t>Azure DevOps, a modern DevOps tool of planning, developing, testing and deploying modern apps.</a:t>
            </a:r>
          </a:p>
          <a:p>
            <a:r>
              <a:rPr lang="en-US" sz="1800" dirty="0">
                <a:latin typeface="Segoe UI" panose="020B0502040204020203" pitchFamily="34" charset="0"/>
                <a:cs typeface="Segoe UI" panose="020B0502040204020203" pitchFamily="34" charset="0"/>
              </a:rPr>
              <a:t>Azure DevOps services are independent of cloud or platform.</a:t>
            </a:r>
          </a:p>
          <a:p>
            <a:endParaRPr lang="en-US" sz="1800"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ABE4BAEC-AA54-581C-0613-624BC253B17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03613" y="3578679"/>
            <a:ext cx="7429501" cy="2637064"/>
          </a:xfrm>
          <a:prstGeom prst="rect">
            <a:avLst/>
          </a:prstGeom>
          <a:noFill/>
          <a:ln>
            <a:noFill/>
          </a:ln>
        </p:spPr>
      </p:pic>
    </p:spTree>
    <p:extLst>
      <p:ext uri="{BB962C8B-B14F-4D97-AF65-F5344CB8AC3E}">
        <p14:creationId xmlns:p14="http://schemas.microsoft.com/office/powerpoint/2010/main" val="1885688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705075-583A-0D13-8510-DE97552EB3E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040673A-2F8A-F842-EFD2-BC5D42D77241}"/>
              </a:ext>
            </a:extLst>
          </p:cNvPr>
          <p:cNvSpPr>
            <a:spLocks noGrp="1"/>
          </p:cNvSpPr>
          <p:nvPr>
            <p:ph type="title"/>
          </p:nvPr>
        </p:nvSpPr>
        <p:spPr/>
        <p:txBody>
          <a:bodyPr>
            <a:normAutofit/>
          </a:bodyPr>
          <a:lstStyle/>
          <a:p>
            <a:r>
              <a:rPr lang="en-US" sz="2400" dirty="0"/>
              <a:t>Key Services/Components in Azure DevOps</a:t>
            </a:r>
            <a:endParaRPr lang="en-IN" sz="2400" dirty="0"/>
          </a:p>
        </p:txBody>
      </p:sp>
      <p:sp>
        <p:nvSpPr>
          <p:cNvPr id="5" name="Content Placeholder 4">
            <a:extLst>
              <a:ext uri="{FF2B5EF4-FFF2-40B4-BE49-F238E27FC236}">
                <a16:creationId xmlns:a16="http://schemas.microsoft.com/office/drawing/2014/main" id="{D6F922A6-B1EA-EC1A-901A-04D8C00A72F3}"/>
              </a:ext>
            </a:extLst>
          </p:cNvPr>
          <p:cNvSpPr>
            <a:spLocks noGrp="1"/>
          </p:cNvSpPr>
          <p:nvPr>
            <p:ph sz="quarter" idx="1"/>
          </p:nvPr>
        </p:nvSpPr>
        <p:spPr/>
        <p:txBody>
          <a:bodyPr>
            <a:normAutofit/>
          </a:bodyPr>
          <a:lstStyle/>
          <a:p>
            <a:r>
              <a:rPr lang="en-US" sz="2000" b="1" dirty="0"/>
              <a:t>2. Azure Repos</a:t>
            </a:r>
          </a:p>
          <a:p>
            <a:r>
              <a:rPr lang="en-US" sz="1800" b="1" dirty="0"/>
              <a:t>Purpose</a:t>
            </a:r>
            <a:r>
              <a:rPr lang="en-US" sz="1800" dirty="0"/>
              <a:t>: Source code management.</a:t>
            </a:r>
          </a:p>
          <a:p>
            <a:r>
              <a:rPr lang="en-US" sz="1800" b="1" dirty="0"/>
              <a:t>Features</a:t>
            </a:r>
            <a:r>
              <a:rPr lang="en-US" sz="1800" dirty="0"/>
              <a:t>:</a:t>
            </a:r>
          </a:p>
          <a:p>
            <a:r>
              <a:rPr lang="en-US" sz="1800" dirty="0"/>
              <a:t>Git repositories and Team Foundation Version Control (TFVC)</a:t>
            </a:r>
          </a:p>
          <a:p>
            <a:r>
              <a:rPr lang="en-US" sz="1800" dirty="0"/>
              <a:t>Pull requests and code reviews</a:t>
            </a:r>
          </a:p>
          <a:p>
            <a:r>
              <a:rPr lang="en-US" sz="1800" dirty="0"/>
              <a:t>Branching and merging strategies</a:t>
            </a:r>
          </a:p>
          <a:p>
            <a:r>
              <a:rPr lang="en-US" sz="1800" dirty="0"/>
              <a:t>Commit history and auditing</a:t>
            </a:r>
          </a:p>
          <a:p>
            <a:endParaRPr lang="en-IN" sz="1800" dirty="0">
              <a:latin typeface="Segoe UI" panose="020B0502040204020203" pitchFamily="34" charset="0"/>
              <a:cs typeface="Segoe UI" panose="020B0502040204020203" pitchFamily="34" charset="0"/>
            </a:endParaRPr>
          </a:p>
          <a:p>
            <a:endParaRPr lang="en-IN"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81372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B718E6-6082-4DB8-5242-E999112A229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E20B40D-9CCC-97D6-5D6B-1B53217AE34E}"/>
              </a:ext>
            </a:extLst>
          </p:cNvPr>
          <p:cNvSpPr>
            <a:spLocks noGrp="1"/>
          </p:cNvSpPr>
          <p:nvPr>
            <p:ph type="title"/>
          </p:nvPr>
        </p:nvSpPr>
        <p:spPr/>
        <p:txBody>
          <a:bodyPr>
            <a:normAutofit/>
          </a:bodyPr>
          <a:lstStyle/>
          <a:p>
            <a:r>
              <a:rPr lang="en-US" sz="2400" dirty="0"/>
              <a:t>Key Services/Components in Azure DevOps</a:t>
            </a:r>
            <a:endParaRPr lang="en-IN" sz="2400" dirty="0"/>
          </a:p>
        </p:txBody>
      </p:sp>
      <p:sp>
        <p:nvSpPr>
          <p:cNvPr id="5" name="Content Placeholder 4">
            <a:extLst>
              <a:ext uri="{FF2B5EF4-FFF2-40B4-BE49-F238E27FC236}">
                <a16:creationId xmlns:a16="http://schemas.microsoft.com/office/drawing/2014/main" id="{FFBAA333-3F58-B9B1-6714-5634BC3CF4EB}"/>
              </a:ext>
            </a:extLst>
          </p:cNvPr>
          <p:cNvSpPr>
            <a:spLocks noGrp="1"/>
          </p:cNvSpPr>
          <p:nvPr>
            <p:ph sz="quarter" idx="1"/>
          </p:nvPr>
        </p:nvSpPr>
        <p:spPr/>
        <p:txBody>
          <a:bodyPr>
            <a:normAutofit/>
          </a:bodyPr>
          <a:lstStyle/>
          <a:p>
            <a:r>
              <a:rPr lang="en-US" sz="2000" b="1" dirty="0"/>
              <a:t>3. Azure Pipelines</a:t>
            </a:r>
          </a:p>
          <a:p>
            <a:r>
              <a:rPr lang="en-US" sz="1800" b="1" dirty="0"/>
              <a:t>Purpose</a:t>
            </a:r>
            <a:r>
              <a:rPr lang="en-US" sz="1800" dirty="0"/>
              <a:t>:  Continuous Integration (CI) and Continuous Delivery (CD).</a:t>
            </a:r>
          </a:p>
          <a:p>
            <a:r>
              <a:rPr lang="en-US" sz="1800" b="1" dirty="0"/>
              <a:t>Features</a:t>
            </a:r>
            <a:r>
              <a:rPr lang="en-US" sz="1800" dirty="0"/>
              <a:t>:</a:t>
            </a:r>
          </a:p>
          <a:p>
            <a:r>
              <a:rPr lang="en-US" sz="1800" dirty="0"/>
              <a:t>Build automation and deployment workflows</a:t>
            </a:r>
          </a:p>
          <a:p>
            <a:r>
              <a:rPr lang="en-US" sz="1800" dirty="0"/>
              <a:t>Multi-platform support (Windows, Linux, macOS)</a:t>
            </a:r>
          </a:p>
          <a:p>
            <a:r>
              <a:rPr lang="en-US" sz="1800" dirty="0"/>
              <a:t>Container and Kubernetes support</a:t>
            </a:r>
          </a:p>
          <a:p>
            <a:r>
              <a:rPr lang="en-US" sz="1800" dirty="0"/>
              <a:t>YAML or classic editor pipelines</a:t>
            </a:r>
          </a:p>
          <a:p>
            <a:r>
              <a:rPr lang="en-US" sz="1800" dirty="0"/>
              <a:t>Integration with GitHub, Bitbucket, etc.</a:t>
            </a:r>
          </a:p>
          <a:p>
            <a:endParaRPr lang="en-IN" sz="1800" dirty="0">
              <a:latin typeface="Segoe UI" panose="020B0502040204020203" pitchFamily="34" charset="0"/>
              <a:cs typeface="Segoe UI" panose="020B0502040204020203" pitchFamily="34" charset="0"/>
            </a:endParaRPr>
          </a:p>
          <a:p>
            <a:endParaRPr lang="en-IN"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65816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35BC6B-BAC4-B0F4-42FA-449DEF316E9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5C81ECD-13F7-A51D-39FC-12713328D12B}"/>
              </a:ext>
            </a:extLst>
          </p:cNvPr>
          <p:cNvSpPr>
            <a:spLocks noGrp="1"/>
          </p:cNvSpPr>
          <p:nvPr>
            <p:ph type="title"/>
          </p:nvPr>
        </p:nvSpPr>
        <p:spPr/>
        <p:txBody>
          <a:bodyPr>
            <a:normAutofit/>
          </a:bodyPr>
          <a:lstStyle/>
          <a:p>
            <a:r>
              <a:rPr lang="en-US" sz="2400" dirty="0"/>
              <a:t>Key Services/Components in Azure DevOps</a:t>
            </a:r>
            <a:endParaRPr lang="en-IN" sz="2400" dirty="0"/>
          </a:p>
        </p:txBody>
      </p:sp>
      <p:sp>
        <p:nvSpPr>
          <p:cNvPr id="5" name="Content Placeholder 4">
            <a:extLst>
              <a:ext uri="{FF2B5EF4-FFF2-40B4-BE49-F238E27FC236}">
                <a16:creationId xmlns:a16="http://schemas.microsoft.com/office/drawing/2014/main" id="{5E621289-FCD8-A87E-01D5-4C916336C056}"/>
              </a:ext>
            </a:extLst>
          </p:cNvPr>
          <p:cNvSpPr>
            <a:spLocks noGrp="1"/>
          </p:cNvSpPr>
          <p:nvPr>
            <p:ph sz="quarter" idx="1"/>
          </p:nvPr>
        </p:nvSpPr>
        <p:spPr/>
        <p:txBody>
          <a:bodyPr>
            <a:normAutofit/>
          </a:bodyPr>
          <a:lstStyle/>
          <a:p>
            <a:r>
              <a:rPr lang="en-US" sz="2000" b="1" dirty="0"/>
              <a:t>4. Azure Test Plans</a:t>
            </a:r>
          </a:p>
          <a:p>
            <a:r>
              <a:rPr lang="en-US" sz="1800" b="1" dirty="0"/>
              <a:t>Purpose</a:t>
            </a:r>
            <a:r>
              <a:rPr lang="en-US" sz="1800" dirty="0"/>
              <a:t>:  Manual and exploratory testing tools.</a:t>
            </a:r>
          </a:p>
          <a:p>
            <a:r>
              <a:rPr lang="en-US" sz="1800" b="1" dirty="0"/>
              <a:t>Features</a:t>
            </a:r>
            <a:r>
              <a:rPr lang="en-US" sz="1800" dirty="0"/>
              <a:t>:</a:t>
            </a:r>
          </a:p>
          <a:p>
            <a:r>
              <a:rPr lang="en-US" sz="1800" dirty="0"/>
              <a:t>Test case management</a:t>
            </a:r>
          </a:p>
          <a:p>
            <a:r>
              <a:rPr lang="en-US" sz="1800" dirty="0"/>
              <a:t>Test execution and results tracking</a:t>
            </a:r>
          </a:p>
          <a:p>
            <a:r>
              <a:rPr lang="en-US" sz="1800" dirty="0"/>
              <a:t>Bug reporting directly from test runs</a:t>
            </a:r>
          </a:p>
          <a:p>
            <a:r>
              <a:rPr lang="en-US" sz="1800" dirty="0"/>
              <a:t>Rich data capture during testing sessions</a:t>
            </a:r>
          </a:p>
          <a:p>
            <a:endParaRPr lang="en-IN" sz="1800" dirty="0">
              <a:latin typeface="Segoe UI" panose="020B0502040204020203" pitchFamily="34" charset="0"/>
              <a:cs typeface="Segoe UI" panose="020B0502040204020203" pitchFamily="34" charset="0"/>
            </a:endParaRPr>
          </a:p>
          <a:p>
            <a:endParaRPr lang="en-IN" sz="1800" dirty="0">
              <a:latin typeface="Segoe UI" panose="020B0502040204020203" pitchFamily="34" charset="0"/>
              <a:cs typeface="Segoe UI" panose="020B0502040204020203" pitchFamily="34" charset="0"/>
            </a:endParaRPr>
          </a:p>
          <a:p>
            <a:endParaRPr lang="en-IN"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507237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53DDED-5F6E-5DCE-A57F-460046DB20B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6D23B55-ED4C-59EB-8938-9E1BF307B2AC}"/>
              </a:ext>
            </a:extLst>
          </p:cNvPr>
          <p:cNvSpPr>
            <a:spLocks noGrp="1"/>
          </p:cNvSpPr>
          <p:nvPr>
            <p:ph type="title"/>
          </p:nvPr>
        </p:nvSpPr>
        <p:spPr/>
        <p:txBody>
          <a:bodyPr>
            <a:normAutofit/>
          </a:bodyPr>
          <a:lstStyle/>
          <a:p>
            <a:r>
              <a:rPr lang="en-US" sz="2400" dirty="0"/>
              <a:t>Key Services/Components in Azure DevOps</a:t>
            </a:r>
            <a:endParaRPr lang="en-IN" sz="2400" dirty="0"/>
          </a:p>
        </p:txBody>
      </p:sp>
      <p:sp>
        <p:nvSpPr>
          <p:cNvPr id="5" name="Content Placeholder 4">
            <a:extLst>
              <a:ext uri="{FF2B5EF4-FFF2-40B4-BE49-F238E27FC236}">
                <a16:creationId xmlns:a16="http://schemas.microsoft.com/office/drawing/2014/main" id="{BBBFB216-C2CF-19F3-737B-ECB9CA4F1BCC}"/>
              </a:ext>
            </a:extLst>
          </p:cNvPr>
          <p:cNvSpPr>
            <a:spLocks noGrp="1"/>
          </p:cNvSpPr>
          <p:nvPr>
            <p:ph sz="quarter" idx="1"/>
          </p:nvPr>
        </p:nvSpPr>
        <p:spPr/>
        <p:txBody>
          <a:bodyPr>
            <a:normAutofit/>
          </a:bodyPr>
          <a:lstStyle/>
          <a:p>
            <a:r>
              <a:rPr lang="en-US" sz="2000" b="1" dirty="0"/>
              <a:t>4.Azure Artifacts</a:t>
            </a:r>
          </a:p>
          <a:p>
            <a:r>
              <a:rPr lang="en-US" sz="1800" b="1" dirty="0"/>
              <a:t>Purpose</a:t>
            </a:r>
            <a:r>
              <a:rPr lang="en-US" sz="1800" dirty="0"/>
              <a:t>: Package management and distribution.</a:t>
            </a:r>
          </a:p>
          <a:p>
            <a:r>
              <a:rPr lang="en-US" sz="1800" b="1" dirty="0"/>
              <a:t>Features</a:t>
            </a:r>
            <a:r>
              <a:rPr lang="en-US" sz="1800" dirty="0"/>
              <a:t>:</a:t>
            </a:r>
          </a:p>
          <a:p>
            <a:r>
              <a:rPr lang="en-US" sz="1800" dirty="0"/>
              <a:t>Host and share NuGet, </a:t>
            </a:r>
            <a:r>
              <a:rPr lang="en-US" sz="1800" dirty="0" err="1"/>
              <a:t>npm</a:t>
            </a:r>
            <a:r>
              <a:rPr lang="en-US" sz="1800" dirty="0"/>
              <a:t>, Maven, Python, and Universal packages</a:t>
            </a:r>
          </a:p>
          <a:p>
            <a:r>
              <a:rPr lang="en-US" sz="1800" dirty="0"/>
              <a:t>Integrates with CI/CD pipelines</a:t>
            </a:r>
          </a:p>
          <a:p>
            <a:r>
              <a:rPr lang="en-US" sz="1800" dirty="0"/>
              <a:t>Controls over versioning and access</a:t>
            </a:r>
          </a:p>
          <a:p>
            <a:r>
              <a:rPr lang="en-US" sz="1800" dirty="0"/>
              <a:t>Rich data capture during testing sessions</a:t>
            </a:r>
          </a:p>
          <a:p>
            <a:r>
              <a:rPr lang="en-IN" sz="1800" b="1" dirty="0">
                <a:latin typeface="Segoe UI" panose="020B0502040204020203" pitchFamily="34" charset="0"/>
                <a:cs typeface="Segoe UI" panose="020B0502040204020203" pitchFamily="34" charset="0"/>
              </a:rPr>
              <a:t>Bonus: Extensions and Integrations</a:t>
            </a:r>
          </a:p>
          <a:p>
            <a:r>
              <a:rPr lang="en-US" sz="1800" dirty="0">
                <a:cs typeface="Segoe UI" panose="020B0502040204020203" pitchFamily="34" charset="0"/>
              </a:rPr>
              <a:t>Azure DevOps integrates with a wide range of tools and has a marketplace for adding features such as Slack notifications, </a:t>
            </a:r>
            <a:r>
              <a:rPr lang="en-US" sz="1800" dirty="0" err="1">
                <a:cs typeface="Segoe UI" panose="020B0502040204020203" pitchFamily="34" charset="0"/>
              </a:rPr>
              <a:t>SonarCloud</a:t>
            </a:r>
            <a:r>
              <a:rPr lang="en-US" sz="1800" dirty="0">
                <a:cs typeface="Segoe UI" panose="020B0502040204020203" pitchFamily="34" charset="0"/>
              </a:rPr>
              <a:t> analysis, and more.</a:t>
            </a:r>
            <a:endParaRPr lang="en-IN" sz="1800" dirty="0">
              <a:cs typeface="Segoe UI" panose="020B0502040204020203" pitchFamily="34" charset="0"/>
            </a:endParaRPr>
          </a:p>
          <a:p>
            <a:endParaRPr lang="en-IN"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22193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78D548-BAF2-64BB-A17E-52E6EC2ED94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B94A37A-CDFB-F0A1-6A1E-32F6E0D0B464}"/>
              </a:ext>
            </a:extLst>
          </p:cNvPr>
          <p:cNvSpPr>
            <a:spLocks noGrp="1"/>
          </p:cNvSpPr>
          <p:nvPr>
            <p:ph type="title"/>
          </p:nvPr>
        </p:nvSpPr>
        <p:spPr/>
        <p:txBody>
          <a:bodyPr>
            <a:normAutofit/>
          </a:bodyPr>
          <a:lstStyle/>
          <a:p>
            <a:r>
              <a:rPr lang="en-US" sz="2400" dirty="0"/>
              <a:t>Key Services/Components in Azure DevOps</a:t>
            </a:r>
            <a:endParaRPr lang="en-IN" sz="2400" dirty="0"/>
          </a:p>
        </p:txBody>
      </p:sp>
      <p:pic>
        <p:nvPicPr>
          <p:cNvPr id="2050" name="Picture 2" descr="Generated image">
            <a:extLst>
              <a:ext uri="{FF2B5EF4-FFF2-40B4-BE49-F238E27FC236}">
                <a16:creationId xmlns:a16="http://schemas.microsoft.com/office/drawing/2014/main" id="{9B27664C-C156-7E97-F326-CA26FF55892B}"/>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2881313" y="1600200"/>
            <a:ext cx="6743700"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2476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fr-FR" sz="2400" dirty="0"/>
              <a:t>Azure DevOps Services Vs. Server</a:t>
            </a:r>
            <a:endParaRPr lang="en-IN" sz="2400" dirty="0"/>
          </a:p>
        </p:txBody>
      </p:sp>
      <p:sp>
        <p:nvSpPr>
          <p:cNvPr id="5" name="Content Placeholder 4"/>
          <p:cNvSpPr>
            <a:spLocks noGrp="1"/>
          </p:cNvSpPr>
          <p:nvPr>
            <p:ph sz="quarter" idx="1"/>
          </p:nvPr>
        </p:nvSpPr>
        <p:spPr/>
        <p:txBody>
          <a:bodyPr>
            <a:normAutofit/>
          </a:bodyPr>
          <a:lstStyle/>
          <a:p>
            <a:r>
              <a:rPr lang="en-US" sz="1800" b="1" dirty="0">
                <a:latin typeface="Segoe UI" panose="020B0502040204020203" pitchFamily="34" charset="0"/>
                <a:cs typeface="Segoe UI" panose="020B0502040204020203" pitchFamily="34" charset="0"/>
              </a:rPr>
              <a:t>Azure DevOps comes with two options:</a:t>
            </a:r>
          </a:p>
          <a:p>
            <a:r>
              <a:rPr lang="en-US" sz="1800" dirty="0">
                <a:latin typeface="Segoe UI" panose="020B0502040204020203" pitchFamily="34" charset="0"/>
                <a:cs typeface="Segoe UI" panose="020B0502040204020203" pitchFamily="34" charset="0"/>
              </a:rPr>
              <a:t>Azure DevOps Services</a:t>
            </a:r>
          </a:p>
          <a:p>
            <a:r>
              <a:rPr lang="en-US" sz="1800" dirty="0">
                <a:latin typeface="Segoe UI" panose="020B0502040204020203" pitchFamily="34" charset="0"/>
                <a:cs typeface="Segoe UI" panose="020B0502040204020203" pitchFamily="34" charset="0"/>
              </a:rPr>
              <a:t>Azure DevOps Server</a:t>
            </a:r>
          </a:p>
          <a:p>
            <a:r>
              <a:rPr lang="en-US" sz="1800" dirty="0">
                <a:latin typeface="Segoe UI" panose="020B0502040204020203" pitchFamily="34" charset="0"/>
                <a:cs typeface="Segoe UI" panose="020B0502040204020203" pitchFamily="34" charset="0"/>
              </a:rPr>
              <a:t>Both the services and the server were known as Visual Studio Team Services (VSTS) and Team Foundation Server (TFS), respectively. They provide environments that support Git, Agile tools, and continuous integration. Let us see the differences between them:</a:t>
            </a:r>
          </a:p>
          <a:p>
            <a:endParaRPr lang="en-IN" sz="1800" dirty="0">
              <a:latin typeface="Segoe UI" panose="020B0502040204020203" pitchFamily="34" charset="0"/>
              <a:cs typeface="Segoe UI" panose="020B0502040204020203" pitchFamily="34" charset="0"/>
            </a:endParaRPr>
          </a:p>
        </p:txBody>
      </p:sp>
      <p:graphicFrame>
        <p:nvGraphicFramePr>
          <p:cNvPr id="3" name="Table 5">
            <a:extLst>
              <a:ext uri="{FF2B5EF4-FFF2-40B4-BE49-F238E27FC236}">
                <a16:creationId xmlns:a16="http://schemas.microsoft.com/office/drawing/2014/main" id="{F9ABD3EE-89B2-64E3-D841-AB87B3B16FAA}"/>
              </a:ext>
            </a:extLst>
          </p:cNvPr>
          <p:cNvGraphicFramePr>
            <a:graphicFrameLocks noGrp="1"/>
          </p:cNvGraphicFramePr>
          <p:nvPr>
            <p:extLst>
              <p:ext uri="{D42A27DB-BD31-4B8C-83A1-F6EECF244321}">
                <p14:modId xmlns:p14="http://schemas.microsoft.com/office/powerpoint/2010/main" val="856791840"/>
              </p:ext>
            </p:extLst>
          </p:nvPr>
        </p:nvGraphicFramePr>
        <p:xfrm>
          <a:off x="816864" y="4127247"/>
          <a:ext cx="9720508" cy="2703649"/>
        </p:xfrm>
        <a:graphic>
          <a:graphicData uri="http://schemas.openxmlformats.org/drawingml/2006/table">
            <a:tbl>
              <a:tblPr firstRow="1" bandRow="1">
                <a:tableStyleId>{5C22544A-7EE6-4342-B048-85BDC9FD1C3A}</a:tableStyleId>
              </a:tblPr>
              <a:tblGrid>
                <a:gridCol w="4860254">
                  <a:extLst>
                    <a:ext uri="{9D8B030D-6E8A-4147-A177-3AD203B41FA5}">
                      <a16:colId xmlns:a16="http://schemas.microsoft.com/office/drawing/2014/main" val="2698439501"/>
                    </a:ext>
                  </a:extLst>
                </a:gridCol>
                <a:gridCol w="4860254">
                  <a:extLst>
                    <a:ext uri="{9D8B030D-6E8A-4147-A177-3AD203B41FA5}">
                      <a16:colId xmlns:a16="http://schemas.microsoft.com/office/drawing/2014/main" val="2025106605"/>
                    </a:ext>
                  </a:extLst>
                </a:gridCol>
              </a:tblGrid>
              <a:tr h="302930">
                <a:tc>
                  <a:txBody>
                    <a:bodyPr/>
                    <a:lstStyle/>
                    <a:p>
                      <a:pPr fontAlgn="t"/>
                      <a:r>
                        <a:rPr lang="en-US" b="1" dirty="0">
                          <a:effectLst/>
                          <a:latin typeface="Open Sans" panose="020B0606030504020204" pitchFamily="34" charset="0"/>
                        </a:rPr>
                        <a:t>Azure DevOps Services</a:t>
                      </a:r>
                      <a:endParaRPr lang="en-US" dirty="0">
                        <a:effectLst/>
                        <a:latin typeface="Open Sans" panose="020B0606030504020204" pitchFamily="34" charset="0"/>
                      </a:endParaRPr>
                    </a:p>
                  </a:txBody>
                  <a:tcPr/>
                </a:tc>
                <a:tc>
                  <a:txBody>
                    <a:bodyPr/>
                    <a:lstStyle/>
                    <a:p>
                      <a:pPr fontAlgn="t"/>
                      <a:r>
                        <a:rPr lang="en-US" b="1" dirty="0">
                          <a:effectLst/>
                          <a:latin typeface="Open Sans" panose="020B0606030504020204" pitchFamily="34" charset="0"/>
                        </a:rPr>
                        <a:t>Azure DevOps Server</a:t>
                      </a:r>
                      <a:endParaRPr lang="en-US" dirty="0">
                        <a:effectLst/>
                        <a:latin typeface="Open Sans" panose="020B0606030504020204" pitchFamily="34" charset="0"/>
                      </a:endParaRPr>
                    </a:p>
                  </a:txBody>
                  <a:tcPr/>
                </a:tc>
                <a:extLst>
                  <a:ext uri="{0D108BD9-81ED-4DB2-BD59-A6C34878D82A}">
                    <a16:rowId xmlns:a16="http://schemas.microsoft.com/office/drawing/2014/main" val="484885962"/>
                  </a:ext>
                </a:extLst>
              </a:tr>
              <a:tr h="241972">
                <a:tc>
                  <a:txBody>
                    <a:bodyPr/>
                    <a:lstStyle/>
                    <a:p>
                      <a:pPr fontAlgn="t"/>
                      <a:r>
                        <a:rPr lang="en-US">
                          <a:effectLst/>
                          <a:latin typeface="Open Sans" panose="020B0606030504020204" pitchFamily="34" charset="0"/>
                        </a:rPr>
                        <a:t>It is a cloud offering.</a:t>
                      </a:r>
                    </a:p>
                  </a:txBody>
                  <a:tcPr/>
                </a:tc>
                <a:tc>
                  <a:txBody>
                    <a:bodyPr/>
                    <a:lstStyle/>
                    <a:p>
                      <a:pPr fontAlgn="t"/>
                      <a:r>
                        <a:rPr lang="en-US" dirty="0">
                          <a:effectLst/>
                          <a:latin typeface="Open Sans" panose="020B0606030504020204" pitchFamily="34" charset="0"/>
                        </a:rPr>
                        <a:t>It is an on-premise offering.</a:t>
                      </a:r>
                    </a:p>
                  </a:txBody>
                  <a:tcPr/>
                </a:tc>
                <a:extLst>
                  <a:ext uri="{0D108BD9-81ED-4DB2-BD59-A6C34878D82A}">
                    <a16:rowId xmlns:a16="http://schemas.microsoft.com/office/drawing/2014/main" val="2427989291"/>
                  </a:ext>
                </a:extLst>
              </a:tr>
              <a:tr h="596642">
                <a:tc>
                  <a:txBody>
                    <a:bodyPr/>
                    <a:lstStyle/>
                    <a:p>
                      <a:pPr fontAlgn="t"/>
                      <a:r>
                        <a:rPr lang="en-US" dirty="0">
                          <a:effectLst/>
                          <a:latin typeface="Open Sans" panose="020B0606030504020204" pitchFamily="34" charset="0"/>
                        </a:rPr>
                        <a:t>It offers two options for scaling and scoping data: organizations and projects.</a:t>
                      </a:r>
                    </a:p>
                  </a:txBody>
                  <a:tcPr/>
                </a:tc>
                <a:tc>
                  <a:txBody>
                    <a:bodyPr/>
                    <a:lstStyle/>
                    <a:p>
                      <a:pPr fontAlgn="t"/>
                      <a:r>
                        <a:rPr lang="en-US" dirty="0">
                          <a:effectLst/>
                          <a:latin typeface="Open Sans" panose="020B0606030504020204" pitchFamily="34" charset="0"/>
                        </a:rPr>
                        <a:t>It offers three options for scaling and scoping data: deployment, project collections, and projects.</a:t>
                      </a:r>
                    </a:p>
                  </a:txBody>
                  <a:tcPr/>
                </a:tc>
                <a:extLst>
                  <a:ext uri="{0D108BD9-81ED-4DB2-BD59-A6C34878D82A}">
                    <a16:rowId xmlns:a16="http://schemas.microsoft.com/office/drawing/2014/main" val="4153764921"/>
                  </a:ext>
                </a:extLst>
              </a:tr>
              <a:tr h="417649">
                <a:tc>
                  <a:txBody>
                    <a:bodyPr/>
                    <a:lstStyle/>
                    <a:p>
                      <a:pPr fontAlgn="t"/>
                      <a:r>
                        <a:rPr lang="en-US" dirty="0">
                          <a:effectLst/>
                          <a:latin typeface="Open Sans" panose="020B0606030504020204" pitchFamily="34" charset="0"/>
                        </a:rPr>
                        <a:t>You can connect over the public network.</a:t>
                      </a:r>
                    </a:p>
                  </a:txBody>
                  <a:tcPr/>
                </a:tc>
                <a:tc>
                  <a:txBody>
                    <a:bodyPr/>
                    <a:lstStyle/>
                    <a:p>
                      <a:pPr fontAlgn="t"/>
                      <a:r>
                        <a:rPr lang="en-US">
                          <a:effectLst/>
                          <a:latin typeface="Open Sans" panose="020B0606030504020204" pitchFamily="34" charset="0"/>
                        </a:rPr>
                        <a:t>You can connect to the intranet server.</a:t>
                      </a:r>
                    </a:p>
                  </a:txBody>
                  <a:tcPr/>
                </a:tc>
                <a:extLst>
                  <a:ext uri="{0D108BD9-81ED-4DB2-BD59-A6C34878D82A}">
                    <a16:rowId xmlns:a16="http://schemas.microsoft.com/office/drawing/2014/main" val="3866759012"/>
                  </a:ext>
                </a:extLst>
              </a:tr>
              <a:tr h="417649">
                <a:tc>
                  <a:txBody>
                    <a:bodyPr/>
                    <a:lstStyle/>
                    <a:p>
                      <a:pPr fontAlgn="t"/>
                      <a:r>
                        <a:rPr lang="en-US" dirty="0">
                          <a:effectLst/>
                          <a:latin typeface="Open Sans" panose="020B0606030504020204" pitchFamily="34" charset="0"/>
                        </a:rPr>
                        <a:t>The access level must be assigned to each user.</a:t>
                      </a:r>
                    </a:p>
                  </a:txBody>
                  <a:tcPr/>
                </a:tc>
                <a:tc>
                  <a:txBody>
                    <a:bodyPr/>
                    <a:lstStyle/>
                    <a:p>
                      <a:pPr fontAlgn="t"/>
                      <a:r>
                        <a:rPr lang="en-US" dirty="0">
                          <a:effectLst/>
                          <a:latin typeface="Open Sans" panose="020B0606030504020204" pitchFamily="34" charset="0"/>
                        </a:rPr>
                        <a:t>Access levels must be set based on the license.</a:t>
                      </a:r>
                    </a:p>
                  </a:txBody>
                  <a:tcPr/>
                </a:tc>
                <a:extLst>
                  <a:ext uri="{0D108BD9-81ED-4DB2-BD59-A6C34878D82A}">
                    <a16:rowId xmlns:a16="http://schemas.microsoft.com/office/drawing/2014/main" val="3393012787"/>
                  </a:ext>
                </a:extLst>
              </a:tr>
            </a:tbl>
          </a:graphicData>
        </a:graphic>
      </p:graphicFrame>
    </p:spTree>
    <p:extLst>
      <p:ext uri="{BB962C8B-B14F-4D97-AF65-F5344CB8AC3E}">
        <p14:creationId xmlns:p14="http://schemas.microsoft.com/office/powerpoint/2010/main" val="2100069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fr-FR" sz="2400" dirty="0"/>
              <a:t>Azure DevOps Benefits</a:t>
            </a:r>
            <a:endParaRPr lang="en-IN" sz="2400" dirty="0"/>
          </a:p>
        </p:txBody>
      </p:sp>
      <p:sp>
        <p:nvSpPr>
          <p:cNvPr id="5" name="Content Placeholder 4"/>
          <p:cNvSpPr>
            <a:spLocks noGrp="1"/>
          </p:cNvSpPr>
          <p:nvPr>
            <p:ph sz="quarter" idx="1"/>
          </p:nvPr>
        </p:nvSpPr>
        <p:spPr/>
        <p:txBody>
          <a:bodyPr>
            <a:normAutofit/>
          </a:bodyPr>
          <a:lstStyle/>
          <a:p>
            <a:r>
              <a:rPr lang="en-US" sz="2000" dirty="0"/>
              <a:t>Fully </a:t>
            </a:r>
            <a:r>
              <a:rPr lang="en-US" sz="2000" b="1" dirty="0"/>
              <a:t>integrated with GitHub</a:t>
            </a:r>
            <a:r>
              <a:rPr lang="en-US" sz="2000" dirty="0"/>
              <a:t>, Visual Studio, and other tools.</a:t>
            </a:r>
          </a:p>
          <a:p>
            <a:r>
              <a:rPr lang="en-US" sz="2000" b="1" dirty="0"/>
              <a:t>Cloud-based</a:t>
            </a:r>
            <a:r>
              <a:rPr lang="en-US" sz="2000" dirty="0"/>
              <a:t> and </a:t>
            </a:r>
            <a:r>
              <a:rPr lang="en-US" sz="2000" b="1" dirty="0"/>
              <a:t>scalable</a:t>
            </a:r>
            <a:r>
              <a:rPr lang="en-US" sz="2000" dirty="0"/>
              <a:t>, but also available on-premises as Azure DevOps Server.</a:t>
            </a:r>
          </a:p>
          <a:p>
            <a:r>
              <a:rPr lang="en-US" sz="2000" dirty="0"/>
              <a:t>Promotes </a:t>
            </a:r>
            <a:r>
              <a:rPr lang="en-US" sz="2000" b="1" dirty="0"/>
              <a:t>collaboration</a:t>
            </a:r>
            <a:r>
              <a:rPr lang="en-US" sz="2000" dirty="0"/>
              <a:t>, </a:t>
            </a:r>
            <a:r>
              <a:rPr lang="en-US" sz="2000" b="1" dirty="0"/>
              <a:t>automation</a:t>
            </a:r>
            <a:r>
              <a:rPr lang="en-US" sz="2000" dirty="0"/>
              <a:t>, and </a:t>
            </a:r>
            <a:r>
              <a:rPr lang="en-US" sz="2000" b="1" dirty="0"/>
              <a:t>agile workflows</a:t>
            </a:r>
            <a:r>
              <a:rPr lang="en-US" sz="2000" dirty="0"/>
              <a:t>.</a:t>
            </a:r>
          </a:p>
          <a:p>
            <a:r>
              <a:rPr lang="en-US" sz="2000" b="1" dirty="0"/>
              <a:t>End-to-end toolchain</a:t>
            </a:r>
            <a:r>
              <a:rPr lang="en-US" sz="2000" dirty="0"/>
              <a:t> for DevOps.</a:t>
            </a:r>
            <a:endParaRPr lang="en-US" sz="2000" dirty="0">
              <a:latin typeface="Segoe UI" panose="020B0502040204020203" pitchFamily="34" charset="0"/>
              <a:cs typeface="Segoe UI" panose="020B0502040204020203" pitchFamily="34" charset="0"/>
            </a:endParaRPr>
          </a:p>
          <a:p>
            <a:endParaRPr lang="en-US" sz="2000" dirty="0">
              <a:latin typeface="Segoe UI" panose="020B0502040204020203" pitchFamily="34" charset="0"/>
              <a:cs typeface="Segoe UI" panose="020B0502040204020203" pitchFamily="34" charset="0"/>
            </a:endParaRPr>
          </a:p>
          <a:p>
            <a:endParaRPr lang="en-IN"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831748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fr-FR" sz="2400" dirty="0"/>
              <a:t>Tools for Azure DevOps</a:t>
            </a:r>
            <a:endParaRPr lang="en-IN" sz="2400" dirty="0"/>
          </a:p>
        </p:txBody>
      </p:sp>
      <p:sp>
        <p:nvSpPr>
          <p:cNvPr id="5" name="Content Placeholder 4"/>
          <p:cNvSpPr>
            <a:spLocks noGrp="1"/>
          </p:cNvSpPr>
          <p:nvPr>
            <p:ph sz="quarter" idx="1"/>
          </p:nvPr>
        </p:nvSpPr>
        <p:spPr/>
        <p:txBody>
          <a:bodyPr>
            <a:normAutofit/>
          </a:bodyPr>
          <a:lstStyle/>
          <a:p>
            <a:endParaRPr lang="en-US" sz="1800" dirty="0">
              <a:latin typeface="Segoe UI" panose="020B0502040204020203" pitchFamily="34" charset="0"/>
              <a:cs typeface="Segoe UI" panose="020B0502040204020203" pitchFamily="34" charset="0"/>
            </a:endParaRPr>
          </a:p>
          <a:p>
            <a:endParaRPr lang="en-US" sz="1800" dirty="0">
              <a:latin typeface="Segoe UI" panose="020B0502040204020203" pitchFamily="34" charset="0"/>
              <a:cs typeface="Segoe UI" panose="020B0502040204020203" pitchFamily="34" charset="0"/>
            </a:endParaRPr>
          </a:p>
          <a:p>
            <a:endParaRPr lang="en-IN" sz="1800" dirty="0">
              <a:latin typeface="Segoe UI" panose="020B0502040204020203" pitchFamily="34" charset="0"/>
              <a:cs typeface="Segoe UI" panose="020B0502040204020203" pitchFamily="34" charset="0"/>
            </a:endParaRPr>
          </a:p>
        </p:txBody>
      </p:sp>
      <p:sp>
        <p:nvSpPr>
          <p:cNvPr id="2" name="Content Placeholder 4">
            <a:extLst>
              <a:ext uri="{FF2B5EF4-FFF2-40B4-BE49-F238E27FC236}">
                <a16:creationId xmlns:a16="http://schemas.microsoft.com/office/drawing/2014/main" id="{28E0DB36-DC1B-0573-1E5B-34C3AA5E8C2F}"/>
              </a:ext>
            </a:extLst>
          </p:cNvPr>
          <p:cNvSpPr txBox="1">
            <a:spLocks/>
          </p:cNvSpPr>
          <p:nvPr/>
        </p:nvSpPr>
        <p:spPr>
          <a:xfrm>
            <a:off x="969264" y="1752600"/>
            <a:ext cx="10871200" cy="449580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sz="1800" dirty="0">
                <a:solidFill>
                  <a:srgbClr val="161616"/>
                </a:solidFill>
                <a:effectLst/>
                <a:latin typeface="Segoe UI" panose="020B0502040204020203" pitchFamily="34" charset="0"/>
                <a:ea typeface="Calibri" panose="020F0502020204030204" pitchFamily="34" charset="0"/>
              </a:rPr>
              <a:t>Azure DevOps works well with most of the DevOps tools.</a:t>
            </a:r>
          </a:p>
          <a:p>
            <a:endParaRPr lang="en-US" sz="1800" dirty="0">
              <a:latin typeface="Segoe UI" panose="020B0502040204020203" pitchFamily="34" charset="0"/>
              <a:cs typeface="Segoe UI" panose="020B0502040204020203" pitchFamily="34" charset="0"/>
            </a:endParaRPr>
          </a:p>
          <a:p>
            <a:endParaRPr lang="en-US" sz="1800" dirty="0">
              <a:latin typeface="Segoe UI" panose="020B0502040204020203" pitchFamily="34" charset="0"/>
              <a:cs typeface="Segoe UI" panose="020B0502040204020203" pitchFamily="34" charset="0"/>
            </a:endParaRPr>
          </a:p>
          <a:p>
            <a:endParaRPr lang="en-IN" sz="1800" dirty="0">
              <a:latin typeface="Segoe UI" panose="020B0502040204020203" pitchFamily="34" charset="0"/>
              <a:cs typeface="Segoe UI" panose="020B0502040204020203" pitchFamily="34" charset="0"/>
            </a:endParaRPr>
          </a:p>
        </p:txBody>
      </p:sp>
      <p:graphicFrame>
        <p:nvGraphicFramePr>
          <p:cNvPr id="3" name="Table 2">
            <a:extLst>
              <a:ext uri="{FF2B5EF4-FFF2-40B4-BE49-F238E27FC236}">
                <a16:creationId xmlns:a16="http://schemas.microsoft.com/office/drawing/2014/main" id="{948B43AF-F66B-3798-F9F3-6B90192701DB}"/>
              </a:ext>
            </a:extLst>
          </p:cNvPr>
          <p:cNvGraphicFramePr>
            <a:graphicFrameLocks noGrp="1"/>
          </p:cNvGraphicFramePr>
          <p:nvPr>
            <p:extLst>
              <p:ext uri="{D42A27DB-BD31-4B8C-83A1-F6EECF244321}">
                <p14:modId xmlns:p14="http://schemas.microsoft.com/office/powerpoint/2010/main" val="2377035151"/>
              </p:ext>
            </p:extLst>
          </p:nvPr>
        </p:nvGraphicFramePr>
        <p:xfrm>
          <a:off x="1186315" y="2317932"/>
          <a:ext cx="5410428" cy="3353528"/>
        </p:xfrm>
        <a:graphic>
          <a:graphicData uri="http://schemas.openxmlformats.org/drawingml/2006/table">
            <a:tbl>
              <a:tblPr firstRow="1" firstCol="1" bandRow="1">
                <a:tableStyleId>{5C22544A-7EE6-4342-B048-85BDC9FD1C3A}</a:tableStyleId>
              </a:tblPr>
              <a:tblGrid>
                <a:gridCol w="2705214">
                  <a:extLst>
                    <a:ext uri="{9D8B030D-6E8A-4147-A177-3AD203B41FA5}">
                      <a16:colId xmlns:a16="http://schemas.microsoft.com/office/drawing/2014/main" val="3987446620"/>
                    </a:ext>
                  </a:extLst>
                </a:gridCol>
                <a:gridCol w="2705214">
                  <a:extLst>
                    <a:ext uri="{9D8B030D-6E8A-4147-A177-3AD203B41FA5}">
                      <a16:colId xmlns:a16="http://schemas.microsoft.com/office/drawing/2014/main" val="3667247075"/>
                    </a:ext>
                  </a:extLst>
                </a:gridCol>
              </a:tblGrid>
              <a:tr h="416706">
                <a:tc>
                  <a:txBody>
                    <a:bodyPr/>
                    <a:lstStyle/>
                    <a:p>
                      <a:pPr marL="0" marR="0">
                        <a:lnSpc>
                          <a:spcPct val="107000"/>
                        </a:lnSpc>
                        <a:spcBef>
                          <a:spcPts val="0"/>
                        </a:spcBef>
                        <a:spcAft>
                          <a:spcPts val="0"/>
                        </a:spcAft>
                      </a:pPr>
                      <a:r>
                        <a:rPr lang="en-US" sz="2000">
                          <a:effectLst/>
                        </a:rPr>
                        <a:t>Category</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Tools Name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20140865"/>
                  </a:ext>
                </a:extLst>
              </a:tr>
              <a:tr h="416706">
                <a:tc>
                  <a:txBody>
                    <a:bodyPr/>
                    <a:lstStyle/>
                    <a:p>
                      <a:pPr marL="0" marR="0">
                        <a:lnSpc>
                          <a:spcPct val="107000"/>
                        </a:lnSpc>
                        <a:spcBef>
                          <a:spcPts val="0"/>
                        </a:spcBef>
                        <a:spcAft>
                          <a:spcPts val="0"/>
                        </a:spcAft>
                      </a:pPr>
                      <a:r>
                        <a:rPr lang="en-US" sz="2000">
                          <a:effectLst/>
                        </a:rPr>
                        <a:t>Configuration Tools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Chef, Ansible, Puppet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95994962"/>
                  </a:ext>
                </a:extLst>
              </a:tr>
              <a:tr h="853292">
                <a:tc>
                  <a:txBody>
                    <a:bodyPr/>
                    <a:lstStyle/>
                    <a:p>
                      <a:pPr marL="0" marR="0">
                        <a:lnSpc>
                          <a:spcPct val="107000"/>
                        </a:lnSpc>
                        <a:spcBef>
                          <a:spcPts val="0"/>
                        </a:spcBef>
                        <a:spcAft>
                          <a:spcPts val="0"/>
                        </a:spcAft>
                      </a:pPr>
                      <a:r>
                        <a:rPr lang="en-US" sz="2000" dirty="0">
                          <a:effectLst/>
                        </a:rPr>
                        <a:t>Continuous Integration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Jenkins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33596386"/>
                  </a:ext>
                </a:extLst>
              </a:tr>
              <a:tr h="416706">
                <a:tc>
                  <a:txBody>
                    <a:bodyPr/>
                    <a:lstStyle/>
                    <a:p>
                      <a:pPr marL="0" marR="0">
                        <a:lnSpc>
                          <a:spcPct val="107000"/>
                        </a:lnSpc>
                        <a:spcBef>
                          <a:spcPts val="0"/>
                        </a:spcBef>
                        <a:spcAft>
                          <a:spcPts val="0"/>
                        </a:spcAft>
                      </a:pPr>
                      <a:r>
                        <a:rPr lang="en-US" sz="2000" dirty="0">
                          <a:effectLst/>
                        </a:rPr>
                        <a:t>Microservices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Docker</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2229902"/>
                  </a:ext>
                </a:extLst>
              </a:tr>
              <a:tr h="416706">
                <a:tc>
                  <a:txBody>
                    <a:bodyPr/>
                    <a:lstStyle/>
                    <a:p>
                      <a:pPr marL="0" marR="0">
                        <a:lnSpc>
                          <a:spcPct val="107000"/>
                        </a:lnSpc>
                        <a:spcBef>
                          <a:spcPts val="0"/>
                        </a:spcBef>
                        <a:spcAft>
                          <a:spcPts val="0"/>
                        </a:spcAft>
                      </a:pPr>
                      <a:r>
                        <a:rPr lang="en-US" sz="2000">
                          <a:effectLst/>
                        </a:rPr>
                        <a:t>Collaboration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Slack, Trello</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2628841"/>
                  </a:ext>
                </a:extLst>
              </a:tr>
              <a:tr h="416706">
                <a:tc>
                  <a:txBody>
                    <a:bodyPr/>
                    <a:lstStyle/>
                    <a:p>
                      <a:pPr marL="0" marR="0">
                        <a:lnSpc>
                          <a:spcPct val="107000"/>
                        </a:lnSpc>
                        <a:spcBef>
                          <a:spcPts val="0"/>
                        </a:spcBef>
                        <a:spcAft>
                          <a:spcPts val="0"/>
                        </a:spcAft>
                      </a:pPr>
                      <a:r>
                        <a:rPr lang="en-US" sz="2000">
                          <a:effectLst/>
                        </a:rPr>
                        <a:t>Monitoring</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a:effectLst/>
                        </a:rPr>
                        <a:t>Kibana, Grafana</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5341273"/>
                  </a:ext>
                </a:extLst>
              </a:tr>
              <a:tr h="416706">
                <a:tc>
                  <a:txBody>
                    <a:bodyPr/>
                    <a:lstStyle/>
                    <a:p>
                      <a:pPr marL="0" marR="0">
                        <a:lnSpc>
                          <a:spcPct val="107000"/>
                        </a:lnSpc>
                        <a:spcBef>
                          <a:spcPts val="0"/>
                        </a:spcBef>
                        <a:spcAft>
                          <a:spcPts val="0"/>
                        </a:spcAft>
                      </a:pPr>
                      <a:r>
                        <a:rPr lang="en-US" sz="2000">
                          <a:effectLst/>
                        </a:rPr>
                        <a:t>Development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2000" dirty="0">
                          <a:effectLst/>
                        </a:rPr>
                        <a:t>Visual Studio</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91802241"/>
                  </a:ext>
                </a:extLst>
              </a:tr>
            </a:tbl>
          </a:graphicData>
        </a:graphic>
      </p:graphicFrame>
      <p:pic>
        <p:nvPicPr>
          <p:cNvPr id="6" name="Picture 5" descr="What Is DevOps? | DevOps Methodology &amp; Principles Explained | Edureka">
            <a:extLst>
              <a:ext uri="{FF2B5EF4-FFF2-40B4-BE49-F238E27FC236}">
                <a16:creationId xmlns:a16="http://schemas.microsoft.com/office/drawing/2014/main" id="{0B87BDAD-617C-44EE-BF14-8F25649E7E9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81902" y="2769144"/>
            <a:ext cx="4006161" cy="2488655"/>
          </a:xfrm>
          <a:prstGeom prst="rect">
            <a:avLst/>
          </a:prstGeom>
          <a:noFill/>
          <a:ln>
            <a:noFill/>
          </a:ln>
        </p:spPr>
      </p:pic>
    </p:spTree>
    <p:extLst>
      <p:ext uri="{BB962C8B-B14F-4D97-AF65-F5344CB8AC3E}">
        <p14:creationId xmlns:p14="http://schemas.microsoft.com/office/powerpoint/2010/main" val="1322617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9F84D1-4E22-D0D4-5EDF-53D24CF099E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B11A352-2F99-F74E-BBB4-8A6FFFDA0062}"/>
              </a:ext>
            </a:extLst>
          </p:cNvPr>
          <p:cNvSpPr>
            <a:spLocks noGrp="1"/>
          </p:cNvSpPr>
          <p:nvPr>
            <p:ph type="title"/>
          </p:nvPr>
        </p:nvSpPr>
        <p:spPr/>
        <p:txBody>
          <a:bodyPr>
            <a:normAutofit/>
          </a:bodyPr>
          <a:lstStyle/>
          <a:p>
            <a:r>
              <a:rPr lang="en-US" sz="2400" dirty="0"/>
              <a:t>Use Cases</a:t>
            </a:r>
            <a:endParaRPr lang="en-IN" sz="2400" dirty="0"/>
          </a:p>
        </p:txBody>
      </p:sp>
      <p:sp>
        <p:nvSpPr>
          <p:cNvPr id="5" name="Content Placeholder 4">
            <a:extLst>
              <a:ext uri="{FF2B5EF4-FFF2-40B4-BE49-F238E27FC236}">
                <a16:creationId xmlns:a16="http://schemas.microsoft.com/office/drawing/2014/main" id="{96E4B7D0-428A-82EC-8EFC-601DDAEC9C43}"/>
              </a:ext>
            </a:extLst>
          </p:cNvPr>
          <p:cNvSpPr>
            <a:spLocks noGrp="1"/>
          </p:cNvSpPr>
          <p:nvPr>
            <p:ph sz="quarter" idx="1"/>
          </p:nvPr>
        </p:nvSpPr>
        <p:spPr/>
        <p:txBody>
          <a:bodyPr>
            <a:normAutofit/>
          </a:bodyPr>
          <a:lstStyle/>
          <a:p>
            <a:r>
              <a:rPr lang="en-US" sz="1800" dirty="0">
                <a:cs typeface="Segoe UI" panose="020B0502040204020203" pitchFamily="34" charset="0"/>
              </a:rPr>
              <a:t>Automating builds and deployments with pipelines.</a:t>
            </a:r>
          </a:p>
          <a:p>
            <a:r>
              <a:rPr lang="en-US" sz="1800" dirty="0"/>
              <a:t>Managing agile development with sprints and boards.</a:t>
            </a:r>
          </a:p>
          <a:p>
            <a:r>
              <a:rPr lang="en-US" sz="1800" dirty="0"/>
              <a:t>Performing code reviews and branching strategies.</a:t>
            </a:r>
          </a:p>
          <a:p>
            <a:r>
              <a:rPr lang="en-US" sz="1800" dirty="0"/>
              <a:t>Hosting and managing project repositories.</a:t>
            </a:r>
            <a:endParaRPr lang="en-US" sz="1800" dirty="0">
              <a:cs typeface="Segoe UI" panose="020B0502040204020203" pitchFamily="34" charset="0"/>
            </a:endParaRPr>
          </a:p>
          <a:p>
            <a:endParaRPr lang="en-US" sz="1800" dirty="0">
              <a:cs typeface="Segoe UI" panose="020B0502040204020203" pitchFamily="34" charset="0"/>
            </a:endParaRPr>
          </a:p>
          <a:p>
            <a:endParaRPr lang="en-IN" sz="1800" dirty="0">
              <a:cs typeface="Segoe UI" panose="020B0502040204020203" pitchFamily="34" charset="0"/>
            </a:endParaRPr>
          </a:p>
          <a:p>
            <a:endParaRPr lang="en-IN" sz="1800" dirty="0">
              <a:cs typeface="Segoe UI" panose="020B0502040204020203" pitchFamily="34" charset="0"/>
            </a:endParaRPr>
          </a:p>
        </p:txBody>
      </p:sp>
    </p:spTree>
    <p:extLst>
      <p:ext uri="{BB962C8B-B14F-4D97-AF65-F5344CB8AC3E}">
        <p14:creationId xmlns:p14="http://schemas.microsoft.com/office/powerpoint/2010/main" val="2849809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131B5C-8AA5-647F-035F-6C59E17855E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1C52590-310C-DC5E-5E9C-A5DD20722A0A}"/>
              </a:ext>
            </a:extLst>
          </p:cNvPr>
          <p:cNvSpPr>
            <a:spLocks noGrp="1"/>
          </p:cNvSpPr>
          <p:nvPr>
            <p:ph type="title"/>
          </p:nvPr>
        </p:nvSpPr>
        <p:spPr/>
        <p:txBody>
          <a:bodyPr>
            <a:normAutofit/>
          </a:bodyPr>
          <a:lstStyle/>
          <a:p>
            <a:r>
              <a:rPr lang="en-US" sz="2400" dirty="0"/>
              <a:t>Why Choose Azure DevOps?</a:t>
            </a:r>
            <a:endParaRPr lang="en-IN" sz="2400" dirty="0"/>
          </a:p>
        </p:txBody>
      </p:sp>
      <p:sp>
        <p:nvSpPr>
          <p:cNvPr id="5" name="Content Placeholder 4">
            <a:extLst>
              <a:ext uri="{FF2B5EF4-FFF2-40B4-BE49-F238E27FC236}">
                <a16:creationId xmlns:a16="http://schemas.microsoft.com/office/drawing/2014/main" id="{7FE04D8C-D5FF-9448-AC37-93E18DAB2377}"/>
              </a:ext>
            </a:extLst>
          </p:cNvPr>
          <p:cNvSpPr>
            <a:spLocks noGrp="1"/>
          </p:cNvSpPr>
          <p:nvPr>
            <p:ph sz="quarter" idx="1"/>
          </p:nvPr>
        </p:nvSpPr>
        <p:spPr/>
        <p:txBody>
          <a:bodyPr>
            <a:normAutofit fontScale="92500" lnSpcReduction="10000"/>
          </a:bodyPr>
          <a:lstStyle/>
          <a:p>
            <a:r>
              <a:rPr lang="en-US" sz="1800" dirty="0">
                <a:cs typeface="Segoe UI" panose="020B0502040204020203" pitchFamily="34" charset="0"/>
              </a:rPr>
              <a:t>Azure DevOps stands out as a comprehensive and flexible platform for modern software development teams.</a:t>
            </a:r>
          </a:p>
          <a:p>
            <a:r>
              <a:rPr lang="en-US" sz="1800" dirty="0"/>
              <a:t>Here are the key reasons why organizations choose Azure DevOps:</a:t>
            </a:r>
          </a:p>
          <a:p>
            <a:r>
              <a:rPr lang="en-US" sz="1400" dirty="0"/>
              <a:t>🌐 </a:t>
            </a:r>
            <a:r>
              <a:rPr lang="en-US" sz="1400" b="1" dirty="0"/>
              <a:t>1. </a:t>
            </a:r>
            <a:r>
              <a:rPr lang="en-US" sz="2000" b="1" dirty="0"/>
              <a:t>All-in-One DevOps Platform</a:t>
            </a:r>
            <a:endParaRPr lang="en-US" sz="2000" b="1" dirty="0">
              <a:cs typeface="Segoe UI" panose="020B0502040204020203" pitchFamily="34" charset="0"/>
            </a:endParaRPr>
          </a:p>
          <a:p>
            <a:pPr lvl="1"/>
            <a:r>
              <a:rPr lang="en-US" sz="1800" dirty="0"/>
              <a:t>Azure DevOps offers a </a:t>
            </a:r>
            <a:r>
              <a:rPr lang="en-US" sz="1800" b="1" dirty="0"/>
              <a:t>complete toolchain</a:t>
            </a:r>
            <a:r>
              <a:rPr lang="en-US" sz="1800" dirty="0"/>
              <a:t> for software development and delivery:</a:t>
            </a:r>
          </a:p>
          <a:p>
            <a:pPr lvl="2"/>
            <a:r>
              <a:rPr lang="en-US" sz="1800" dirty="0"/>
              <a:t>Planning (Azure Boards)</a:t>
            </a:r>
          </a:p>
          <a:p>
            <a:pPr lvl="2"/>
            <a:r>
              <a:rPr lang="en-US" sz="1800" dirty="0"/>
              <a:t>Development (Azure Repos)</a:t>
            </a:r>
          </a:p>
          <a:p>
            <a:pPr lvl="2"/>
            <a:r>
              <a:rPr lang="en-US" sz="1800" dirty="0"/>
              <a:t>Testing (Azure Test Plans)</a:t>
            </a:r>
          </a:p>
          <a:p>
            <a:pPr lvl="2"/>
            <a:r>
              <a:rPr lang="en-US" sz="1800" dirty="0"/>
              <a:t>Delivery (Azure Pipelines)</a:t>
            </a:r>
          </a:p>
          <a:p>
            <a:pPr lvl="2"/>
            <a:r>
              <a:rPr lang="en-US" sz="1800" dirty="0"/>
              <a:t>Package Management (Azure Artifacts)</a:t>
            </a:r>
          </a:p>
          <a:p>
            <a:pPr lvl="1"/>
            <a:r>
              <a:rPr lang="en-US" sz="1800" dirty="0"/>
              <a:t>This reduces the need to integrate and manage multiple third-party tools.</a:t>
            </a:r>
          </a:p>
          <a:p>
            <a:r>
              <a:rPr lang="en-US" sz="2000" dirty="0"/>
              <a:t>🔁 </a:t>
            </a:r>
            <a:r>
              <a:rPr lang="en-US" sz="2000" b="1" dirty="0"/>
              <a:t>2. Supports Any Language, Platform, or Cloud</a:t>
            </a:r>
          </a:p>
          <a:p>
            <a:pPr lvl="1"/>
            <a:r>
              <a:rPr lang="en-US" sz="1800" dirty="0"/>
              <a:t>Works with </a:t>
            </a:r>
            <a:r>
              <a:rPr lang="en-US" sz="1800" b="1" dirty="0"/>
              <a:t>.NET, Java, Node.js, Python</a:t>
            </a:r>
            <a:r>
              <a:rPr lang="en-US" sz="1800" dirty="0"/>
              <a:t>, and more.</a:t>
            </a:r>
            <a:endParaRPr lang="en-US" sz="1800" b="1" dirty="0"/>
          </a:p>
          <a:p>
            <a:pPr lvl="1"/>
            <a:r>
              <a:rPr lang="en-US" sz="1800" dirty="0"/>
              <a:t>Supports building and deploying to </a:t>
            </a:r>
            <a:r>
              <a:rPr lang="en-US" sz="1800" b="1" dirty="0"/>
              <a:t>Windows, Linux, or macOS</a:t>
            </a:r>
            <a:r>
              <a:rPr lang="en-US" sz="1800" dirty="0"/>
              <a:t>.</a:t>
            </a:r>
            <a:endParaRPr lang="en-US" sz="1800" b="1" dirty="0"/>
          </a:p>
          <a:p>
            <a:pPr lvl="1"/>
            <a:r>
              <a:rPr lang="en-US" sz="1800" dirty="0"/>
              <a:t>Compatible with </a:t>
            </a:r>
            <a:r>
              <a:rPr lang="en-US" sz="1800" b="1" dirty="0"/>
              <a:t>Azure, AWS, GCP</a:t>
            </a:r>
            <a:r>
              <a:rPr lang="en-US" sz="1800" dirty="0"/>
              <a:t>, or on-premises environments.</a:t>
            </a:r>
          </a:p>
          <a:p>
            <a:endParaRPr lang="en-US" sz="1400" dirty="0">
              <a:cs typeface="Segoe UI" panose="020B0502040204020203" pitchFamily="34" charset="0"/>
            </a:endParaRPr>
          </a:p>
          <a:p>
            <a:endParaRPr lang="en-IN" sz="1400" dirty="0">
              <a:cs typeface="Segoe UI" panose="020B0502040204020203" pitchFamily="34" charset="0"/>
            </a:endParaRPr>
          </a:p>
          <a:p>
            <a:endParaRPr lang="en-IN" sz="1400" dirty="0">
              <a:cs typeface="Segoe UI" panose="020B0502040204020203" pitchFamily="34" charset="0"/>
            </a:endParaRPr>
          </a:p>
        </p:txBody>
      </p:sp>
    </p:spTree>
    <p:extLst>
      <p:ext uri="{BB962C8B-B14F-4D97-AF65-F5344CB8AC3E}">
        <p14:creationId xmlns:p14="http://schemas.microsoft.com/office/powerpoint/2010/main" val="3164872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07985E-FE68-5269-9BA0-F75B4938D8D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8F52263-FF32-05D7-5454-5BEBAAE637E9}"/>
              </a:ext>
            </a:extLst>
          </p:cNvPr>
          <p:cNvSpPr>
            <a:spLocks noGrp="1"/>
          </p:cNvSpPr>
          <p:nvPr>
            <p:ph type="title"/>
          </p:nvPr>
        </p:nvSpPr>
        <p:spPr/>
        <p:txBody>
          <a:bodyPr>
            <a:normAutofit/>
          </a:bodyPr>
          <a:lstStyle/>
          <a:p>
            <a:r>
              <a:rPr lang="en-US" sz="2400" dirty="0"/>
              <a:t>Why Choose Azure DevOps?</a:t>
            </a:r>
            <a:endParaRPr lang="en-IN" sz="2400" dirty="0"/>
          </a:p>
        </p:txBody>
      </p:sp>
      <p:sp>
        <p:nvSpPr>
          <p:cNvPr id="5" name="Content Placeholder 4">
            <a:extLst>
              <a:ext uri="{FF2B5EF4-FFF2-40B4-BE49-F238E27FC236}">
                <a16:creationId xmlns:a16="http://schemas.microsoft.com/office/drawing/2014/main" id="{2A3DB246-39D0-0D39-7C0D-CF5C53C10AB6}"/>
              </a:ext>
            </a:extLst>
          </p:cNvPr>
          <p:cNvSpPr>
            <a:spLocks noGrp="1"/>
          </p:cNvSpPr>
          <p:nvPr>
            <p:ph sz="quarter" idx="1"/>
          </p:nvPr>
        </p:nvSpPr>
        <p:spPr/>
        <p:txBody>
          <a:bodyPr>
            <a:normAutofit lnSpcReduction="10000"/>
          </a:bodyPr>
          <a:lstStyle/>
          <a:p>
            <a:r>
              <a:rPr lang="en-US" sz="2000" dirty="0"/>
              <a:t>⚙️ </a:t>
            </a:r>
            <a:r>
              <a:rPr lang="en-US" sz="2000" b="1" dirty="0"/>
              <a:t>3. Strong Integration and Extensibility</a:t>
            </a:r>
          </a:p>
          <a:p>
            <a:r>
              <a:rPr lang="en-US" sz="1800" dirty="0"/>
              <a:t>Integrates with tools like </a:t>
            </a:r>
            <a:r>
              <a:rPr lang="en-US" sz="1800" b="1" dirty="0"/>
              <a:t>GitHub, Slack, Docker, Kubernetes, Jenkins</a:t>
            </a:r>
            <a:r>
              <a:rPr lang="en-US" sz="1800" dirty="0"/>
              <a:t>, etc.</a:t>
            </a:r>
            <a:endParaRPr lang="en-US" sz="1800" b="1" dirty="0"/>
          </a:p>
          <a:p>
            <a:r>
              <a:rPr lang="en-US" sz="1800" dirty="0"/>
              <a:t>Over 1000 extensions available in the </a:t>
            </a:r>
            <a:r>
              <a:rPr lang="en-US" sz="1800" b="1" dirty="0"/>
              <a:t>Azure DevOps Marketplace</a:t>
            </a:r>
            <a:r>
              <a:rPr lang="en-US" sz="1800" dirty="0"/>
              <a:t>.</a:t>
            </a:r>
          </a:p>
          <a:p>
            <a:r>
              <a:rPr lang="en-US" sz="2000" b="1" dirty="0"/>
              <a:t>📊 4. Enterprise-Ready</a:t>
            </a:r>
          </a:p>
          <a:p>
            <a:r>
              <a:rPr lang="en-US" sz="1800" dirty="0"/>
              <a:t>Backed by Microsoft’s </a:t>
            </a:r>
            <a:r>
              <a:rPr lang="en-US" sz="1800" b="1" dirty="0"/>
              <a:t>cloud infrastructure</a:t>
            </a:r>
            <a:r>
              <a:rPr lang="en-US" sz="1800" dirty="0"/>
              <a:t> for scalability and security.</a:t>
            </a:r>
          </a:p>
          <a:p>
            <a:r>
              <a:rPr lang="en-US" sz="1800" dirty="0"/>
              <a:t>Suitable for </a:t>
            </a:r>
            <a:r>
              <a:rPr lang="en-US" sz="1800" b="1" dirty="0"/>
              <a:t>small teams to large enterprises</a:t>
            </a:r>
            <a:r>
              <a:rPr lang="en-US" sz="1800" dirty="0"/>
              <a:t>.</a:t>
            </a:r>
          </a:p>
          <a:p>
            <a:r>
              <a:rPr lang="en-US" sz="2000" b="1" dirty="0"/>
              <a:t>🚀 5. Agile and DevOps Practices Out-of-the-Box</a:t>
            </a:r>
          </a:p>
          <a:p>
            <a:r>
              <a:rPr lang="en-US" sz="1800" dirty="0"/>
              <a:t>First-class support for </a:t>
            </a:r>
            <a:r>
              <a:rPr lang="en-US" sz="1800" b="1" dirty="0"/>
              <a:t>Agile</a:t>
            </a:r>
            <a:r>
              <a:rPr lang="en-US" sz="1800" dirty="0"/>
              <a:t>, </a:t>
            </a:r>
            <a:r>
              <a:rPr lang="en-US" sz="1800" b="1" dirty="0"/>
              <a:t>Scrum</a:t>
            </a:r>
            <a:r>
              <a:rPr lang="en-US" sz="1800" dirty="0"/>
              <a:t>, and </a:t>
            </a:r>
            <a:r>
              <a:rPr lang="en-US" sz="1800" b="1" dirty="0"/>
              <a:t>Kanban</a:t>
            </a:r>
            <a:r>
              <a:rPr lang="en-US" sz="1800" dirty="0"/>
              <a:t> methodologies.</a:t>
            </a:r>
            <a:endParaRPr lang="en-US" sz="1800" b="1" dirty="0"/>
          </a:p>
          <a:p>
            <a:r>
              <a:rPr lang="en-US" sz="1800" dirty="0"/>
              <a:t>Built-in </a:t>
            </a:r>
            <a:r>
              <a:rPr lang="en-US" sz="1800" b="1" dirty="0"/>
              <a:t>CI/CD pipelines</a:t>
            </a:r>
            <a:r>
              <a:rPr lang="en-US" sz="1800" dirty="0"/>
              <a:t> for automating the software lifecycle.</a:t>
            </a:r>
            <a:endParaRPr lang="en-US" sz="1800" b="1" dirty="0"/>
          </a:p>
          <a:p>
            <a:r>
              <a:rPr lang="en-US" sz="1800" dirty="0"/>
              <a:t>Encourages a culture of </a:t>
            </a:r>
            <a:r>
              <a:rPr lang="en-US" sz="1800" b="1" dirty="0"/>
              <a:t>collaboration and continuous improvement</a:t>
            </a:r>
            <a:r>
              <a:rPr lang="en-US" sz="1800" dirty="0"/>
              <a:t>.</a:t>
            </a:r>
          </a:p>
          <a:p>
            <a:r>
              <a:rPr lang="en-US" sz="2000" dirty="0"/>
              <a:t>💰 </a:t>
            </a:r>
            <a:r>
              <a:rPr lang="en-US" sz="2000" b="1" dirty="0"/>
              <a:t>6. Cost-Effective and Flexible Pricing</a:t>
            </a:r>
          </a:p>
          <a:p>
            <a:r>
              <a:rPr lang="en-US" sz="1800" dirty="0"/>
              <a:t>Free tier for small teams (up to 5 users).</a:t>
            </a:r>
          </a:p>
          <a:p>
            <a:r>
              <a:rPr lang="en-US" sz="1800" dirty="0"/>
              <a:t>Pay-as-you-go model for larger teams.</a:t>
            </a:r>
            <a:endParaRPr lang="en-US" sz="1800" b="1" dirty="0"/>
          </a:p>
          <a:p>
            <a:endParaRPr lang="en-US" sz="1800" b="1" dirty="0"/>
          </a:p>
          <a:p>
            <a:pPr marL="0" indent="0">
              <a:buNone/>
            </a:pPr>
            <a:endParaRPr lang="en-US" sz="1600" b="1" dirty="0"/>
          </a:p>
          <a:p>
            <a:pPr marL="0" indent="0">
              <a:buNone/>
            </a:pPr>
            <a:endParaRPr lang="en-US" sz="1600" dirty="0">
              <a:cs typeface="Segoe UI" panose="020B0502040204020203" pitchFamily="34" charset="0"/>
            </a:endParaRPr>
          </a:p>
          <a:p>
            <a:endParaRPr lang="en-IN" sz="1600" dirty="0">
              <a:cs typeface="Segoe UI" panose="020B0502040204020203" pitchFamily="34" charset="0"/>
            </a:endParaRPr>
          </a:p>
          <a:p>
            <a:endParaRPr lang="en-IN" sz="1600" dirty="0">
              <a:cs typeface="Segoe UI" panose="020B0502040204020203" pitchFamily="34" charset="0"/>
            </a:endParaRPr>
          </a:p>
        </p:txBody>
      </p:sp>
    </p:spTree>
    <p:extLst>
      <p:ext uri="{BB962C8B-B14F-4D97-AF65-F5344CB8AC3E}">
        <p14:creationId xmlns:p14="http://schemas.microsoft.com/office/powerpoint/2010/main" val="2220039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t>Key Services/Components in Azure DevOps</a:t>
            </a:r>
            <a:endParaRPr lang="en-IN" sz="2400" dirty="0"/>
          </a:p>
        </p:txBody>
      </p:sp>
      <p:sp>
        <p:nvSpPr>
          <p:cNvPr id="5" name="Content Placeholder 4"/>
          <p:cNvSpPr>
            <a:spLocks noGrp="1"/>
          </p:cNvSpPr>
          <p:nvPr>
            <p:ph sz="quarter" idx="1"/>
          </p:nvPr>
        </p:nvSpPr>
        <p:spPr/>
        <p:txBody>
          <a:bodyPr>
            <a:normAutofit/>
          </a:bodyPr>
          <a:lstStyle/>
          <a:p>
            <a:r>
              <a:rPr lang="en-US" sz="2100" dirty="0">
                <a:cs typeface="Segoe UI" panose="020B0502040204020203" pitchFamily="34" charset="0"/>
              </a:rPr>
              <a:t>Azure DevOps is made up of five core services, each addressing a specific part of the software development lifecycle. These components can be used together or individually, depending on your team's needs.</a:t>
            </a:r>
          </a:p>
          <a:p>
            <a:r>
              <a:rPr lang="en-US" sz="2100" b="1" dirty="0">
                <a:cs typeface="Segoe UI" panose="020B0502040204020203" pitchFamily="34" charset="0"/>
              </a:rPr>
              <a:t>Azure Repos</a:t>
            </a:r>
          </a:p>
          <a:p>
            <a:r>
              <a:rPr lang="en-US" sz="2100" b="1" dirty="0">
                <a:cs typeface="Segoe UI" panose="020B0502040204020203" pitchFamily="34" charset="0"/>
              </a:rPr>
              <a:t>Azure Pipelines</a:t>
            </a:r>
          </a:p>
          <a:p>
            <a:r>
              <a:rPr lang="en-US" sz="2100" b="1" dirty="0">
                <a:cs typeface="Segoe UI" panose="020B0502040204020203" pitchFamily="34" charset="0"/>
              </a:rPr>
              <a:t>Azure Boards</a:t>
            </a:r>
          </a:p>
          <a:p>
            <a:r>
              <a:rPr lang="en-US" sz="2100" b="1" dirty="0">
                <a:cs typeface="Segoe UI" panose="020B0502040204020203" pitchFamily="34" charset="0"/>
              </a:rPr>
              <a:t>Azure Test Plans</a:t>
            </a:r>
          </a:p>
          <a:p>
            <a:r>
              <a:rPr lang="en-US" sz="2100" b="1" dirty="0">
                <a:cs typeface="Segoe UI" panose="020B0502040204020203" pitchFamily="34" charset="0"/>
              </a:rPr>
              <a:t>Azure Artifacts</a:t>
            </a:r>
          </a:p>
          <a:p>
            <a:endParaRPr lang="en-IN" sz="1800" dirty="0">
              <a:latin typeface="Segoe UI" panose="020B0502040204020203" pitchFamily="34" charset="0"/>
              <a:cs typeface="Segoe UI" panose="020B0502040204020203" pitchFamily="34" charset="0"/>
            </a:endParaRPr>
          </a:p>
          <a:p>
            <a:endParaRPr lang="en-IN"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94076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80B67A-DF7F-0447-5CAE-776D51052AE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68B8DF0-632A-9AD0-C6A0-2608906641B6}"/>
              </a:ext>
            </a:extLst>
          </p:cNvPr>
          <p:cNvSpPr>
            <a:spLocks noGrp="1"/>
          </p:cNvSpPr>
          <p:nvPr>
            <p:ph type="title"/>
          </p:nvPr>
        </p:nvSpPr>
        <p:spPr/>
        <p:txBody>
          <a:bodyPr>
            <a:normAutofit/>
          </a:bodyPr>
          <a:lstStyle/>
          <a:p>
            <a:r>
              <a:rPr lang="en-US" sz="2400" dirty="0"/>
              <a:t>Key Services/Components in Azure DevOps</a:t>
            </a:r>
            <a:endParaRPr lang="en-IN" sz="2400" dirty="0"/>
          </a:p>
        </p:txBody>
      </p:sp>
      <p:sp>
        <p:nvSpPr>
          <p:cNvPr id="5" name="Content Placeholder 4">
            <a:extLst>
              <a:ext uri="{FF2B5EF4-FFF2-40B4-BE49-F238E27FC236}">
                <a16:creationId xmlns:a16="http://schemas.microsoft.com/office/drawing/2014/main" id="{918AE5BF-7434-92B4-C61D-B1DDFF10E0A9}"/>
              </a:ext>
            </a:extLst>
          </p:cNvPr>
          <p:cNvSpPr>
            <a:spLocks noGrp="1"/>
          </p:cNvSpPr>
          <p:nvPr>
            <p:ph sz="quarter" idx="1"/>
          </p:nvPr>
        </p:nvSpPr>
        <p:spPr/>
        <p:txBody>
          <a:bodyPr>
            <a:normAutofit/>
          </a:bodyPr>
          <a:lstStyle/>
          <a:p>
            <a:r>
              <a:rPr lang="en-US" sz="2000" b="1" dirty="0"/>
              <a:t>1. Azure Boards</a:t>
            </a:r>
          </a:p>
          <a:p>
            <a:r>
              <a:rPr lang="en-US" sz="1800" b="1" dirty="0"/>
              <a:t>Purpose</a:t>
            </a:r>
            <a:r>
              <a:rPr lang="en-US" sz="1800" dirty="0"/>
              <a:t>: Agile project management and work tracking.</a:t>
            </a:r>
          </a:p>
          <a:p>
            <a:r>
              <a:rPr lang="en-US" sz="1800" b="1" dirty="0"/>
              <a:t>Features</a:t>
            </a:r>
            <a:r>
              <a:rPr lang="en-US" sz="1800" dirty="0"/>
              <a:t>:</a:t>
            </a:r>
          </a:p>
          <a:p>
            <a:r>
              <a:rPr lang="en-US" sz="1800" dirty="0"/>
              <a:t>Work items (user stories, bugs, tasks)</a:t>
            </a:r>
          </a:p>
          <a:p>
            <a:r>
              <a:rPr lang="en-US" sz="1800" dirty="0"/>
              <a:t>Kanban boards and Scrum support</a:t>
            </a:r>
          </a:p>
          <a:p>
            <a:r>
              <a:rPr lang="en-US" sz="1800" dirty="0"/>
              <a:t>Sprint planning and backlogs</a:t>
            </a:r>
          </a:p>
          <a:p>
            <a:r>
              <a:rPr lang="en-US" sz="1800" dirty="0"/>
              <a:t>Dashboards and reporting</a:t>
            </a:r>
          </a:p>
          <a:p>
            <a:endParaRPr lang="en-IN" sz="1800" dirty="0">
              <a:latin typeface="Segoe UI" panose="020B0502040204020203" pitchFamily="34" charset="0"/>
              <a:cs typeface="Segoe UI" panose="020B0502040204020203" pitchFamily="34" charset="0"/>
            </a:endParaRPr>
          </a:p>
          <a:p>
            <a:endParaRPr lang="en-IN"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76249902"/>
      </p:ext>
    </p:extLst>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5916</TotalTime>
  <Words>928</Words>
  <Application>Microsoft Office PowerPoint</Application>
  <PresentationFormat>Widescreen</PresentationFormat>
  <Paragraphs>134</Paragraphs>
  <Slides>14</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14</vt:i4>
      </vt:variant>
    </vt:vector>
  </HeadingPairs>
  <TitlesOfParts>
    <vt:vector size="24" baseType="lpstr">
      <vt:lpstr>Arial</vt:lpstr>
      <vt:lpstr>Calibri</vt:lpstr>
      <vt:lpstr>Calibri Light</vt:lpstr>
      <vt:lpstr>Open Sans</vt:lpstr>
      <vt:lpstr>Segoe UI</vt:lpstr>
      <vt:lpstr>Tw Cen MT</vt:lpstr>
      <vt:lpstr>Wingdings</vt:lpstr>
      <vt:lpstr>Wingdings 2</vt:lpstr>
      <vt:lpstr>Office Theme</vt:lpstr>
      <vt:lpstr>Median</vt:lpstr>
      <vt:lpstr>Azure DevOps</vt:lpstr>
      <vt:lpstr>Azure DevOps Services Vs. Server</vt:lpstr>
      <vt:lpstr>Azure DevOps Benefits</vt:lpstr>
      <vt:lpstr>Tools for Azure DevOps</vt:lpstr>
      <vt:lpstr>Use Cases</vt:lpstr>
      <vt:lpstr>Why Choose Azure DevOps?</vt:lpstr>
      <vt:lpstr>Why Choose Azure DevOps?</vt:lpstr>
      <vt:lpstr>Key Services/Components in Azure DevOps</vt:lpstr>
      <vt:lpstr>Key Services/Components in Azure DevOps</vt:lpstr>
      <vt:lpstr>Key Services/Components in Azure DevOps</vt:lpstr>
      <vt:lpstr>Key Services/Components in Azure DevOps</vt:lpstr>
      <vt:lpstr>Key Services/Components in Azure DevOps</vt:lpstr>
      <vt:lpstr>Key Services/Components in Azure DevOps</vt:lpstr>
      <vt:lpstr>Key Services/Components in Azure DevOps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Azure </dc:title>
  <dc:creator>San San</dc:creator>
  <cp:lastModifiedBy>Santhosh Kumar</cp:lastModifiedBy>
  <cp:revision>13</cp:revision>
  <dcterms:created xsi:type="dcterms:W3CDTF">2023-04-13T06:30:36Z</dcterms:created>
  <dcterms:modified xsi:type="dcterms:W3CDTF">2025-05-11T13:59:06Z</dcterms:modified>
</cp:coreProperties>
</file>