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60" r:id="rId6"/>
    <p:sldId id="265" r:id="rId7"/>
    <p:sldId id="266" r:id="rId8"/>
    <p:sldId id="261" r:id="rId9"/>
    <p:sldId id="263" r:id="rId10"/>
    <p:sldId id="264" r:id="rId11"/>
    <p:sldId id="259" r:id="rId12"/>
    <p:sldId id="262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29454-5506-0C0B-DA36-A3C9BC7A9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892C3-CF55-F72C-D12A-A868B2AFD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45FDB-1D29-10F0-2CE0-9CFA8E5EA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C3C9-871B-CA34-B3C4-584E48570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98C3-4020-D981-2C3C-4BEA476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2260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6982-6D7E-0CAC-A789-E8CDD74B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8ACAAE-BFB3-EF67-23E2-DBB12E4AF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3D757-6138-BA22-8919-25F506EE8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7EAB9-7A88-DDD2-9907-E214E5354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695A-5B44-489E-00B4-CBF94595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6039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CD530-4822-E84C-A519-EA7151AC0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8C48D-2C35-CF9F-D392-3AC7E45DB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E6EFC-469E-BE16-B492-202F8027D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A5364-30D7-00E2-152D-D62B5153B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B911-2D4B-5B36-D4D6-84613C6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051518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A7D2D-F594-4E20-D025-CB599A00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A8E65-8FB1-4E7F-4FA1-B29AF5EA6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DEA7A-F4DF-FB4E-BFB4-0173320D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C328-9760-F19E-09EA-6EFF95748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5B23-593B-70B6-761F-B808A2A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107785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A03A6-C986-E489-D6EF-022D461A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053AA-D26D-AC7B-BD1B-CE69A9D21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96D95-2FCC-5916-7F79-59EF1B163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F4E2-E910-934A-4B55-B3126A63C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3710-3DAC-38A1-3823-1B83B239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48510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22226-E2A7-3B8B-DCEA-E5536AB1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7D29B-AD9C-8A31-BA96-B7FD8A162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50E8C-AAAB-D847-7562-CD31ABAE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E95FB-0479-FF23-9F34-AA71C13E2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3471-5159-23CD-68FC-11321C98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9353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6C530-1558-6527-B8B8-12A95B3B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9394A-46EA-EBB4-F832-1FB4344C1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DFF1DB-D89F-3533-0329-6385A0DD5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BBCF-31EC-597F-1E81-4D28A4438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1864-4F9C-EC7E-995D-F9664071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397252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660F-7110-ECEA-DC4F-E87F6C0A5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72BD3-4EE9-A3F1-7DCC-47C900C8E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91A8B-7B3A-44F5-4E41-1757510E2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B642D-2D21-1FCA-2CDB-58F8BCEB8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49C-122F-F202-4FF6-B5E25C82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35512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C0F07-8ED1-55C7-F7BB-25AE92B6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FC9C0-03E9-4B16-57CC-D228E37E9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F8153-11AB-B505-F9A6-F3CFDC2E4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70D0E-4333-EC81-F6CD-52E225B80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5199-778E-B60B-EFFF-B8CDDEFC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10784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2400-8AAF-612C-C829-2A6A4D9D8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7A3AB-81F9-BE13-CABE-E5F9A425D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BE41A-55C8-0865-1442-D723D086F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CDBE-0299-0FB6-F1B0-27284AAB8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AAD2-907F-3658-8F2C-DDA3D13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6545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487E-71C0-62A1-D773-13CDCA93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4B802-724D-D935-9246-F3F23D7AC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77E95-1183-21A8-7916-4FE93209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3F86C-25E2-5854-C90B-EC121D7503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3658-DDDD-8405-ABD8-B103C429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3851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32595-EA9E-9252-7344-79A69A918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35172-2C82-8CF4-6FB3-5FE158810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DA64F-5EE2-7666-C43B-9DEDE5C17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05F4-F052-5539-CD0C-E75A65930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FE07-34E8-AFF9-5505-59C2D08F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6780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EF8A3-DC3F-750A-D694-BE3EB917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F027E-4343-583E-DEEE-A5F6D0387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15357-6492-1102-376D-203BF0384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969EB-A068-C5DF-209A-1459CCDAA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BE64-CA48-3824-5090-CD427A68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4683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E8BF-2128-9230-2087-3B39DFC91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02DE6A-C3E1-A54C-E95D-66C6E4985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C0C2B-BCC7-A8B2-0B53-8E53D2DC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2E91D-4E6A-1449-1829-36BA4EACF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BE68-4327-8C2D-6E67-7F47CECC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8694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52373-5435-D458-6BB4-55FA37725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A2962-2FA0-4931-7493-1EB1A43CB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470D8-F4AA-B199-9395-392EDB056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61BD-2CB6-5488-DF80-4D07822D8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A02B-075E-45A9-44C8-0D4A996D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35805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AB61C-61FC-3699-C83F-79D95CC1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EA39A-EBFE-2F41-AD92-C718CAA03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92A58-90A3-8A9B-26CD-08DC41305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D4CE6-07C9-5925-B4EE-9E3E00241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2935-A549-5183-9CDD-DEBF347A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05941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D8A40-66AD-E41E-8CEA-D6B6BC8D8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1C082C-2B64-97DE-F4E5-68E6D95D5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1A0E8-14F3-E053-BE4D-F1C9AEE95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AAF1-8B26-ECB8-9055-885FCD2EA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0E46-DC20-E485-0432-41B96C06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6428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Docker</a:t>
            </a:r>
            <a:r>
              <a:rPr lang="en-US" sz="1800" dirty="0"/>
              <a:t> is an open-source platform that lets you </a:t>
            </a:r>
            <a:r>
              <a:rPr lang="en-US" sz="1800" b="1" dirty="0"/>
              <a:t>build, package, and run applications in lightweight, portable containers</a:t>
            </a:r>
            <a:r>
              <a:rPr lang="en-US" sz="1800" dirty="0"/>
              <a:t>.</a:t>
            </a:r>
          </a:p>
          <a:p>
            <a:r>
              <a:rPr lang="en-US" sz="1800" b="1" dirty="0"/>
              <a:t>Docker is like a shipping container for software.</a:t>
            </a:r>
            <a:br>
              <a:rPr lang="en-US" sz="1800" dirty="0"/>
            </a:br>
            <a:r>
              <a:rPr lang="en-US" sz="1800" dirty="0"/>
              <a:t>It bundles your app with everything it needs—code, runtime, libraries—so it runs the same everywhere.</a:t>
            </a: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Docker was Released in March 2013</a:t>
            </a:r>
          </a:p>
          <a:p>
            <a:r>
              <a:rPr lang="en-US" sz="1800" dirty="0"/>
              <a:t>Docker is for Build, Ship, and Run Any App, Anywhere using containers.</a:t>
            </a:r>
          </a:p>
          <a:p>
            <a:r>
              <a:rPr lang="en-US" sz="1800" dirty="0"/>
              <a:t>Docker is a tool designed to make it easier to deploy, and run applications by using containers. </a:t>
            </a:r>
          </a:p>
          <a:p>
            <a:r>
              <a:rPr lang="en-US" sz="1800" dirty="0"/>
              <a:t>Docker is for developers to easily build applications, ship them into containers which can then be deployed anywhere.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38829-21E5-3F69-74F9-97AC9E1C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C881A-CD04-754F-CEBA-BC18BA27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E17F12-A034-2255-DD25-D0DA074012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Docker container</a:t>
            </a:r>
            <a:r>
              <a:rPr lang="en-US" sz="2000" dirty="0"/>
              <a:t> is a </a:t>
            </a:r>
            <a:r>
              <a:rPr lang="en-US" sz="2000" b="1" dirty="0"/>
              <a:t>self-contained unit</a:t>
            </a:r>
            <a:r>
              <a:rPr lang="en-US" sz="2000" dirty="0"/>
              <a:t> that runs an application.</a:t>
            </a:r>
          </a:p>
          <a:p>
            <a:r>
              <a:rPr lang="en-US" sz="2000" dirty="0"/>
              <a:t>It's isolated from the host system but shares the host’s operating system kernel.</a:t>
            </a:r>
          </a:p>
          <a:p>
            <a:r>
              <a:rPr lang="en-US" sz="2000" dirty="0"/>
              <a:t>It runs </a:t>
            </a:r>
            <a:r>
              <a:rPr lang="en-US" sz="2000" b="1" dirty="0"/>
              <a:t>consistently across any environment</a:t>
            </a:r>
            <a:r>
              <a:rPr lang="en-US" sz="2000" dirty="0"/>
              <a:t>, whether it's your laptop, a test server, or a production cloud server.</a:t>
            </a:r>
          </a:p>
          <a:p>
            <a:r>
              <a:rPr lang="en-US" sz="2000" dirty="0"/>
              <a:t>✅ A Docker container includes</a:t>
            </a:r>
          </a:p>
          <a:p>
            <a:r>
              <a:rPr lang="en-US" sz="2000" dirty="0"/>
              <a:t>App code</a:t>
            </a:r>
          </a:p>
          <a:p>
            <a:r>
              <a:rPr lang="en-US" sz="2000" dirty="0"/>
              <a:t>Runtime (e.g., .NET, Node.js, Python)</a:t>
            </a:r>
          </a:p>
          <a:p>
            <a:r>
              <a:rPr lang="en-US" sz="2000" dirty="0"/>
              <a:t>System libraries</a:t>
            </a:r>
          </a:p>
          <a:p>
            <a:r>
              <a:rPr lang="en-US" sz="2000" dirty="0"/>
              <a:t>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6739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D5114-F93D-A1FD-B9A6-AFFAC4D7C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357AF-F5E8-5AE8-2C40-C2DB68C1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Docker Containers?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25A07E-FCB3-7B0C-B2DB-7B9CBDB1BF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Portability</a:t>
            </a:r>
            <a:r>
              <a:rPr lang="en-US" sz="2000" dirty="0"/>
              <a:t>: Works the same on any system with Docker.</a:t>
            </a:r>
          </a:p>
          <a:p>
            <a:r>
              <a:rPr lang="en-US" sz="2000" b="1" dirty="0"/>
              <a:t>Speed</a:t>
            </a:r>
            <a:r>
              <a:rPr lang="en-US" sz="2000" dirty="0"/>
              <a:t>: Containers start almost instantly.</a:t>
            </a:r>
          </a:p>
          <a:p>
            <a:r>
              <a:rPr lang="en-US" sz="2000" b="1" dirty="0"/>
              <a:t>Isolation</a:t>
            </a:r>
            <a:r>
              <a:rPr lang="en-US" sz="2000" dirty="0"/>
              <a:t>: Keeps environments clean and separate.</a:t>
            </a:r>
          </a:p>
          <a:p>
            <a:r>
              <a:rPr lang="en-US" sz="2000" b="1" dirty="0"/>
              <a:t>Scalability</a:t>
            </a:r>
            <a:r>
              <a:rPr lang="en-US" sz="2000" dirty="0"/>
              <a:t>: Great for microservices and cloud-native deployments.</a:t>
            </a:r>
          </a:p>
          <a:p>
            <a:endParaRPr lang="en-US" sz="2000" dirty="0"/>
          </a:p>
        </p:txBody>
      </p:sp>
      <p:pic>
        <p:nvPicPr>
          <p:cNvPr id="2" name="Content Placeholder 5" descr="Difference between Docker Image and Container. | by Dhathri Vupparapalli |  Medium">
            <a:extLst>
              <a:ext uri="{FF2B5EF4-FFF2-40B4-BE49-F238E27FC236}">
                <a16:creationId xmlns:a16="http://schemas.microsoft.com/office/drawing/2014/main" id="{F676789E-159A-46AA-2053-0B61ACA6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31527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evelop in containers with Visual Studio Code">
            <a:extLst>
              <a:ext uri="{FF2B5EF4-FFF2-40B4-BE49-F238E27FC236}">
                <a16:creationId xmlns:a16="http://schemas.microsoft.com/office/drawing/2014/main" id="{4F859DFA-86FA-9545-980E-E7A9C3BDE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11" y="3200400"/>
            <a:ext cx="3302000" cy="3026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84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BE05-7323-8082-F0EE-047CB193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CB7E7-5D0A-765D-76C6-3084743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C80698-9247-774E-2916-5CE410476B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 err="1"/>
              <a:t>Dockerfile</a:t>
            </a:r>
            <a:r>
              <a:rPr lang="en-US" sz="2000" dirty="0"/>
              <a:t> is a plain text file that contains a set of instructions used by Docker to </a:t>
            </a:r>
            <a:r>
              <a:rPr lang="en-US" sz="2000" b="1" dirty="0"/>
              <a:t>build a Docker image</a:t>
            </a:r>
          </a:p>
          <a:p>
            <a:r>
              <a:rPr lang="en-US" sz="2000" dirty="0"/>
              <a:t>It acts like a </a:t>
            </a:r>
            <a:r>
              <a:rPr lang="en-US" sz="2000" b="1" dirty="0"/>
              <a:t>recipe</a:t>
            </a:r>
            <a:r>
              <a:rPr lang="en-US" sz="2000" dirty="0"/>
              <a:t> for creating containers — specifying what the container should contain and how it should behave.</a:t>
            </a:r>
          </a:p>
          <a:p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produces a Docker image when you build it.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20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must not have any extension and must be named as </a:t>
            </a:r>
            <a:r>
              <a:rPr lang="en-IN" sz="20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with capital D.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814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7756-4272-5430-9969-90519C221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3A9F3-1EAB-FB82-D858-D5F2F5BC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🛠 Basic Syntax of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12661-85AE-8AD4-0E9E-6E6EF49967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200" dirty="0"/>
              <a:t># 1. Use a base image</a:t>
            </a:r>
          </a:p>
          <a:p>
            <a:r>
              <a:rPr lang="en-US" sz="3200" dirty="0"/>
              <a:t>FROM node:18</a:t>
            </a:r>
          </a:p>
          <a:p>
            <a:endParaRPr lang="en-US" sz="3200" dirty="0"/>
          </a:p>
          <a:p>
            <a:r>
              <a:rPr lang="en-US" sz="3200" dirty="0"/>
              <a:t># 2. Set the working directory in the container</a:t>
            </a:r>
          </a:p>
          <a:p>
            <a:r>
              <a:rPr lang="en-US" sz="3200" dirty="0"/>
              <a:t>WORKDIR /app</a:t>
            </a:r>
          </a:p>
          <a:p>
            <a:endParaRPr lang="en-US" sz="3200" dirty="0"/>
          </a:p>
          <a:p>
            <a:r>
              <a:rPr lang="en-US" sz="3200" dirty="0"/>
              <a:t># 3. Copy package files and install dependencies</a:t>
            </a:r>
          </a:p>
          <a:p>
            <a:r>
              <a:rPr lang="en-US" sz="3200" dirty="0"/>
              <a:t>COPY package*.</a:t>
            </a:r>
            <a:r>
              <a:rPr lang="en-US" sz="3200" dirty="0" err="1"/>
              <a:t>json</a:t>
            </a:r>
            <a:r>
              <a:rPr lang="en-US" sz="3200" dirty="0"/>
              <a:t> ./</a:t>
            </a:r>
          </a:p>
          <a:p>
            <a:r>
              <a:rPr lang="en-US" sz="3200" dirty="0"/>
              <a:t>RUN </a:t>
            </a:r>
            <a:r>
              <a:rPr lang="en-US" sz="3200" dirty="0" err="1"/>
              <a:t>npm</a:t>
            </a:r>
            <a:r>
              <a:rPr lang="en-US" sz="3200" dirty="0"/>
              <a:t> install</a:t>
            </a:r>
          </a:p>
          <a:p>
            <a:endParaRPr lang="en-US" sz="3200" dirty="0"/>
          </a:p>
          <a:p>
            <a:r>
              <a:rPr lang="en-US" sz="3200" dirty="0"/>
              <a:t># 4. Copy the rest of the app code</a:t>
            </a:r>
          </a:p>
          <a:p>
            <a:r>
              <a:rPr lang="en-US" sz="3200" dirty="0"/>
              <a:t>COPY . .</a:t>
            </a:r>
          </a:p>
          <a:p>
            <a:endParaRPr lang="en-US" sz="3200" dirty="0"/>
          </a:p>
          <a:p>
            <a:r>
              <a:rPr lang="en-US" sz="3200" dirty="0"/>
              <a:t># 5. Expose the port the app runs on</a:t>
            </a:r>
          </a:p>
          <a:p>
            <a:r>
              <a:rPr lang="en-US" sz="3200" dirty="0"/>
              <a:t>EXPOSE 3000</a:t>
            </a:r>
          </a:p>
          <a:p>
            <a:endParaRPr lang="en-US" sz="3200" dirty="0"/>
          </a:p>
          <a:p>
            <a:r>
              <a:rPr lang="en-US" sz="3200" dirty="0"/>
              <a:t># 6. Define the command to run the app</a:t>
            </a:r>
          </a:p>
          <a:p>
            <a:r>
              <a:rPr lang="en-US" sz="3200" dirty="0"/>
              <a:t>CMD ["node", "index.js"]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562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F21CF-65DB-3A37-789F-70F874CE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61D8E-2388-3A99-8CA1-983C8D6A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Dockerfile</a:t>
            </a:r>
            <a:r>
              <a:rPr lang="en-US" dirty="0"/>
              <a:t> Instructions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9AC931-28F6-52FE-3A0A-848A2CD2CF9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51682552"/>
              </p:ext>
            </p:extLst>
          </p:nvPr>
        </p:nvGraphicFramePr>
        <p:xfrm>
          <a:off x="612775" y="1600200"/>
          <a:ext cx="815339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852919225"/>
                    </a:ext>
                  </a:extLst>
                </a:gridCol>
                <a:gridCol w="6022973">
                  <a:extLst>
                    <a:ext uri="{9D8B030D-6E8A-4147-A177-3AD203B41FA5}">
                      <a16:colId xmlns:a16="http://schemas.microsoft.com/office/drawing/2014/main" val="1386069119"/>
                    </a:ext>
                  </a:extLst>
                </a:gridCol>
              </a:tblGrid>
              <a:tr h="422476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499219"/>
                  </a:ext>
                </a:extLst>
              </a:tr>
              <a:tr h="422476">
                <a:tc>
                  <a:txBody>
                    <a:bodyPr/>
                    <a:lstStyle/>
                    <a:p>
                      <a:r>
                        <a:rPr lang="en-US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base image to 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306248"/>
                  </a:ext>
                </a:extLst>
              </a:tr>
              <a:tr h="729205">
                <a:tc>
                  <a:txBody>
                    <a:bodyPr/>
                    <a:lstStyle/>
                    <a:p>
                      <a:r>
                        <a:rPr lang="en-US"/>
                        <a:t>WORKDIR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working directory inside the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954337"/>
                  </a:ext>
                </a:extLst>
              </a:tr>
              <a:tr h="422476">
                <a:tc>
                  <a:txBody>
                    <a:bodyPr/>
                    <a:lstStyle/>
                    <a:p>
                      <a:r>
                        <a:rPr lang="en-US"/>
                        <a:t>COPY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Copies files from host to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5573"/>
                  </a:ext>
                </a:extLst>
              </a:tr>
              <a:tr h="729205">
                <a:tc>
                  <a:txBody>
                    <a:bodyPr/>
                    <a:lstStyle/>
                    <a:p>
                      <a:r>
                        <a:rPr lang="en-US"/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a command (e.g., install packages).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552457"/>
                  </a:ext>
                </a:extLst>
              </a:tr>
              <a:tr h="729205">
                <a:tc>
                  <a:txBody>
                    <a:bodyPr/>
                    <a:lstStyle/>
                    <a:p>
                      <a:r>
                        <a:rPr lang="en-US"/>
                        <a:t>CMD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default command to run the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256246"/>
                  </a:ext>
                </a:extLst>
              </a:tr>
              <a:tr h="422476">
                <a:tc>
                  <a:txBody>
                    <a:bodyPr/>
                    <a:lstStyle/>
                    <a:p>
                      <a:r>
                        <a:rPr lang="en-US"/>
                        <a:t>EXPOSE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Documents which ports the container uses.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66616"/>
                  </a:ext>
                </a:extLst>
              </a:tr>
              <a:tr h="422476">
                <a:tc>
                  <a:txBody>
                    <a:bodyPr/>
                    <a:lstStyle/>
                    <a:p>
                      <a:r>
                        <a:rPr lang="en-US"/>
                        <a:t>ENV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environment variables.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091653"/>
                  </a:ext>
                </a:extLst>
              </a:tr>
              <a:tr h="729205">
                <a:tc>
                  <a:txBody>
                    <a:bodyPr/>
                    <a:lstStyle/>
                    <a:p>
                      <a:r>
                        <a:rPr lang="en-US"/>
                        <a:t>ENTRYPOINT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Configures a container to run as an executable.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00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7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1B774-1A1E-B597-F162-923BF0011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AE28C-130D-023E-C1BF-FE680CEC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and Run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F4D8A-4371-FD41-0680-C0034C7199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# Build image from </a:t>
            </a:r>
            <a:r>
              <a:rPr lang="en-US" sz="2000" dirty="0" err="1"/>
              <a:t>Dockerfile</a:t>
            </a:r>
            <a:endParaRPr lang="en-US" sz="2000" dirty="0"/>
          </a:p>
          <a:p>
            <a:r>
              <a:rPr lang="en-US" sz="2000" dirty="0"/>
              <a:t>docker build -t </a:t>
            </a:r>
            <a:r>
              <a:rPr lang="en-US" sz="2000" dirty="0" err="1"/>
              <a:t>myapp</a:t>
            </a:r>
            <a:r>
              <a:rPr lang="en-US" sz="2000" dirty="0"/>
              <a:t> .</a:t>
            </a:r>
          </a:p>
          <a:p>
            <a:endParaRPr lang="en-US" sz="2000" dirty="0"/>
          </a:p>
          <a:p>
            <a:r>
              <a:rPr lang="en-US" sz="2000" dirty="0"/>
              <a:t># Run a container from the image</a:t>
            </a:r>
          </a:p>
          <a:p>
            <a:r>
              <a:rPr lang="en-US" sz="2000" dirty="0"/>
              <a:t>docker run -p 3000:3000 </a:t>
            </a:r>
            <a:r>
              <a:rPr lang="en-US" sz="2000" dirty="0" err="1"/>
              <a:t>myapp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00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3FEF6-9911-9FD3-A056-0D3539961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9566BA-CE9B-F9BC-D237-6A582CDC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3D282-D177-1CEE-56A0-E263B7FC46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Docker image</a:t>
            </a:r>
            <a:r>
              <a:rPr lang="en-US" sz="2000" dirty="0"/>
              <a:t> is a </a:t>
            </a:r>
            <a:r>
              <a:rPr lang="en-US" sz="2000" b="1" dirty="0"/>
              <a:t>read-only template</a:t>
            </a:r>
            <a:r>
              <a:rPr lang="en-US" sz="2000" dirty="0"/>
              <a:t> used to create Docker containers.</a:t>
            </a:r>
          </a:p>
          <a:p>
            <a:r>
              <a:rPr lang="en-US" sz="2000" dirty="0"/>
              <a:t>A Docker image is the blueprint for containers. </a:t>
            </a:r>
          </a:p>
          <a:p>
            <a:r>
              <a:rPr lang="en-US" sz="2000" dirty="0"/>
              <a:t>It contains everything needed to run an application, including:</a:t>
            </a:r>
          </a:p>
          <a:p>
            <a:r>
              <a:rPr lang="en-US" sz="2000" dirty="0"/>
              <a:t>The application code</a:t>
            </a:r>
          </a:p>
          <a:p>
            <a:r>
              <a:rPr lang="en-US" sz="2000" dirty="0"/>
              <a:t>Runtime (e.g., Python, Node.js, .NET)</a:t>
            </a:r>
          </a:p>
          <a:p>
            <a:r>
              <a:rPr lang="en-US" sz="2000" dirty="0"/>
              <a:t>Libraries and dependencies</a:t>
            </a:r>
          </a:p>
          <a:p>
            <a:r>
              <a:rPr lang="en-US" sz="2000" dirty="0"/>
              <a:t>Configuration files</a:t>
            </a:r>
          </a:p>
          <a:p>
            <a:r>
              <a:rPr lang="en-US" sz="2000" dirty="0"/>
              <a:t>Environment settings</a:t>
            </a:r>
          </a:p>
          <a:p>
            <a:r>
              <a:rPr lang="en-US" sz="2000" dirty="0"/>
              <a:t>Docker images are typically built using a </a:t>
            </a:r>
            <a:r>
              <a:rPr lang="en-US" sz="2000" b="1" dirty="0" err="1"/>
              <a:t>Dockerfile</a:t>
            </a:r>
            <a:r>
              <a:rPr lang="en-US" sz="2000" dirty="0"/>
              <a:t> with the following command:</a:t>
            </a:r>
          </a:p>
          <a:p>
            <a:r>
              <a:rPr lang="de-DE" sz="2000" b="1" i="1" dirty="0"/>
              <a:t>docker build -t myapp:1.0 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49444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FA46-6A84-AE51-6A2C-3B906FB0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CD2ED-660D-BC5A-7BDB-FCCD6355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Image vs Container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99E5DE9-3A3A-D00D-A2F5-FB60E50EB47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42282800"/>
              </p:ext>
            </p:extLst>
          </p:nvPr>
        </p:nvGraphicFramePr>
        <p:xfrm>
          <a:off x="495301" y="2057400"/>
          <a:ext cx="8153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65441187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60494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Docker 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Docker Container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36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Blueprint (static)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Live instance of the image (dynamic)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61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Read-only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Writable layer on top of the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Created once, used many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from an image when you run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2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ED8D5-2EEC-9E5C-AD64-A247D142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673E6-FBDE-1239-F8BB-08005FE1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📥 Pulling and Running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12958-14A8-17CB-FB0E-93EF947B73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# Pull an image from Docker Hub</a:t>
            </a:r>
          </a:p>
          <a:p>
            <a:r>
              <a:rPr lang="en-US" sz="2000" b="1" i="1" dirty="0"/>
              <a:t>docker pull nginx</a:t>
            </a:r>
          </a:p>
          <a:p>
            <a:endParaRPr lang="en-US" sz="2000" b="1" i="1" dirty="0"/>
          </a:p>
          <a:p>
            <a:r>
              <a:rPr lang="en-US" sz="2000" b="1" i="1" dirty="0"/>
              <a:t># Run a container from the image</a:t>
            </a:r>
          </a:p>
          <a:p>
            <a:r>
              <a:rPr lang="en-US" sz="2000" b="1" i="1" dirty="0"/>
              <a:t>docker run -d -p 80:80 nginx</a:t>
            </a:r>
          </a:p>
          <a:p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42745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2C8E7-9E21-6470-42F1-0502DA95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1BEB0-BF68-370B-B20C-31CB0FDE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739D032-B74F-46B0-E409-54AB993F14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431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71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AA6A9-40E7-6389-FDFB-7B3F06D93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2FF31-9354-17CB-DD56-086132CE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How Docker Works (High-Level)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03A6A-2D58-C469-6A01-3F94B6E473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1.You write code</a:t>
            </a:r>
            <a:r>
              <a:rPr lang="en-US" sz="2000" dirty="0"/>
              <a:t>.</a:t>
            </a:r>
          </a:p>
          <a:p>
            <a:r>
              <a:rPr lang="en-US" sz="2000" b="1" dirty="0"/>
              <a:t>2.Create a </a:t>
            </a:r>
            <a:r>
              <a:rPr lang="en-US" sz="2000" b="1" dirty="0" err="1"/>
              <a:t>Dockerfile</a:t>
            </a:r>
            <a:r>
              <a:rPr lang="en-US" sz="2000" dirty="0"/>
              <a:t> (instructions to build your app image).</a:t>
            </a:r>
          </a:p>
          <a:p>
            <a:r>
              <a:rPr lang="en-US" sz="2000" dirty="0"/>
              <a:t>3.Build an image using </a:t>
            </a:r>
            <a:r>
              <a:rPr lang="en-US" sz="2000" b="1" dirty="0"/>
              <a:t>docker build</a:t>
            </a:r>
            <a:r>
              <a:rPr lang="en-US" sz="2000" dirty="0"/>
              <a:t>.</a:t>
            </a:r>
          </a:p>
          <a:p>
            <a:r>
              <a:rPr lang="en-US" sz="2000" dirty="0"/>
              <a:t>4.Run a container using </a:t>
            </a:r>
            <a:r>
              <a:rPr lang="en-US" sz="2000" b="1" dirty="0"/>
              <a:t>docker run </a:t>
            </a:r>
            <a:r>
              <a:rPr lang="en-US" sz="2000" dirty="0"/>
              <a:t>— it runs your app isolated from the rest of the system.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176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217D8-2656-58B0-F6B7-5563A1FC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E54338-4F7C-301E-7F88-F743D71F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782A3F-E7A7-7DC0-8762-7DAA51CE00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Consistency across multiple environments.</a:t>
            </a:r>
          </a:p>
          <a:p>
            <a:r>
              <a:rPr lang="en-US" sz="1800" dirty="0"/>
              <a:t>simplifies configuration.</a:t>
            </a:r>
          </a:p>
          <a:p>
            <a:r>
              <a:rPr lang="en-US" sz="1800" dirty="0"/>
              <a:t>Large community support.</a:t>
            </a:r>
          </a:p>
          <a:p>
            <a:r>
              <a:rPr lang="en-US" sz="1800" dirty="0"/>
              <a:t>Containers are lighter and use less resources than virtual machines.</a:t>
            </a:r>
          </a:p>
          <a:p>
            <a:r>
              <a:rPr lang="en-US" sz="1800" dirty="0"/>
              <a:t>Isolated environments simplify debugging.</a:t>
            </a:r>
          </a:p>
          <a:p>
            <a:r>
              <a:rPr lang="en-US" sz="1800" dirty="0"/>
              <a:t>Provides access to thousands of configured images with Docker Hub.</a:t>
            </a:r>
          </a:p>
          <a:p>
            <a:r>
              <a:rPr lang="en-US" sz="1800" dirty="0"/>
              <a:t>The platform supports CI/CD.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169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0A81-A5F5-0F35-58AE-A7D6E4928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ACA8F-8F9A-4C20-E53F-5650694E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C15DE-5B9F-003B-7C81-01A864AE4E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1. Lightweight</a:t>
            </a:r>
          </a:p>
          <a:p>
            <a:r>
              <a:rPr lang="en-US" sz="2000" dirty="0"/>
              <a:t>Containers share the host OS kernel, making them smaller and faster than virtual machines.</a:t>
            </a:r>
          </a:p>
          <a:p>
            <a:r>
              <a:rPr lang="en-US" sz="2000" b="1" dirty="0"/>
              <a:t>2. Portability</a:t>
            </a:r>
          </a:p>
          <a:p>
            <a:r>
              <a:rPr lang="en-US" sz="2000" dirty="0"/>
              <a:t>"Build once, run anywhere" – Docker containers run consistently across different environments (development, test, production).</a:t>
            </a:r>
          </a:p>
          <a:p>
            <a:r>
              <a:rPr lang="en-US" sz="2000" b="1" dirty="0"/>
              <a:t>3. Fast Startup</a:t>
            </a:r>
          </a:p>
          <a:p>
            <a:r>
              <a:rPr lang="en-US" sz="2000" dirty="0"/>
              <a:t>Containers start almost instantly, which improves speed during development and deployment.</a:t>
            </a:r>
          </a:p>
          <a:p>
            <a:r>
              <a:rPr lang="en-US" sz="2000" b="1" dirty="0"/>
              <a:t>4. Isolation</a:t>
            </a:r>
          </a:p>
          <a:p>
            <a:r>
              <a:rPr lang="en-US" sz="2000" dirty="0"/>
              <a:t>Each container runs in its own isolated environment with its own filesystem, processes, and network.</a:t>
            </a:r>
          </a:p>
          <a:p>
            <a:r>
              <a:rPr lang="en-US" sz="2000" b="1" dirty="0"/>
              <a:t>5. Version Control</a:t>
            </a:r>
          </a:p>
          <a:p>
            <a:r>
              <a:rPr lang="en-US" sz="2000" dirty="0"/>
              <a:t>Docker images can be versioned and rolled back easily, enabling better control over application versions.</a:t>
            </a:r>
          </a:p>
        </p:txBody>
      </p:sp>
    </p:spTree>
    <p:extLst>
      <p:ext uri="{BB962C8B-B14F-4D97-AF65-F5344CB8AC3E}">
        <p14:creationId xmlns:p14="http://schemas.microsoft.com/office/powerpoint/2010/main" val="320010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DA9F4-93C7-9D1C-6FDA-E66AD7956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DE116-385E-E038-7A6C-84EFD8E8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9C8D9-0CC9-9785-9DCF-C2F59128DD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/>
              <a:t>6. Reusability</a:t>
            </a:r>
          </a:p>
          <a:p>
            <a:r>
              <a:rPr lang="en-US" sz="1800" dirty="0"/>
              <a:t>Images can be reused across multiple containers, reducing duplication and resource use.</a:t>
            </a:r>
          </a:p>
          <a:p>
            <a:r>
              <a:rPr lang="en-US" sz="1800" b="1" dirty="0"/>
              <a:t>7. Scalability</a:t>
            </a:r>
          </a:p>
          <a:p>
            <a:r>
              <a:rPr lang="en-US" sz="1800" dirty="0"/>
              <a:t>Docker integrates well with orchestration tools like Kubernetes for scaling services efficiently.</a:t>
            </a:r>
          </a:p>
          <a:p>
            <a:r>
              <a:rPr lang="en-US" sz="1800" b="1" dirty="0"/>
              <a:t>8. Resource Efficiency</a:t>
            </a:r>
          </a:p>
          <a:p>
            <a:r>
              <a:rPr lang="en-US" sz="1800" dirty="0"/>
              <a:t>Containers use fewer resources than traditional VMs, making better use of hardware.</a:t>
            </a:r>
          </a:p>
          <a:p>
            <a:r>
              <a:rPr lang="en-US" sz="1800" b="1" dirty="0"/>
              <a:t>9. Security</a:t>
            </a:r>
          </a:p>
          <a:p>
            <a:r>
              <a:rPr lang="en-US" sz="1800" dirty="0"/>
              <a:t>Containers are isolated from the host and each other, enhancing application security.</a:t>
            </a:r>
          </a:p>
          <a:p>
            <a:r>
              <a:rPr lang="en-US" sz="1800" b="1" dirty="0"/>
              <a:t>10. CI/CD Friendly</a:t>
            </a:r>
          </a:p>
          <a:p>
            <a:r>
              <a:rPr lang="en-US" sz="1800" dirty="0"/>
              <a:t>Works seamlessly with continuous integration/continuous deployment pipelines for automated testing and deployment.</a:t>
            </a:r>
          </a:p>
          <a:p>
            <a:r>
              <a:rPr lang="en-US" sz="1800" b="1" dirty="0"/>
              <a:t>11. Docker Hub &amp; Registry</a:t>
            </a:r>
          </a:p>
          <a:p>
            <a:r>
              <a:rPr lang="en-US" sz="1800" dirty="0"/>
              <a:t>Provides a central place to find, share, and distribute container images.</a:t>
            </a:r>
          </a:p>
        </p:txBody>
      </p:sp>
    </p:spTree>
    <p:extLst>
      <p:ext uri="{BB962C8B-B14F-4D97-AF65-F5344CB8AC3E}">
        <p14:creationId xmlns:p14="http://schemas.microsoft.com/office/powerpoint/2010/main" val="385747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83C87-16D4-E86F-7916-884A69FF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A0775-291F-B120-614F-A77DA10C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Docker vs Virtual Machines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75C810-6145-AA2C-1C7C-AA722731E31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9200724"/>
              </p:ext>
            </p:extLst>
          </p:nvPr>
        </p:nvGraphicFramePr>
        <p:xfrm>
          <a:off x="685800" y="2367280"/>
          <a:ext cx="8153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60735638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97631411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39989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(Containers)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Virtual Machines (VMs)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88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Lightweight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❌ No (includes entire OS)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1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Startup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⚡ Fast (seconds)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🐢 Slow (minutes)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60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Resource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🚀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🧱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57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Portability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✅ Run anywhere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🔁 Often platform-dependent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7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0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E28C1-BC53-EB65-204C-73244CD6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C0C83-C4A6-F881-6271-781DB13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🛠 Tools Commonly Used with 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580D9-3620-51A7-4419-86C69B06A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/>
              <a:t>Docker Engine</a:t>
            </a:r>
          </a:p>
          <a:p>
            <a:r>
              <a:rPr lang="en-US" sz="1800" dirty="0"/>
              <a:t>The core software that runs and manages containers.</a:t>
            </a:r>
            <a:endParaRPr lang="en-US" sz="1800" b="1" dirty="0"/>
          </a:p>
          <a:p>
            <a:r>
              <a:rPr lang="en-US" sz="1800" b="1" dirty="0"/>
              <a:t>Docker Desktop</a:t>
            </a:r>
          </a:p>
          <a:p>
            <a:r>
              <a:rPr lang="en-US" sz="1800" dirty="0"/>
              <a:t>GUI application for managing containers, images, and volumes on Windows/macOS.</a:t>
            </a:r>
            <a:endParaRPr lang="en-US" sz="1800" b="1" dirty="0"/>
          </a:p>
          <a:p>
            <a:r>
              <a:rPr lang="en-US" sz="1800" b="1" dirty="0"/>
              <a:t>Docker CLI</a:t>
            </a:r>
          </a:p>
          <a:p>
            <a:r>
              <a:rPr lang="en-US" sz="1800" dirty="0"/>
              <a:t>Command-line interface to interact with Docker</a:t>
            </a:r>
            <a:r>
              <a:rPr lang="en-US" sz="1800" b="1" dirty="0"/>
              <a:t>(</a:t>
            </a:r>
            <a:r>
              <a:rPr lang="en-US" sz="1800" dirty="0"/>
              <a:t>e.g.,</a:t>
            </a:r>
            <a:r>
              <a:rPr lang="en-US" sz="1800" b="1" dirty="0"/>
              <a:t> docker run, docker build)</a:t>
            </a:r>
          </a:p>
          <a:p>
            <a:r>
              <a:rPr lang="en-US" sz="1800" b="1" dirty="0"/>
              <a:t>Docker Hub</a:t>
            </a:r>
          </a:p>
          <a:p>
            <a:r>
              <a:rPr lang="en-US" sz="1800" dirty="0"/>
              <a:t>Public registry where you can share and pull Docker images.</a:t>
            </a:r>
          </a:p>
          <a:p>
            <a:r>
              <a:rPr lang="en-US" sz="1800" b="1" dirty="0"/>
              <a:t>Docker Compose</a:t>
            </a:r>
          </a:p>
          <a:p>
            <a:r>
              <a:rPr lang="en-US" sz="1800" dirty="0"/>
              <a:t>Tool for defining and running multi-container applications using a YAML file.</a:t>
            </a:r>
            <a:endParaRPr lang="en-US" sz="1800" b="1" dirty="0"/>
          </a:p>
          <a:p>
            <a:r>
              <a:rPr lang="en-US" sz="1800" b="1" dirty="0" err="1"/>
              <a:t>Dockerfile</a:t>
            </a:r>
            <a:endParaRPr lang="en-US" sz="1800" b="1" dirty="0"/>
          </a:p>
          <a:p>
            <a:r>
              <a:rPr lang="en-US" sz="1800" dirty="0"/>
              <a:t>Text file with instructions to build a Docker image.</a:t>
            </a:r>
          </a:p>
          <a:p>
            <a:r>
              <a:rPr lang="en-US" sz="1800" b="1" dirty="0"/>
              <a:t>Kubernetes</a:t>
            </a:r>
          </a:p>
          <a:p>
            <a:r>
              <a:rPr lang="en-US" sz="1800" dirty="0"/>
              <a:t>Container orchestration tool often used with Docker in production environments.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2866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AD3E5-D232-1407-8878-159098DF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DD697B-7AF2-AFC7-E8CF-5C7DF201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Docker Terminology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B48E0F-474C-BB24-56DE-EBE3D518E3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Image</a:t>
            </a:r>
          </a:p>
          <a:p>
            <a:r>
              <a:rPr lang="en-US" sz="2000" dirty="0"/>
              <a:t>A snapshot of an application used to create containers.</a:t>
            </a:r>
          </a:p>
          <a:p>
            <a:r>
              <a:rPr lang="en-US" sz="2000" b="1" dirty="0"/>
              <a:t>Container</a:t>
            </a:r>
          </a:p>
          <a:p>
            <a:r>
              <a:rPr lang="en-US" sz="2000" dirty="0"/>
              <a:t>A running instance of a Docker image. Lightweight and isolated.</a:t>
            </a:r>
          </a:p>
          <a:p>
            <a:r>
              <a:rPr lang="en-US" sz="2000" b="1" dirty="0"/>
              <a:t>Tag</a:t>
            </a:r>
          </a:p>
          <a:p>
            <a:r>
              <a:rPr lang="en-US" sz="2000" dirty="0"/>
              <a:t>A label assigned to a Docker image version (e.g., myapp:1.0 )</a:t>
            </a:r>
          </a:p>
          <a:p>
            <a:r>
              <a:rPr lang="en-US" sz="2000" b="1" dirty="0"/>
              <a:t>Registry</a:t>
            </a:r>
          </a:p>
          <a:p>
            <a:r>
              <a:rPr lang="en-US" sz="2000" dirty="0"/>
              <a:t>A storage and distribution system for Docker images (e.g., Docker Hub).</a:t>
            </a:r>
          </a:p>
          <a:p>
            <a:r>
              <a:rPr lang="en-US" sz="2000" b="1" dirty="0"/>
              <a:t>ENTRYPOINT / CMD</a:t>
            </a:r>
          </a:p>
          <a:p>
            <a:r>
              <a:rPr lang="en-US" sz="2000" dirty="0"/>
              <a:t>Commands that define what runs when the container starts.</a:t>
            </a:r>
          </a:p>
        </p:txBody>
      </p:sp>
    </p:spTree>
    <p:extLst>
      <p:ext uri="{BB962C8B-B14F-4D97-AF65-F5344CB8AC3E}">
        <p14:creationId xmlns:p14="http://schemas.microsoft.com/office/powerpoint/2010/main" val="3978142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9122</TotalTime>
  <Words>1295</Words>
  <Application>Microsoft Office PowerPoint</Application>
  <PresentationFormat>On-screen Show (4:3)</PresentationFormat>
  <Paragraphs>212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Docker Overview</vt:lpstr>
      <vt:lpstr>Docker Overview</vt:lpstr>
      <vt:lpstr>📦 How Docker Works (High-Level)</vt:lpstr>
      <vt:lpstr>Docker Advantages</vt:lpstr>
      <vt:lpstr>Features of Docker</vt:lpstr>
      <vt:lpstr>Features of Docker</vt:lpstr>
      <vt:lpstr>🔄 Docker vs Virtual Machines</vt:lpstr>
      <vt:lpstr>🛠 Tools Commonly Used with Docker</vt:lpstr>
      <vt:lpstr>Common Docker Terminology</vt:lpstr>
      <vt:lpstr>Docker Container?</vt:lpstr>
      <vt:lpstr>Why Use Docker Containers?</vt:lpstr>
      <vt:lpstr>Dockerfile</vt:lpstr>
      <vt:lpstr>🛠 Basic Syntax of a Dockerfile</vt:lpstr>
      <vt:lpstr>Common Dockerfile Instructions</vt:lpstr>
      <vt:lpstr>How to Build and Run a Dockerfile</vt:lpstr>
      <vt:lpstr>Docker Image</vt:lpstr>
      <vt:lpstr>🔁 Image vs Container</vt:lpstr>
      <vt:lpstr>📥 Pulling and Running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425</cp:revision>
  <dcterms:created xsi:type="dcterms:W3CDTF">2006-08-16T00:00:00Z</dcterms:created>
  <dcterms:modified xsi:type="dcterms:W3CDTF">2025-06-01T18:58:32Z</dcterms:modified>
</cp:coreProperties>
</file>