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60"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21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6/15/2012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6/15/2012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6/15/2012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6/15/2012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6/15/2012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6/15/2012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6/15/2012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6/15/2012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Garbage Collector</a:t>
            </a:r>
            <a:endParaRPr lang="en-US" dirty="0"/>
          </a:p>
        </p:txBody>
      </p:sp>
      <p:sp>
        <p:nvSpPr>
          <p:cNvPr id="5" name="Content Placeholder 4"/>
          <p:cNvSpPr>
            <a:spLocks noGrp="1"/>
          </p:cNvSpPr>
          <p:nvPr>
            <p:ph sz="quarter" idx="1"/>
          </p:nvPr>
        </p:nvSpPr>
        <p:spPr/>
        <p:txBody>
          <a:bodyPr>
            <a:normAutofit fontScale="77500" lnSpcReduction="20000"/>
          </a:bodyPr>
          <a:lstStyle/>
          <a:p>
            <a:r>
              <a:rPr lang="en-US" dirty="0" smtClean="0"/>
              <a:t>When the new operator is used to create an object, that object’s memory is taken from the managed heap. When we close the application  the object will not be deleted from the heap memory this makes performance issued of the application.</a:t>
            </a:r>
          </a:p>
          <a:p>
            <a:r>
              <a:rPr lang="en-US" dirty="0" smtClean="0"/>
              <a:t>Garbage collector is a service of CLR to release unused objects memory from heap, this provides automatic memory management.[developer involvement is not there in releasing objects memory, this makes automatic memory management]</a:t>
            </a:r>
          </a:p>
          <a:p>
            <a:r>
              <a:rPr lang="en-US" dirty="0" smtClean="0"/>
              <a:t>The object which doesn't have reference from an application is called ‘unused object’</a:t>
            </a:r>
          </a:p>
          <a:p>
            <a:r>
              <a:rPr lang="en-US" dirty="0" smtClean="0"/>
              <a:t>GC is a .NET framework thread, which runs when needed</a:t>
            </a:r>
          </a:p>
          <a:p>
            <a:r>
              <a:rPr lang="en-US" dirty="0" smtClean="0"/>
              <a:t>CLR will call garbage collector in 2 cases</a:t>
            </a:r>
          </a:p>
          <a:p>
            <a:pPr lvl="1"/>
            <a:r>
              <a:rPr lang="en-US" dirty="0" smtClean="0"/>
              <a:t>When application  requires memory</a:t>
            </a:r>
          </a:p>
          <a:p>
            <a:pPr lvl="1"/>
            <a:r>
              <a:rPr lang="en-US" dirty="0" smtClean="0"/>
              <a:t>When application is closed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Garbage Collector</a:t>
            </a:r>
            <a:endParaRPr lang="en-US" dirty="0"/>
          </a:p>
        </p:txBody>
      </p:sp>
      <p:sp>
        <p:nvSpPr>
          <p:cNvPr id="5" name="Content Placeholder 4"/>
          <p:cNvSpPr>
            <a:spLocks noGrp="1"/>
          </p:cNvSpPr>
          <p:nvPr>
            <p:ph sz="quarter" idx="1"/>
          </p:nvPr>
        </p:nvSpPr>
        <p:spPr/>
        <p:txBody>
          <a:bodyPr>
            <a:normAutofit lnSpcReduction="10000"/>
          </a:bodyPr>
          <a:lstStyle/>
          <a:p>
            <a:r>
              <a:rPr lang="en-US" dirty="0" smtClean="0"/>
              <a:t>Calling Garbage collector when application requires memory can be considered as </a:t>
            </a:r>
            <a:r>
              <a:rPr lang="en-US" smtClean="0"/>
              <a:t>an advantage, this </a:t>
            </a:r>
            <a:r>
              <a:rPr lang="en-US" dirty="0" smtClean="0"/>
              <a:t>will not effect performance of application.[calling garbage collector more number of times into app takes more processor time, this will effects app performance.]</a:t>
            </a:r>
          </a:p>
          <a:p>
            <a:r>
              <a:rPr lang="en-US" dirty="0" smtClean="0"/>
              <a:t>Developer can call Garbage collector explicitly</a:t>
            </a:r>
          </a:p>
          <a:p>
            <a:pPr lvl="1"/>
            <a:r>
              <a:rPr lang="en-US" dirty="0" smtClean="0"/>
              <a:t>System.gc.collect()-it will call garbage collector</a:t>
            </a:r>
          </a:p>
          <a:p>
            <a:r>
              <a:rPr lang="en-US" dirty="0" smtClean="0"/>
              <a:t>The major advantage of garbage collector comes for server based application development.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Collector</a:t>
            </a:r>
            <a:endParaRPr lang="en-US" dirty="0"/>
          </a:p>
        </p:txBody>
      </p:sp>
      <p:sp>
        <p:nvSpPr>
          <p:cNvPr id="3" name="Content Placeholder 2"/>
          <p:cNvSpPr>
            <a:spLocks noGrp="1"/>
          </p:cNvSpPr>
          <p:nvPr>
            <p:ph sz="quarter" idx="1"/>
          </p:nvPr>
        </p:nvSpPr>
        <p:spPr/>
        <p:txBody>
          <a:bodyPr>
            <a:normAutofit fontScale="70000" lnSpcReduction="20000"/>
          </a:bodyPr>
          <a:lstStyle/>
          <a:p>
            <a:r>
              <a:rPr lang="en-US" b="1" dirty="0" smtClean="0"/>
              <a:t>Allocation</a:t>
            </a:r>
          </a:p>
          <a:p>
            <a:r>
              <a:rPr lang="en-US" dirty="0" smtClean="0"/>
              <a:t>The managed heap is essentially a block of contiguous memory. When a new object is created, that object’s memory is allocated at the next available location on the managed heap. If there is available memory  the garbage collector does not need to search for space and allocations are very fast. If the memory is insufficient to create the object, the garbage collector attempts to reclaim space for the new object.</a:t>
            </a:r>
          </a:p>
          <a:p>
            <a:r>
              <a:rPr lang="en-US" b="1" dirty="0" smtClean="0"/>
              <a:t>Collection</a:t>
            </a:r>
          </a:p>
          <a:p>
            <a:r>
              <a:rPr lang="en-US" dirty="0" smtClean="0"/>
              <a:t>To reclaim memory the garbage collector collects and destroys objects which are no longer available which is when there are either no references to it, all the references are set to null, or else all references to it are from other objects that can be collected.  The process of a collection involves moving available objects into the memory and reclaiming the memory used by objects which are no longer used. An object Which survives a collection is automatically promoted to the next generation (see below).</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Collector</a:t>
            </a:r>
            <a:endParaRPr lang="en-US" dirty="0"/>
          </a:p>
        </p:txBody>
      </p:sp>
      <p:sp>
        <p:nvSpPr>
          <p:cNvPr id="3" name="Content Placeholder 2"/>
          <p:cNvSpPr>
            <a:spLocks noGrp="1"/>
          </p:cNvSpPr>
          <p:nvPr>
            <p:ph sz="quarter" idx="1"/>
          </p:nvPr>
        </p:nvSpPr>
        <p:spPr/>
        <p:txBody>
          <a:bodyPr>
            <a:normAutofit fontScale="77500" lnSpcReduction="20000"/>
          </a:bodyPr>
          <a:lstStyle/>
          <a:p>
            <a:r>
              <a:rPr lang="en-US" b="1" dirty="0" smtClean="0"/>
              <a:t>Generations</a:t>
            </a:r>
          </a:p>
          <a:p>
            <a:r>
              <a:rPr lang="en-US" dirty="0" smtClean="0"/>
              <a:t> In Managed heap The garbage collector classifies all objects into on of three generations (Gens) uses three generations to group objects by their lifetime and volatility:</a:t>
            </a:r>
          </a:p>
          <a:p>
            <a:r>
              <a:rPr lang="en-US" b="1" dirty="0" smtClean="0"/>
              <a:t>Gen 0</a:t>
            </a:r>
            <a:r>
              <a:rPr lang="en-US" dirty="0" smtClean="0"/>
              <a:t> – Newly created objects. Gen 0 is collected frequently to ensure that short-lived objects are quickly collection and memory released. Objects that survive a Gen 0 collection are promoted to Gen1.</a:t>
            </a:r>
          </a:p>
          <a:p>
            <a:r>
              <a:rPr lang="en-US" b="1" dirty="0" smtClean="0"/>
              <a:t>Gen 1 </a:t>
            </a:r>
            <a:r>
              <a:rPr lang="en-US" dirty="0" smtClean="0"/>
              <a:t>- Collected less frequently than Gen 0 and contains longer-lived objects which were promoted from Gen 0. Objects that survive a Gen 1 collection are promoted to Gen 2.</a:t>
            </a:r>
          </a:p>
          <a:p>
            <a:r>
              <a:rPr lang="en-US" b="1" dirty="0" smtClean="0"/>
              <a:t>Gen 2</a:t>
            </a:r>
            <a:r>
              <a:rPr lang="en-US" dirty="0" smtClean="0"/>
              <a:t> – Objects promoted from Gen 1 (i.e. the longest-lived objects) and collected infrequently. The overall strategy of the garbage collector is to collect and move longer-lived objects less frequently.</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lstStyle/>
          <a:p>
            <a:r>
              <a:rPr lang="en-US" smtClean="0"/>
              <a:t>Garbage Collector</a:t>
            </a:r>
            <a:endParaRPr lang="en-US" dirty="0"/>
          </a:p>
        </p:txBody>
      </p:sp>
      <p:pic>
        <p:nvPicPr>
          <p:cNvPr id="1028" name="Picture 4" descr="C:\Users\santuparsi\Desktop\10.gif"/>
          <p:cNvPicPr>
            <a:picLocks noChangeAspect="1" noChangeArrowheads="1"/>
          </p:cNvPicPr>
          <p:nvPr/>
        </p:nvPicPr>
        <p:blipFill>
          <a:blip r:embed="rId2"/>
          <a:srcRect/>
          <a:stretch>
            <a:fillRect/>
          </a:stretch>
        </p:blipFill>
        <p:spPr bwMode="auto">
          <a:xfrm>
            <a:off x="6629400" y="1295400"/>
            <a:ext cx="2859087" cy="3886200"/>
          </a:xfrm>
          <a:prstGeom prst="rect">
            <a:avLst/>
          </a:prstGeom>
          <a:noFill/>
        </p:spPr>
      </p:pic>
      <p:pic>
        <p:nvPicPr>
          <p:cNvPr id="1029" name="Picture 5" descr="C:\Users\santuparsi\Desktop\Capture.PNG"/>
          <p:cNvPicPr>
            <a:picLocks noChangeAspect="1" noChangeArrowheads="1"/>
          </p:cNvPicPr>
          <p:nvPr/>
        </p:nvPicPr>
        <p:blipFill>
          <a:blip r:embed="rId3"/>
          <a:srcRect/>
          <a:stretch>
            <a:fillRect/>
          </a:stretch>
        </p:blipFill>
        <p:spPr bwMode="auto">
          <a:xfrm>
            <a:off x="0" y="1676401"/>
            <a:ext cx="2781300" cy="3276600"/>
          </a:xfrm>
          <a:prstGeom prst="rect">
            <a:avLst/>
          </a:prstGeom>
          <a:noFill/>
        </p:spPr>
      </p:pic>
      <p:pic>
        <p:nvPicPr>
          <p:cNvPr id="1030" name="Picture 6" descr="C:\Users\santuparsi\Desktop\Capture1.PNG"/>
          <p:cNvPicPr>
            <a:picLocks noChangeAspect="1" noChangeArrowheads="1"/>
          </p:cNvPicPr>
          <p:nvPr/>
        </p:nvPicPr>
        <p:blipFill>
          <a:blip r:embed="rId4"/>
          <a:srcRect/>
          <a:stretch>
            <a:fillRect/>
          </a:stretch>
        </p:blipFill>
        <p:spPr bwMode="auto">
          <a:xfrm>
            <a:off x="3276600" y="1676400"/>
            <a:ext cx="2762250" cy="3105150"/>
          </a:xfrm>
          <a:prstGeom prst="rect">
            <a:avLst/>
          </a:prstGeom>
          <a:noFill/>
        </p:spPr>
      </p:pic>
      <p:pic>
        <p:nvPicPr>
          <p:cNvPr id="1031" name="Picture 7" descr="C:\Users\santuparsi\Desktop\Capture2.PNG"/>
          <p:cNvPicPr>
            <a:picLocks noChangeAspect="1" noChangeArrowheads="1"/>
          </p:cNvPicPr>
          <p:nvPr/>
        </p:nvPicPr>
        <p:blipFill>
          <a:blip r:embed="rId5"/>
          <a:srcRect/>
          <a:stretch>
            <a:fillRect/>
          </a:stretch>
        </p:blipFill>
        <p:spPr bwMode="auto">
          <a:xfrm>
            <a:off x="762000" y="5410200"/>
            <a:ext cx="7239000" cy="809625"/>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Collector</a:t>
            </a:r>
            <a:endParaRPr lang="en-US" dirty="0"/>
          </a:p>
        </p:txBody>
      </p:sp>
      <p:sp>
        <p:nvSpPr>
          <p:cNvPr id="3" name="Content Placeholder 2"/>
          <p:cNvSpPr>
            <a:spLocks noGrp="1"/>
          </p:cNvSpPr>
          <p:nvPr>
            <p:ph sz="quarter" idx="1"/>
          </p:nvPr>
        </p:nvSpPr>
        <p:spPr/>
        <p:txBody>
          <a:bodyPr>
            <a:normAutofit/>
          </a:bodyPr>
          <a:lstStyle/>
          <a:p>
            <a:r>
              <a:rPr lang="en-US" b="1" dirty="0" smtClean="0"/>
              <a:t>Finalize(): </a:t>
            </a:r>
          </a:p>
          <a:p>
            <a:pPr lvl="1"/>
            <a:r>
              <a:rPr lang="en-US" dirty="0" smtClean="0"/>
              <a:t>The Finalize destructor is a special method .</a:t>
            </a:r>
          </a:p>
          <a:p>
            <a:pPr lvl="1"/>
            <a:r>
              <a:rPr lang="en-US" dirty="0" smtClean="0"/>
              <a:t>The .NET Framework automatically runs the Finalize() destructor to destroy objects in the memory. </a:t>
            </a:r>
          </a:p>
          <a:p>
            <a:pPr lvl="1"/>
            <a:r>
              <a:rPr lang="en-US" dirty="0" smtClean="0"/>
              <a:t>It is called by CLR using garbage collector, the CLR periodically check for objects that are not used by the application. When such an object is found, the Finalize() destructor is called automatically and the garbage collector of the CLR release the object from the memory</a:t>
            </a:r>
            <a:r>
              <a:rPr lang="en-US" dirty="0" smtClean="0"/>
              <a:t>.</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Collector</a:t>
            </a:r>
            <a:endParaRPr lang="en-US" dirty="0"/>
          </a:p>
        </p:txBody>
      </p:sp>
      <p:sp>
        <p:nvSpPr>
          <p:cNvPr id="3" name="Content Placeholder 2"/>
          <p:cNvSpPr>
            <a:spLocks noGrp="1"/>
          </p:cNvSpPr>
          <p:nvPr>
            <p:ph sz="quarter" idx="1"/>
          </p:nvPr>
        </p:nvSpPr>
        <p:spPr/>
        <p:txBody>
          <a:bodyPr>
            <a:normAutofit fontScale="70000" lnSpcReduction="20000"/>
          </a:bodyPr>
          <a:lstStyle/>
          <a:p>
            <a:pPr lvl="0">
              <a:buClr>
                <a:srgbClr val="0BD0D9"/>
              </a:buClr>
            </a:pPr>
            <a:r>
              <a:rPr lang="en-US" b="1" dirty="0" smtClean="0"/>
              <a:t>Dispose():</a:t>
            </a:r>
          </a:p>
          <a:p>
            <a:pPr lvl="1"/>
            <a:r>
              <a:rPr lang="en-US" dirty="0" smtClean="0"/>
              <a:t>The Dispose() method is called to release a resource, such as database connection, as soon as the object using such a resource is no longer in use. </a:t>
            </a:r>
          </a:p>
          <a:p>
            <a:pPr lvl="1"/>
            <a:r>
              <a:rPr lang="en-US" dirty="0" smtClean="0"/>
              <a:t>Unlike the Finalize() destructor, the Dispose() method is not called automatically.</a:t>
            </a:r>
          </a:p>
          <a:p>
            <a:pPr lvl="1"/>
            <a:r>
              <a:rPr lang="en-US" dirty="0" smtClean="0"/>
              <a:t>You must explicitly call it from a client application when an object is no longer needed. </a:t>
            </a:r>
          </a:p>
          <a:p>
            <a:pPr lvl="1"/>
            <a:r>
              <a:rPr lang="en-US" dirty="0" smtClean="0"/>
              <a:t>The </a:t>
            </a:r>
            <a:r>
              <a:rPr lang="en-US" dirty="0" err="1" smtClean="0"/>
              <a:t>IDisposable</a:t>
            </a:r>
            <a:r>
              <a:rPr lang="en-US" dirty="0" smtClean="0"/>
              <a:t> interface contains the Dispose() method. Therefore , to call the Dispose() method, the class must implement the </a:t>
            </a:r>
            <a:r>
              <a:rPr lang="en-US" dirty="0" err="1" smtClean="0"/>
              <a:t>IDisposable</a:t>
            </a:r>
            <a:r>
              <a:rPr lang="en-US" dirty="0" smtClean="0"/>
              <a:t> interface.</a:t>
            </a:r>
            <a:r>
              <a:rPr lang="en-US" b="1" dirty="0" smtClean="0"/>
              <a:t> </a:t>
            </a:r>
          </a:p>
          <a:p>
            <a:pPr lvl="1"/>
            <a:r>
              <a:rPr lang="en-US" dirty="0" smtClean="0"/>
              <a:t>class </a:t>
            </a:r>
            <a:r>
              <a:rPr lang="en-US" dirty="0" err="1" smtClean="0"/>
              <a:t>MyClass:IDisposable</a:t>
            </a:r>
            <a:r>
              <a:rPr lang="en-US" dirty="0" smtClean="0"/>
              <a:t> </a:t>
            </a:r>
          </a:p>
          <a:p>
            <a:pPr lvl="1"/>
            <a:r>
              <a:rPr lang="en-US" dirty="0" smtClean="0"/>
              <a:t>{ </a:t>
            </a:r>
          </a:p>
          <a:p>
            <a:pPr lvl="1"/>
            <a:r>
              <a:rPr lang="en-US" dirty="0" smtClean="0"/>
              <a:t>public void Dispose() </a:t>
            </a:r>
          </a:p>
          <a:p>
            <a:pPr lvl="1"/>
            <a:r>
              <a:rPr lang="en-US" dirty="0" smtClean="0"/>
              <a:t>{ </a:t>
            </a:r>
          </a:p>
          <a:p>
            <a:pPr lvl="1"/>
            <a:r>
              <a:rPr lang="en-US" dirty="0" smtClean="0"/>
              <a:t>//implementation </a:t>
            </a:r>
          </a:p>
          <a:p>
            <a:pPr lvl="1"/>
            <a:r>
              <a:rPr lang="en-US" dirty="0" smtClean="0"/>
              <a:t>} }</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270</TotalTime>
  <Words>550</Words>
  <Application>Microsoft Office PowerPoint</Application>
  <PresentationFormat>On-screen Show (4:3)</PresentationFormat>
  <Paragraphs>42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Median</vt:lpstr>
      <vt:lpstr>Garbage Collector</vt:lpstr>
      <vt:lpstr>Garbage Collector</vt:lpstr>
      <vt:lpstr>Garbage Collector</vt:lpstr>
      <vt:lpstr>Garbage Collector</vt:lpstr>
      <vt:lpstr>Garbage Collector</vt:lpstr>
      <vt:lpstr>Garbage Collector</vt:lpstr>
      <vt:lpstr>Garbage Collector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Garbage Collector</dc:title>
  <dc:creator/>
  <cp:lastModifiedBy>santuparsi</cp:lastModifiedBy>
  <cp:revision>25</cp:revision>
  <dcterms:created xsi:type="dcterms:W3CDTF">2006-08-16T00:00:00Z</dcterms:created>
  <dcterms:modified xsi:type="dcterms:W3CDTF">2012-06-15T10:07:50Z</dcterms:modified>
</cp:coreProperties>
</file>