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76" r:id="rId5"/>
    <p:sldId id="277" r:id="rId6"/>
    <p:sldId id="259" r:id="rId7"/>
    <p:sldId id="260" r:id="rId8"/>
    <p:sldId id="261" r:id="rId9"/>
    <p:sldId id="263" r:id="rId10"/>
    <p:sldId id="262" r:id="rId11"/>
    <p:sldId id="267" r:id="rId12"/>
    <p:sldId id="268" r:id="rId13"/>
    <p:sldId id="269" r:id="rId14"/>
    <p:sldId id="272" r:id="rId15"/>
    <p:sldId id="264" r:id="rId16"/>
    <p:sldId id="274" r:id="rId17"/>
    <p:sldId id="265" r:id="rId18"/>
    <p:sldId id="266" r:id="rId19"/>
    <p:sldId id="270" r:id="rId20"/>
    <p:sldId id="271"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2" autoAdjust="0"/>
    <p:restoredTop sz="94709" autoAdjust="0"/>
  </p:normalViewPr>
  <p:slideViewPr>
    <p:cSldViewPr>
      <p:cViewPr varScale="1">
        <p:scale>
          <a:sx n="69" d="100"/>
          <a:sy n="69" d="100"/>
        </p:scale>
        <p:origin x="-132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11/30/2012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11/30/2012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11/30/2012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11/30/2012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11/30/2012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11/30/2012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smtClean="0">
                <a:solidFill>
                  <a:srgbClr val="00B0F0"/>
                </a:solidFill>
              </a:rPr>
              <a:t>What is a Thread?</a:t>
            </a:r>
            <a:endParaRPr lang="en-US" dirty="0" smtClean="0"/>
          </a:p>
          <a:p>
            <a:r>
              <a:rPr lang="en-US" dirty="0" smtClean="0"/>
              <a:t>Thread is a basic unit of code having separate  execution path with in the program.</a:t>
            </a:r>
          </a:p>
          <a:p>
            <a:r>
              <a:rPr lang="en-US" dirty="0" smtClean="0"/>
              <a:t>Thread helps to perform multiple tasks at the same time with in the program.</a:t>
            </a:r>
          </a:p>
          <a:p>
            <a:r>
              <a:rPr lang="en-US" b="1" dirty="0" smtClean="0">
                <a:solidFill>
                  <a:srgbClr val="00B0F0"/>
                </a:solidFill>
              </a:rPr>
              <a:t>What is  process??</a:t>
            </a:r>
          </a:p>
          <a:p>
            <a:r>
              <a:rPr lang="en-US" dirty="0" smtClean="0"/>
              <a:t>Execution of an Application is nothing but process.</a:t>
            </a:r>
          </a:p>
          <a:p>
            <a:r>
              <a:rPr lang="en-US" dirty="0" smtClean="0"/>
              <a:t>A Process that is executed with one thread is known as  </a:t>
            </a:r>
            <a:r>
              <a:rPr lang="en-US" b="1" dirty="0" smtClean="0">
                <a:solidFill>
                  <a:srgbClr val="00B0F0"/>
                </a:solidFill>
              </a:rPr>
              <a:t>“single thread process” or “single thread application”</a:t>
            </a:r>
          </a:p>
          <a:p>
            <a:pPr>
              <a:buNone/>
            </a:pPr>
            <a:r>
              <a:rPr lang="en-US" dirty="0" smtClean="0"/>
              <a:t>				or</a:t>
            </a:r>
            <a:endParaRPr lang="en-US" b="1" dirty="0" smtClean="0">
              <a:solidFill>
                <a:srgbClr val="00B0F0"/>
              </a:solidFill>
            </a:endParaRPr>
          </a:p>
          <a:p>
            <a:r>
              <a:rPr lang="en-US" dirty="0" smtClean="0"/>
              <a:t>A Process that is run with two or more threads known as  </a:t>
            </a:r>
            <a:r>
              <a:rPr lang="en-US" b="1" dirty="0" smtClean="0">
                <a:solidFill>
                  <a:srgbClr val="00B0F0"/>
                </a:solidFill>
              </a:rPr>
              <a:t>“multi thread process” or “multi thread application”</a:t>
            </a:r>
          </a:p>
          <a:p>
            <a:pPr>
              <a:buNone/>
            </a:pPr>
            <a:endParaRPr lang="en-US" b="1" dirty="0" smtClean="0">
              <a:solidFill>
                <a:srgbClr val="00B0F0"/>
              </a:solidFill>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members of Thread</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solidFill>
                  <a:srgbClr val="C00000"/>
                </a:solidFill>
              </a:rPr>
              <a:t>IsBackground Property:</a:t>
            </a:r>
          </a:p>
          <a:p>
            <a:pPr lvl="1"/>
            <a:r>
              <a:rPr lang="en-US" dirty="0" smtClean="0">
                <a:solidFill>
                  <a:srgbClr val="C00000"/>
                </a:solidFill>
              </a:rPr>
              <a:t> </a:t>
            </a:r>
            <a:r>
              <a:rPr lang="en-US" dirty="0" smtClean="0"/>
              <a:t>.Net Framework defines two types of threads foreground and background threads.</a:t>
            </a:r>
          </a:p>
          <a:p>
            <a:pPr lvl="1"/>
            <a:r>
              <a:rPr lang="en-US" dirty="0" smtClean="0"/>
              <a:t>By default, a thread is created as a foreground thread.</a:t>
            </a:r>
          </a:p>
          <a:p>
            <a:pPr lvl="1"/>
            <a:r>
              <a:rPr lang="en-US" dirty="0" smtClean="0"/>
              <a:t>Changing foreground thread to background thread we use </a:t>
            </a:r>
            <a:r>
              <a:rPr lang="en-US" dirty="0" smtClean="0">
                <a:solidFill>
                  <a:srgbClr val="C00000"/>
                </a:solidFill>
              </a:rPr>
              <a:t>IsBackground</a:t>
            </a:r>
            <a:r>
              <a:rPr lang="en-US" dirty="0" smtClean="0"/>
              <a:t> property</a:t>
            </a:r>
          </a:p>
          <a:p>
            <a:pPr lvl="2"/>
            <a:r>
              <a:rPr lang="en-US" dirty="0" smtClean="0">
                <a:solidFill>
                  <a:srgbClr val="C00000"/>
                </a:solidFill>
              </a:rPr>
              <a:t>public bool IsBackground{ get; set;}</a:t>
            </a:r>
          </a:p>
          <a:p>
            <a:pPr lvl="1"/>
            <a:r>
              <a:rPr lang="en-US" dirty="0" smtClean="0"/>
              <a:t>IsBackground is true for background threads and false for foreground threads</a:t>
            </a:r>
          </a:p>
          <a:p>
            <a:pPr lvl="1"/>
            <a:r>
              <a:rPr lang="en-US" dirty="0" smtClean="0"/>
              <a:t>The only difference between two is that the process won’t end until all of its foreground threads have ended, but background threads are terminated automatically after all foreground threads are stopped.</a:t>
            </a:r>
          </a:p>
          <a:p>
            <a:pPr lvl="1"/>
            <a:r>
              <a:rPr lang="en-US" dirty="0" smtClean="0">
                <a:solidFill>
                  <a:srgbClr val="C00000"/>
                </a:solidFill>
              </a:rPr>
              <a:t>Join()-&gt; </a:t>
            </a:r>
            <a:r>
              <a:rPr lang="en-US" dirty="0" smtClean="0"/>
              <a:t>Called on a thread object which  makes other threads wait until the current thread finishes its task. Or terminates.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Synchronizing Threads</a:t>
            </a:r>
            <a:endParaRPr lang="en-US" dirty="0"/>
          </a:p>
        </p:txBody>
      </p:sp>
      <p:sp>
        <p:nvSpPr>
          <p:cNvPr id="2" name="Content Placeholder 1"/>
          <p:cNvSpPr>
            <a:spLocks noGrp="1"/>
          </p:cNvSpPr>
          <p:nvPr>
            <p:ph sz="quarter" idx="1"/>
          </p:nvPr>
        </p:nvSpPr>
        <p:spPr/>
        <p:txBody>
          <a:bodyPr>
            <a:normAutofit/>
          </a:bodyPr>
          <a:lstStyle/>
          <a:p>
            <a:pPr marL="342900" lvl="0" indent="-342900" eaLnBrk="0" fontAlgn="base" hangingPunct="0">
              <a:lnSpc>
                <a:spcPct val="90000"/>
              </a:lnSpc>
              <a:spcBef>
                <a:spcPct val="20000"/>
              </a:spcBef>
              <a:spcAft>
                <a:spcPct val="0"/>
              </a:spcAft>
              <a:buClr>
                <a:srgbClr val="333399"/>
              </a:buClr>
              <a:buSzTx/>
              <a:buFont typeface="Wingdings" pitchFamily="2" charset="2"/>
              <a:buChar char="§"/>
            </a:pPr>
            <a:r>
              <a:rPr lang="en-US" sz="2000" kern="0" dirty="0" smtClean="0">
                <a:solidFill>
                  <a:srgbClr val="5F5F5F"/>
                </a:solidFill>
                <a:latin typeface="Arial"/>
              </a:rPr>
              <a:t>Synchronization is a process of coordinating the activities of two or more threads when they are sharing the same recourses.</a:t>
            </a:r>
          </a:p>
          <a:p>
            <a:pPr marL="342900" lvl="0" indent="-342900" eaLnBrk="0" fontAlgn="base" hangingPunct="0">
              <a:lnSpc>
                <a:spcPct val="90000"/>
              </a:lnSpc>
              <a:spcBef>
                <a:spcPct val="20000"/>
              </a:spcBef>
              <a:spcAft>
                <a:spcPct val="0"/>
              </a:spcAft>
              <a:buClr>
                <a:srgbClr val="333399"/>
              </a:buClr>
              <a:buSzTx/>
              <a:buFont typeface="Wingdings" pitchFamily="2" charset="2"/>
              <a:buChar char="§"/>
            </a:pPr>
            <a:r>
              <a:rPr lang="en-US" sz="2000" kern="0" dirty="0" smtClean="0">
                <a:solidFill>
                  <a:srgbClr val="5F5F5F"/>
                </a:solidFill>
                <a:latin typeface="Arial"/>
              </a:rPr>
              <a:t>When two or more threads run on the same object’s method and share the same instance members, but that can be used by only one thread at a time.</a:t>
            </a:r>
          </a:p>
          <a:p>
            <a:pPr marL="342900" lvl="0" indent="-342900" eaLnBrk="0" fontAlgn="base" hangingPunct="0">
              <a:lnSpc>
                <a:spcPct val="90000"/>
              </a:lnSpc>
              <a:spcBef>
                <a:spcPct val="20000"/>
              </a:spcBef>
              <a:spcAft>
                <a:spcPct val="0"/>
              </a:spcAft>
              <a:buClr>
                <a:srgbClr val="333399"/>
              </a:buClr>
              <a:buSzTx/>
              <a:buFont typeface="Wingdings" pitchFamily="2" charset="2"/>
              <a:buChar char="§"/>
            </a:pPr>
            <a:r>
              <a:rPr lang="en-US" sz="2000" kern="0" dirty="0" smtClean="0">
                <a:solidFill>
                  <a:srgbClr val="5F5F5F"/>
                </a:solidFill>
                <a:latin typeface="Arial"/>
              </a:rPr>
              <a:t>Synchronization is supported by the keyword lock, which controls to access block of code with in an object</a:t>
            </a:r>
          </a:p>
          <a:p>
            <a:pPr marL="342900" lvl="0" indent="-342900" eaLnBrk="0" fontAlgn="base" hangingPunct="0">
              <a:lnSpc>
                <a:spcPct val="90000"/>
              </a:lnSpc>
              <a:spcBef>
                <a:spcPct val="20000"/>
              </a:spcBef>
              <a:spcAft>
                <a:spcPct val="0"/>
              </a:spcAft>
              <a:buClr>
                <a:srgbClr val="333399"/>
              </a:buClr>
              <a:buSzTx/>
              <a:buFont typeface="Wingdings" pitchFamily="2" charset="2"/>
              <a:buChar char="§"/>
            </a:pPr>
            <a:r>
              <a:rPr lang="en-US" sz="2000" kern="0" dirty="0" smtClean="0">
                <a:solidFill>
                  <a:srgbClr val="5F5F5F"/>
                </a:solidFill>
                <a:latin typeface="Arial"/>
              </a:rPr>
              <a:t>When an object is locked by one thread ,no other thread can gain access to the locked block of code.</a:t>
            </a:r>
          </a:p>
          <a:p>
            <a:pPr marL="342900" lvl="0" indent="-342900" eaLnBrk="0" fontAlgn="base" hangingPunct="0">
              <a:lnSpc>
                <a:spcPct val="90000"/>
              </a:lnSpc>
              <a:spcBef>
                <a:spcPct val="20000"/>
              </a:spcBef>
              <a:spcAft>
                <a:spcPct val="0"/>
              </a:spcAft>
              <a:buClr>
                <a:srgbClr val="333399"/>
              </a:buClr>
              <a:buSzTx/>
              <a:buFont typeface="Wingdings" pitchFamily="2" charset="2"/>
              <a:buChar char="§"/>
            </a:pPr>
            <a:r>
              <a:rPr lang="en-US" sz="2000" kern="0" dirty="0" smtClean="0">
                <a:solidFill>
                  <a:srgbClr val="5F5F5F"/>
                </a:solidFill>
                <a:latin typeface="Arial"/>
              </a:rPr>
              <a:t>When the thread releases the lock, the code block is available for use by another thread.</a:t>
            </a:r>
          </a:p>
          <a:p>
            <a:pPr marL="342900" indent="-342900" eaLnBrk="0" fontAlgn="base" hangingPunct="0">
              <a:lnSpc>
                <a:spcPct val="90000"/>
              </a:lnSpc>
              <a:spcBef>
                <a:spcPct val="20000"/>
              </a:spcBef>
              <a:spcAft>
                <a:spcPct val="0"/>
              </a:spcAft>
              <a:buClr>
                <a:srgbClr val="333399"/>
              </a:buClr>
              <a:buSzTx/>
              <a:buNone/>
            </a:pPr>
            <a:r>
              <a:rPr lang="en-US" sz="2000" kern="0" dirty="0" smtClean="0">
                <a:solidFill>
                  <a:srgbClr val="C00000"/>
                </a:solidFill>
                <a:latin typeface="Arial"/>
              </a:rPr>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Synchronizing Threads</a:t>
            </a:r>
            <a:endParaRPr lang="en-US" dirty="0"/>
          </a:p>
        </p:txBody>
      </p:sp>
      <p:sp>
        <p:nvSpPr>
          <p:cNvPr id="2" name="Content Placeholder 1"/>
          <p:cNvSpPr>
            <a:spLocks noGrp="1"/>
          </p:cNvSpPr>
          <p:nvPr>
            <p:ph sz="quarter" idx="1"/>
          </p:nvPr>
        </p:nvSpPr>
        <p:spPr/>
        <p:txBody>
          <a:bodyPr>
            <a:normAutofit fontScale="85000" lnSpcReduction="10000"/>
          </a:bodyPr>
          <a:lstStyle/>
          <a:p>
            <a:pPr marL="342900" indent="-342900" eaLnBrk="0" fontAlgn="base" hangingPunct="0">
              <a:lnSpc>
                <a:spcPct val="90000"/>
              </a:lnSpc>
              <a:spcBef>
                <a:spcPct val="20000"/>
              </a:spcBef>
              <a:spcAft>
                <a:spcPct val="0"/>
              </a:spcAft>
              <a:buClr>
                <a:srgbClr val="333399"/>
              </a:buClr>
              <a:buSzTx/>
            </a:pPr>
            <a:r>
              <a:rPr lang="en-US" sz="2800" kern="0" dirty="0" smtClean="0">
                <a:solidFill>
                  <a:srgbClr val="C00000"/>
                </a:solidFill>
                <a:latin typeface="Arial"/>
              </a:rPr>
              <a:t>The General form of lock:</a:t>
            </a:r>
          </a:p>
          <a:p>
            <a:pPr marL="34290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lock(object)				lock(this)</a:t>
            </a:r>
          </a:p>
          <a:p>
            <a:pPr marL="342900" lvl="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	{					 {</a:t>
            </a:r>
          </a:p>
          <a:p>
            <a:pPr marL="34290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	//statements to be synchronized		//statements to be synchronized</a:t>
            </a:r>
          </a:p>
          <a:p>
            <a:pPr marL="34290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						  }</a:t>
            </a:r>
          </a:p>
          <a:p>
            <a:pPr marL="342900" lvl="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	}</a:t>
            </a:r>
          </a:p>
          <a:p>
            <a:pPr marL="577850" indent="-577850" eaLnBrk="0" fontAlgn="base" hangingPunct="0">
              <a:lnSpc>
                <a:spcPct val="140000"/>
              </a:lnSpc>
              <a:spcBef>
                <a:spcPct val="20000"/>
              </a:spcBef>
              <a:spcAft>
                <a:spcPct val="0"/>
              </a:spcAft>
              <a:buClr>
                <a:srgbClr val="333399"/>
              </a:buClr>
              <a:buSzTx/>
              <a:buNone/>
            </a:pPr>
            <a:r>
              <a:rPr lang="en-IN" sz="1800" kern="0" dirty="0" smtClean="0">
                <a:solidFill>
                  <a:srgbClr val="C00000"/>
                </a:solidFill>
                <a:latin typeface="Arial"/>
              </a:rPr>
              <a:t>To lock static members</a:t>
            </a:r>
          </a:p>
          <a:p>
            <a:pPr marL="1035050" lvl="1" indent="-577850" eaLnBrk="0" fontAlgn="base" hangingPunct="0">
              <a:lnSpc>
                <a:spcPct val="140000"/>
              </a:lnSpc>
              <a:spcBef>
                <a:spcPct val="20000"/>
              </a:spcBef>
              <a:spcAft>
                <a:spcPct val="0"/>
              </a:spcAft>
              <a:buClr>
                <a:srgbClr val="333399"/>
              </a:buClr>
              <a:buNone/>
            </a:pPr>
            <a:r>
              <a:rPr lang="en-IN" sz="1800" b="1" kern="0" dirty="0" smtClean="0">
                <a:solidFill>
                  <a:srgbClr val="000000"/>
                </a:solidFill>
                <a:latin typeface="Courier New" pitchFamily="49" charset="0"/>
              </a:rPr>
              <a:t>lock (</a:t>
            </a:r>
            <a:r>
              <a:rPr lang="en-IN" sz="1800" b="1" kern="0" dirty="0" err="1" smtClean="0">
                <a:solidFill>
                  <a:srgbClr val="000000"/>
                </a:solidFill>
                <a:latin typeface="Courier New" pitchFamily="49" charset="0"/>
              </a:rPr>
              <a:t>typeof</a:t>
            </a:r>
            <a:r>
              <a:rPr lang="en-IN" sz="1800" b="1" kern="0" dirty="0" smtClean="0">
                <a:solidFill>
                  <a:srgbClr val="000000"/>
                </a:solidFill>
                <a:latin typeface="Courier New" pitchFamily="49" charset="0"/>
              </a:rPr>
              <a:t>(Class))</a:t>
            </a:r>
          </a:p>
          <a:p>
            <a:pPr marL="1035050" lvl="1" indent="-577850" eaLnBrk="0" fontAlgn="base" hangingPunct="0">
              <a:lnSpc>
                <a:spcPct val="140000"/>
              </a:lnSpc>
              <a:spcBef>
                <a:spcPct val="20000"/>
              </a:spcBef>
              <a:spcAft>
                <a:spcPct val="0"/>
              </a:spcAft>
              <a:buClr>
                <a:srgbClr val="333399"/>
              </a:buClr>
              <a:buNone/>
            </a:pPr>
            <a:r>
              <a:rPr lang="en-IN" sz="1800" b="1" kern="0" smtClean="0">
                <a:solidFill>
                  <a:srgbClr val="000000"/>
                </a:solidFill>
                <a:latin typeface="Courier New" pitchFamily="49" charset="0"/>
              </a:rPr>
              <a:t>	{</a:t>
            </a:r>
            <a:endParaRPr lang="en-IN" sz="1800" b="1" kern="0" dirty="0" smtClean="0">
              <a:solidFill>
                <a:srgbClr val="000000"/>
              </a:solidFill>
              <a:latin typeface="Courier New" pitchFamily="49" charset="0"/>
            </a:endParaRPr>
          </a:p>
          <a:p>
            <a:pPr marL="342900" lvl="0" indent="-342900" eaLnBrk="0" fontAlgn="base" hangingPunct="0">
              <a:lnSpc>
                <a:spcPct val="90000"/>
              </a:lnSpc>
              <a:spcBef>
                <a:spcPct val="20000"/>
              </a:spcBef>
              <a:spcAft>
                <a:spcPct val="0"/>
              </a:spcAft>
              <a:buClr>
                <a:srgbClr val="333399"/>
              </a:buClr>
              <a:buSzTx/>
              <a:buNone/>
            </a:pPr>
            <a:r>
              <a:rPr lang="en-US" sz="1800" kern="0" dirty="0" smtClean="0">
                <a:solidFill>
                  <a:srgbClr val="C00000"/>
                </a:solidFill>
                <a:latin typeface="Arial"/>
              </a:rPr>
              <a:t>		   }</a:t>
            </a:r>
          </a:p>
          <a:p>
            <a:pPr marL="342900" indent="-342900" eaLnBrk="0" fontAlgn="base" hangingPunct="0">
              <a:lnSpc>
                <a:spcPct val="90000"/>
              </a:lnSpc>
              <a:spcBef>
                <a:spcPct val="20000"/>
              </a:spcBef>
              <a:spcAft>
                <a:spcPct val="0"/>
              </a:spcAft>
              <a:buClr>
                <a:srgbClr val="333399"/>
              </a:buClr>
              <a:buSzTx/>
            </a:pPr>
            <a:r>
              <a:rPr lang="en-US" sz="1800" kern="0" dirty="0" smtClean="0">
                <a:solidFill>
                  <a:srgbClr val="5F5F5F"/>
                </a:solidFill>
                <a:latin typeface="Arial"/>
              </a:rPr>
              <a:t>If u want to synchronize only a single statement, the curly braces are not needed.</a:t>
            </a:r>
          </a:p>
          <a:p>
            <a:pPr marL="342900" indent="-342900" eaLnBrk="0" fontAlgn="base" hangingPunct="0">
              <a:lnSpc>
                <a:spcPct val="90000"/>
              </a:lnSpc>
              <a:spcBef>
                <a:spcPct val="20000"/>
              </a:spcBef>
              <a:spcAft>
                <a:spcPct val="0"/>
              </a:spcAft>
              <a:buClr>
                <a:srgbClr val="333399"/>
              </a:buClr>
              <a:buSzTx/>
            </a:pPr>
            <a:r>
              <a:rPr lang="en-US" sz="1800" kern="0" dirty="0" smtClean="0">
                <a:solidFill>
                  <a:srgbClr val="5F5F5F"/>
                </a:solidFill>
                <a:latin typeface="Arial"/>
              </a:rPr>
              <a:t>A lock statement ensure that the section of code protected by the lock for the given object can be used only by the thread  that obtains the lock.</a:t>
            </a:r>
          </a:p>
          <a:p>
            <a:pPr marL="342900" indent="-342900" eaLnBrk="0" fontAlgn="base" hangingPunct="0">
              <a:lnSpc>
                <a:spcPct val="90000"/>
              </a:lnSpc>
              <a:spcBef>
                <a:spcPct val="20000"/>
              </a:spcBef>
              <a:spcAft>
                <a:spcPct val="0"/>
              </a:spcAft>
              <a:buClr>
                <a:srgbClr val="333399"/>
              </a:buClr>
              <a:buSzTx/>
            </a:pPr>
            <a:r>
              <a:rPr lang="en-US" sz="1800" kern="0" dirty="0" smtClean="0">
                <a:solidFill>
                  <a:srgbClr val="5F5F5F"/>
                </a:solidFill>
                <a:latin typeface="Arial"/>
              </a:rPr>
              <a:t>All other threads are locked until the lock is removed.</a:t>
            </a:r>
          </a:p>
          <a:p>
            <a:pPr marL="342900" indent="-342900" eaLnBrk="0" fontAlgn="base" hangingPunct="0">
              <a:lnSpc>
                <a:spcPct val="90000"/>
              </a:lnSpc>
              <a:spcBef>
                <a:spcPct val="20000"/>
              </a:spcBef>
              <a:spcAft>
                <a:spcPct val="0"/>
              </a:spcAft>
              <a:buClr>
                <a:srgbClr val="333399"/>
              </a:buClr>
              <a:buSzTx/>
            </a:pPr>
            <a:r>
              <a:rPr lang="en-US" sz="1800" kern="0" dirty="0" smtClean="0">
                <a:solidFill>
                  <a:srgbClr val="5F5F5F"/>
                </a:solidFill>
                <a:latin typeface="Arial"/>
              </a:rPr>
              <a:t>Other threads trying to acquire the lock on the same object will enter a wait state until the code is unlocked.</a:t>
            </a:r>
          </a:p>
          <a:p>
            <a:pPr marL="342900" indent="-342900" eaLnBrk="0" fontAlgn="base" hangingPunct="0">
              <a:lnSpc>
                <a:spcPct val="90000"/>
              </a:lnSpc>
              <a:spcBef>
                <a:spcPct val="20000"/>
              </a:spcBef>
              <a:spcAft>
                <a:spcPct val="0"/>
              </a:spcAft>
              <a:buClr>
                <a:srgbClr val="333399"/>
              </a:buClr>
              <a:buSzTx/>
            </a:pPr>
            <a:r>
              <a:rPr lang="en-US" sz="1800" kern="0" dirty="0" smtClean="0">
                <a:solidFill>
                  <a:srgbClr val="5F5F5F"/>
                </a:solidFill>
                <a:latin typeface="Arial"/>
              </a:rPr>
              <a:t>The lock is removed when the block is exited.</a:t>
            </a:r>
          </a:p>
          <a:p>
            <a:pPr marL="342900" indent="-342900" eaLnBrk="0" fontAlgn="base" hangingPunct="0">
              <a:lnSpc>
                <a:spcPct val="90000"/>
              </a:lnSpc>
              <a:spcBef>
                <a:spcPct val="20000"/>
              </a:spcBef>
              <a:spcAft>
                <a:spcPct val="0"/>
              </a:spcAft>
              <a:buClr>
                <a:srgbClr val="333399"/>
              </a:buClr>
              <a:buSzTx/>
            </a:pPr>
            <a:endParaRPr lang="en-US" sz="1800" kern="0" dirty="0" smtClean="0">
              <a:solidFill>
                <a:srgbClr val="5F5F5F"/>
              </a:solidFill>
              <a:latin typeface="Arial"/>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Monitor class</a:t>
            </a:r>
            <a:endParaRPr lang="en-US" dirty="0"/>
          </a:p>
        </p:txBody>
      </p:sp>
      <p:sp>
        <p:nvSpPr>
          <p:cNvPr id="2" name="Content Placeholder 1"/>
          <p:cNvSpPr>
            <a:spLocks noGrp="1"/>
          </p:cNvSpPr>
          <p:nvPr>
            <p:ph sz="quarter" idx="1"/>
          </p:nvPr>
        </p:nvSpPr>
        <p:spPr/>
        <p:txBody>
          <a:bodyPr>
            <a:normAutofit fontScale="70000" lnSpcReduction="20000"/>
          </a:bodyPr>
          <a:lstStyle/>
          <a:p>
            <a:r>
              <a:rPr lang="en-US" dirty="0" smtClean="0"/>
              <a:t>Another way of implementing synchronization is using Monitor class.</a:t>
            </a:r>
          </a:p>
          <a:p>
            <a:r>
              <a:rPr lang="en-US" dirty="0" smtClean="0"/>
              <a:t>Monitor class is defined in System. Threading namespace.</a:t>
            </a:r>
          </a:p>
          <a:p>
            <a:r>
              <a:rPr lang="en-US" dirty="0" smtClean="0"/>
              <a:t>The C# lock keyword is just a notation for using System.Threading.Monitor class type. </a:t>
            </a:r>
          </a:p>
          <a:p>
            <a:r>
              <a:rPr lang="en-US" dirty="0" smtClean="0"/>
              <a:t>The lock scope actually resolves to the Monitor class after being processed by the C# compiler.</a:t>
            </a:r>
          </a:p>
          <a:p>
            <a:r>
              <a:rPr lang="en-US" dirty="0" smtClean="0"/>
              <a:t>Monitor defines several methods that control or manage synchronization.</a:t>
            </a:r>
          </a:p>
          <a:p>
            <a:r>
              <a:rPr lang="en-US" dirty="0" smtClean="0">
                <a:solidFill>
                  <a:srgbClr val="C00000"/>
                </a:solidFill>
              </a:rPr>
              <a:t>Enter(object</a:t>
            </a:r>
            <a:r>
              <a:rPr lang="en-US" b="1" dirty="0" smtClean="0">
                <a:solidFill>
                  <a:srgbClr val="C00000"/>
                </a:solidFill>
              </a:rPr>
              <a:t> Syncobj): </a:t>
            </a:r>
            <a:r>
              <a:rPr lang="en-US" dirty="0" smtClean="0"/>
              <a:t>obtain the lock on an object.</a:t>
            </a:r>
          </a:p>
          <a:p>
            <a:r>
              <a:rPr lang="en-US" dirty="0" smtClean="0">
                <a:solidFill>
                  <a:srgbClr val="C00000"/>
                </a:solidFill>
              </a:rPr>
              <a:t>Exit(object</a:t>
            </a:r>
            <a:r>
              <a:rPr lang="en-US" b="1" dirty="0" smtClean="0">
                <a:solidFill>
                  <a:srgbClr val="C00000"/>
                </a:solidFill>
              </a:rPr>
              <a:t> Syncobj): </a:t>
            </a:r>
            <a:r>
              <a:rPr lang="en-US" dirty="0" smtClean="0"/>
              <a:t>To Release the lock on object.</a:t>
            </a:r>
          </a:p>
          <a:p>
            <a:r>
              <a:rPr lang="en-US" dirty="0" err="1" smtClean="0">
                <a:solidFill>
                  <a:srgbClr val="C00000"/>
                </a:solidFill>
              </a:rPr>
              <a:t>TryEnter</a:t>
            </a:r>
            <a:r>
              <a:rPr lang="en-US" dirty="0" smtClean="0">
                <a:solidFill>
                  <a:srgbClr val="C00000"/>
                </a:solidFill>
              </a:rPr>
              <a:t>(object</a:t>
            </a:r>
            <a:r>
              <a:rPr lang="en-US" b="1" dirty="0" smtClean="0">
                <a:solidFill>
                  <a:srgbClr val="C00000"/>
                </a:solidFill>
              </a:rPr>
              <a:t> Syncobj):  </a:t>
            </a:r>
            <a:r>
              <a:rPr lang="en-US" dirty="0" smtClean="0"/>
              <a:t>It returns true if the calling thread obtains a lock on </a:t>
            </a:r>
            <a:r>
              <a:rPr lang="en-US" dirty="0" err="1" smtClean="0"/>
              <a:t>Syncobj</a:t>
            </a:r>
            <a:endParaRPr lang="en-US" dirty="0" smtClean="0"/>
          </a:p>
          <a:p>
            <a:r>
              <a:rPr lang="en-US" dirty="0" smtClean="0"/>
              <a:t>Wait()</a:t>
            </a:r>
          </a:p>
          <a:p>
            <a:r>
              <a:rPr lang="en-US" dirty="0" smtClean="0"/>
              <a:t>Pulse()</a:t>
            </a:r>
          </a:p>
          <a:p>
            <a:r>
              <a:rPr lang="en-US" dirty="0" err="1" smtClean="0"/>
              <a:t>Pulseall</a:t>
            </a:r>
            <a:r>
              <a:rPr lang="en-US"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Monitor class</a:t>
            </a:r>
            <a:endParaRPr lang="en-US" dirty="0"/>
          </a:p>
        </p:txBody>
      </p:sp>
      <p:sp>
        <p:nvSpPr>
          <p:cNvPr id="2" name="Content Placeholder 1"/>
          <p:cNvSpPr>
            <a:spLocks noGrp="1"/>
          </p:cNvSpPr>
          <p:nvPr>
            <p:ph sz="quarter" idx="1"/>
          </p:nvPr>
        </p:nvSpPr>
        <p:spPr/>
        <p:txBody>
          <a:bodyPr>
            <a:normAutofit fontScale="85000" lnSpcReduction="20000"/>
          </a:bodyPr>
          <a:lstStyle/>
          <a:p>
            <a:r>
              <a:rPr lang="en-US" dirty="0" smtClean="0"/>
              <a:t>The Wait(),Pulse(),PulseAll() methods can be called only from within a locked blocked code</a:t>
            </a:r>
          </a:p>
          <a:p>
            <a:pPr lvl="1"/>
            <a:r>
              <a:rPr lang="en-US" dirty="0" smtClean="0">
                <a:solidFill>
                  <a:srgbClr val="C00000"/>
                </a:solidFill>
              </a:rPr>
              <a:t>Wait(): </a:t>
            </a:r>
            <a:r>
              <a:rPr lang="en-US" dirty="0" smtClean="0"/>
              <a:t>Releases the lock on an object in order to permit other threads to lock and access the object. The calling thread waits while another thread accesses the object.  Or</a:t>
            </a:r>
          </a:p>
          <a:p>
            <a:pPr lvl="1">
              <a:buNone/>
            </a:pPr>
            <a:r>
              <a:rPr lang="en-US" dirty="0" smtClean="0"/>
              <a:t>	Releases the lock on an object and blocks the current thread until it reacquires</a:t>
            </a:r>
            <a:r>
              <a:rPr lang="en-US" sz="3200" b="1" dirty="0" smtClean="0"/>
              <a:t> </a:t>
            </a:r>
            <a:r>
              <a:rPr lang="en-US" sz="2800" dirty="0" smtClean="0"/>
              <a:t>the lock.</a:t>
            </a:r>
          </a:p>
          <a:p>
            <a:pPr lvl="1"/>
            <a:r>
              <a:rPr lang="en-US" dirty="0" smtClean="0">
                <a:solidFill>
                  <a:srgbClr val="C00000"/>
                </a:solidFill>
              </a:rPr>
              <a:t>Pulse(): </a:t>
            </a:r>
            <a:r>
              <a:rPr lang="en-US" dirty="0" smtClean="0"/>
              <a:t>Sends a signal to waiting thread. The signal notifies a waiting thread that the state of the locked object has changed, and the owner of the lock is ready to release the lock. Or	</a:t>
            </a:r>
          </a:p>
          <a:p>
            <a:pPr lvl="1">
              <a:buNone/>
            </a:pPr>
            <a:r>
              <a:rPr lang="en-US" dirty="0" smtClean="0"/>
              <a:t>	A Call to Pulse() start the first thread in the queue of threads waiting for the lock.</a:t>
            </a:r>
          </a:p>
          <a:p>
            <a:pPr lvl="1"/>
            <a:r>
              <a:rPr lang="en-US" dirty="0" smtClean="0">
                <a:solidFill>
                  <a:srgbClr val="C00000"/>
                </a:solidFill>
              </a:rPr>
              <a:t>PulseAll(): </a:t>
            </a:r>
            <a:r>
              <a:rPr lang="en-US" dirty="0" smtClean="0"/>
              <a:t>Signals the release of the lock to all waiting threads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 Pool </a:t>
            </a:r>
            <a:endParaRPr lang="en-US" dirty="0"/>
          </a:p>
        </p:txBody>
      </p:sp>
      <p:sp>
        <p:nvSpPr>
          <p:cNvPr id="2" name="Content Placeholder 1"/>
          <p:cNvSpPr>
            <a:spLocks noGrp="1"/>
          </p:cNvSpPr>
          <p:nvPr>
            <p:ph sz="quarter" idx="1"/>
          </p:nvPr>
        </p:nvSpPr>
        <p:spPr/>
        <p:txBody>
          <a:bodyPr>
            <a:normAutofit fontScale="92500" lnSpcReduction="10000"/>
          </a:bodyPr>
          <a:lstStyle/>
          <a:p>
            <a:r>
              <a:rPr lang="en-US" sz="2000" dirty="0" smtClean="0">
                <a:latin typeface="Arial" pitchFamily="34" charset="0"/>
                <a:cs typeface="Arial" pitchFamily="34" charset="0"/>
              </a:rPr>
              <a:t>Thread pool is a collection of threads that can be used to perform a number of tasks in the background.</a:t>
            </a:r>
          </a:p>
          <a:p>
            <a:r>
              <a:rPr lang="en-US" sz="2000" dirty="0" smtClean="0">
                <a:latin typeface="Arial" pitchFamily="34" charset="0"/>
                <a:cs typeface="Arial" pitchFamily="34" charset="0"/>
              </a:rPr>
              <a:t>Once a thread in the pool completes its task, it is returned to a queue of waiting threads, where it can be reused.</a:t>
            </a:r>
          </a:p>
          <a:p>
            <a:r>
              <a:rPr lang="en-US" sz="2000" dirty="0" smtClean="0">
                <a:latin typeface="Arial" pitchFamily="34" charset="0"/>
                <a:cs typeface="Arial" pitchFamily="34" charset="0"/>
              </a:rPr>
              <a:t>Note that all the thread pool threads are background threads. You cannot change the pool thread to foreground thread.</a:t>
            </a:r>
          </a:p>
          <a:p>
            <a:r>
              <a:rPr lang="en-US" sz="2000" dirty="0" smtClean="0">
                <a:latin typeface="Arial" pitchFamily="34" charset="0"/>
                <a:cs typeface="Arial" pitchFamily="34" charset="0"/>
              </a:rPr>
              <a:t>Thread pools typically have a maximum number of threads. If all the threads are busy, additional tasks are placed in queue until they can be serviced as threads become available.</a:t>
            </a:r>
          </a:p>
          <a:p>
            <a:r>
              <a:rPr lang="en-US" sz="2000" dirty="0" smtClean="0">
                <a:latin typeface="Arial" pitchFamily="34" charset="0"/>
                <a:cs typeface="Arial" pitchFamily="34" charset="0"/>
              </a:rPr>
              <a:t>we can implement our own thread pool, with .Net Framework</a:t>
            </a:r>
          </a:p>
          <a:p>
            <a:r>
              <a:rPr lang="en-US" sz="2000" dirty="0" smtClean="0">
                <a:latin typeface="Arial" pitchFamily="34" charset="0"/>
                <a:cs typeface="Arial" pitchFamily="34" charset="0"/>
              </a:rPr>
              <a:t>Thread pool is a class under System.Threading Namespace</a:t>
            </a:r>
          </a:p>
          <a:p>
            <a:r>
              <a:rPr lang="en-US" sz="2000" dirty="0" smtClean="0">
                <a:latin typeface="Arial" pitchFamily="34" charset="0"/>
                <a:cs typeface="Arial" pitchFamily="34" charset="0"/>
              </a:rPr>
              <a:t>This class uses entirely static methods –there is a single pool of threads for the entire application</a:t>
            </a:r>
          </a:p>
          <a:p>
            <a:r>
              <a:rPr lang="en-US" sz="2000" dirty="0" smtClean="0">
                <a:latin typeface="Arial" pitchFamily="34" charset="0"/>
                <a:cs typeface="Arial" pitchFamily="34" charset="0"/>
              </a:rPr>
              <a:t>They are mainly employed in server applications.</a:t>
            </a:r>
          </a:p>
          <a:p>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Training Notes\C#\OOPS\Images\ThreadPool.gif"/>
          <p:cNvPicPr>
            <a:picLocks noChangeAspect="1" noChangeArrowheads="1"/>
          </p:cNvPicPr>
          <p:nvPr/>
        </p:nvPicPr>
        <p:blipFill>
          <a:blip r:embed="rId2"/>
          <a:srcRect/>
          <a:stretch>
            <a:fillRect/>
          </a:stretch>
        </p:blipFill>
        <p:spPr bwMode="auto">
          <a:xfrm>
            <a:off x="0" y="2667000"/>
            <a:ext cx="4476750" cy="3228975"/>
          </a:xfrm>
          <a:prstGeom prst="rect">
            <a:avLst/>
          </a:prstGeom>
          <a:noFill/>
        </p:spPr>
      </p:pic>
      <p:pic>
        <p:nvPicPr>
          <p:cNvPr id="3076" name="Picture 4" descr="E:\Training Notes\C#\OOPS\Images\Threadpool1.gif"/>
          <p:cNvPicPr>
            <a:picLocks noChangeAspect="1" noChangeArrowheads="1"/>
          </p:cNvPicPr>
          <p:nvPr/>
        </p:nvPicPr>
        <p:blipFill>
          <a:blip r:embed="rId3"/>
          <a:srcRect/>
          <a:stretch>
            <a:fillRect/>
          </a:stretch>
        </p:blipFill>
        <p:spPr bwMode="auto">
          <a:xfrm>
            <a:off x="4495800" y="2667000"/>
            <a:ext cx="4276725" cy="4191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Timer</a:t>
            </a:r>
            <a:endParaRPr lang="en-US" dirty="0"/>
          </a:p>
        </p:txBody>
      </p:sp>
      <p:sp>
        <p:nvSpPr>
          <p:cNvPr id="2" name="Content Placeholder 1"/>
          <p:cNvSpPr>
            <a:spLocks noGrp="1"/>
          </p:cNvSpPr>
          <p:nvPr>
            <p:ph sz="quarter" idx="1"/>
          </p:nvPr>
        </p:nvSpPr>
        <p:spPr/>
        <p:txBody>
          <a:bodyPr/>
          <a:lstStyle/>
          <a:p>
            <a:pPr marL="533400" lvl="0" indent="-533400" eaLnBrk="0" fontAlgn="base" hangingPunct="0">
              <a:lnSpc>
                <a:spcPct val="140000"/>
              </a:lnSpc>
              <a:spcBef>
                <a:spcPct val="20000"/>
              </a:spcBef>
              <a:spcAft>
                <a:spcPct val="0"/>
              </a:spcAft>
              <a:buClr>
                <a:srgbClr val="333399"/>
              </a:buClr>
              <a:buSzTx/>
              <a:buFont typeface="Wingdings" pitchFamily="2" charset="2"/>
              <a:buChar char="§"/>
            </a:pPr>
            <a:r>
              <a:rPr lang="en-IN" sz="2000" kern="0" dirty="0" smtClean="0">
                <a:solidFill>
                  <a:srgbClr val="5F5F5F"/>
                </a:solidFill>
                <a:latin typeface="Arial"/>
              </a:rPr>
              <a:t>Threads can also be scheduled to execute at certain time intervals. This is supported by the </a:t>
            </a:r>
            <a:r>
              <a:rPr lang="en-IN" sz="2000" b="1" kern="0" dirty="0" smtClean="0">
                <a:solidFill>
                  <a:srgbClr val="000000"/>
                </a:solidFill>
                <a:latin typeface="Courier New" pitchFamily="49" charset="0"/>
              </a:rPr>
              <a:t>Timer</a:t>
            </a:r>
            <a:r>
              <a:rPr lang="en-IN" sz="2000" kern="0" dirty="0" smtClean="0">
                <a:solidFill>
                  <a:srgbClr val="5F5F5F"/>
                </a:solidFill>
                <a:latin typeface="Arial"/>
              </a:rPr>
              <a:t> class in the .NET environment.</a:t>
            </a:r>
          </a:p>
          <a:p>
            <a:pPr marL="533400" lvl="0" indent="-533400" eaLnBrk="0" fontAlgn="base" hangingPunct="0">
              <a:lnSpc>
                <a:spcPct val="140000"/>
              </a:lnSpc>
              <a:spcBef>
                <a:spcPct val="20000"/>
              </a:spcBef>
              <a:spcAft>
                <a:spcPct val="0"/>
              </a:spcAft>
              <a:buClr>
                <a:srgbClr val="333399"/>
              </a:buClr>
              <a:buSzTx/>
              <a:buFont typeface="Wingdings" pitchFamily="2" charset="2"/>
              <a:buChar char="§"/>
            </a:pPr>
            <a:r>
              <a:rPr lang="en-IN" sz="2000" kern="0" dirty="0" smtClean="0">
                <a:solidFill>
                  <a:srgbClr val="5F5F5F"/>
                </a:solidFill>
                <a:latin typeface="Arial"/>
              </a:rPr>
              <a:t>The Timer class's constructor is used to create a timer object. The constructor is overloaded.</a:t>
            </a:r>
            <a:br>
              <a:rPr lang="en-IN" sz="2000" kern="0" dirty="0" smtClean="0">
                <a:solidFill>
                  <a:srgbClr val="5F5F5F"/>
                </a:solidFill>
                <a:latin typeface="Arial"/>
              </a:rPr>
            </a:br>
            <a:r>
              <a:rPr lang="en-IN" sz="2000" b="1" kern="0" dirty="0" smtClean="0">
                <a:solidFill>
                  <a:srgbClr val="5F5F5F"/>
                </a:solidFill>
                <a:latin typeface="Arial"/>
              </a:rPr>
              <a:t/>
            </a:r>
            <a:br>
              <a:rPr lang="en-IN" sz="2000" b="1" kern="0" dirty="0" smtClean="0">
                <a:solidFill>
                  <a:srgbClr val="5F5F5F"/>
                </a:solidFill>
                <a:latin typeface="Arial"/>
              </a:rPr>
            </a:br>
            <a:r>
              <a:rPr lang="en-IN" sz="2000" b="1" kern="0" dirty="0" smtClean="0">
                <a:solidFill>
                  <a:srgbClr val="000000"/>
                </a:solidFill>
                <a:latin typeface="Courier New" pitchFamily="49" charset="0"/>
              </a:rPr>
              <a:t>Public Timer()</a:t>
            </a:r>
            <a:br>
              <a:rPr lang="en-IN" sz="2000" b="1" kern="0" dirty="0" smtClean="0">
                <a:solidFill>
                  <a:srgbClr val="000000"/>
                </a:solidFill>
                <a:latin typeface="Courier New" pitchFamily="49" charset="0"/>
              </a:rPr>
            </a:br>
            <a:r>
              <a:rPr lang="en-IN" sz="2000" b="1" kern="0" dirty="0" smtClean="0">
                <a:solidFill>
                  <a:srgbClr val="000000"/>
                </a:solidFill>
                <a:latin typeface="Courier New" pitchFamily="49" charset="0"/>
              </a:rPr>
              <a:t>Public Timer(double) </a:t>
            </a:r>
          </a:p>
          <a:p>
            <a:pPr marL="990600" lvl="1" indent="-533400" eaLnBrk="0" fontAlgn="base" hangingPunct="0">
              <a:lnSpc>
                <a:spcPct val="140000"/>
              </a:lnSpc>
              <a:spcBef>
                <a:spcPct val="20000"/>
              </a:spcBef>
              <a:spcAft>
                <a:spcPct val="0"/>
              </a:spcAft>
              <a:buClr>
                <a:srgbClr val="333399"/>
              </a:buClr>
              <a:buFont typeface="Wingdings" pitchFamily="2" charset="2"/>
              <a:buChar char="§"/>
            </a:pPr>
            <a:r>
              <a:rPr lang="en-IN" sz="2800" kern="0" dirty="0" smtClean="0">
                <a:solidFill>
                  <a:srgbClr val="5F5F5F"/>
                </a:solidFill>
                <a:latin typeface="Arial"/>
              </a:rPr>
              <a:t>Sets the interval property to the specified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Timer members</a:t>
            </a:r>
            <a:endParaRPr lang="en-US" dirty="0"/>
          </a:p>
        </p:txBody>
      </p:sp>
      <p:sp>
        <p:nvSpPr>
          <p:cNvPr id="2" name="Content Placeholder 1"/>
          <p:cNvSpPr>
            <a:spLocks noGrp="1"/>
          </p:cNvSpPr>
          <p:nvPr>
            <p:ph sz="quarter" idx="1"/>
          </p:nvPr>
        </p:nvSpPr>
        <p:spPr/>
        <p:txBody>
          <a:bodyPr>
            <a:normAutofit fontScale="92500" lnSpcReduction="10000"/>
          </a:bodyPr>
          <a:lstStyle/>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Tick </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This event occurs when the Interval has elapsed. </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Start</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Starts raising the Tick event by setting Enabled to true. </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Stop</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Stops raising the Tick event by setting Enabled to false. </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Close</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Releases the resources used by the Timer. </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AutoReset</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Indicates whether the Timer raises the Tick event each time the specified Interval has elapsed or whether the Tick event is raised only once after the first interval has elapsed. </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Interval</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Indicates the interval on which to raise the Tick event.</a:t>
            </a:r>
          </a:p>
          <a:p>
            <a:pPr marL="342900" lvl="0" indent="-342900" eaLnBrk="0" fontAlgn="base" hangingPunct="0">
              <a:lnSpc>
                <a:spcPct val="80000"/>
              </a:lnSpc>
              <a:spcBef>
                <a:spcPct val="20000"/>
              </a:spcBef>
              <a:spcAft>
                <a:spcPct val="0"/>
              </a:spcAft>
              <a:buClr>
                <a:srgbClr val="333399"/>
              </a:buClr>
              <a:buSzTx/>
              <a:buFont typeface="Wingdings" pitchFamily="2" charset="2"/>
              <a:buChar char="§"/>
            </a:pPr>
            <a:r>
              <a:rPr lang="en-IN" sz="2000" b="1" kern="0" dirty="0" smtClean="0">
                <a:solidFill>
                  <a:srgbClr val="000000"/>
                </a:solidFill>
                <a:latin typeface="Courier New" pitchFamily="49" charset="0"/>
              </a:rPr>
              <a:t>Enabled</a:t>
            </a:r>
            <a:r>
              <a:rPr lang="en-IN" sz="2000" kern="0" dirty="0" smtClean="0">
                <a:solidFill>
                  <a:srgbClr val="5F5F5F"/>
                </a:solidFill>
                <a:latin typeface="Arial"/>
              </a:rPr>
              <a:t>	</a:t>
            </a:r>
          </a:p>
          <a:p>
            <a:pPr marL="742950" lvl="1" indent="-285750" eaLnBrk="0" fontAlgn="base" hangingPunct="0">
              <a:lnSpc>
                <a:spcPct val="8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Indicates whether the Timer raises the Tick event.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Training Notes\C#\OOPS\Images\threading.gif"/>
          <p:cNvPicPr>
            <a:picLocks noChangeAspect="1" noChangeArrowheads="1"/>
          </p:cNvPicPr>
          <p:nvPr/>
        </p:nvPicPr>
        <p:blipFill>
          <a:blip r:embed="rId2"/>
          <a:srcRect/>
          <a:stretch>
            <a:fillRect/>
          </a:stretch>
        </p:blipFill>
        <p:spPr bwMode="auto">
          <a:xfrm>
            <a:off x="228600" y="1066800"/>
            <a:ext cx="8305800" cy="5562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Overview (Contd..)</a:t>
            </a:r>
            <a:endParaRPr lang="en-US" dirty="0"/>
          </a:p>
        </p:txBody>
      </p:sp>
      <p:sp>
        <p:nvSpPr>
          <p:cNvPr id="5" name="Content Placeholder 4"/>
          <p:cNvSpPr>
            <a:spLocks noGrp="1"/>
          </p:cNvSpPr>
          <p:nvPr>
            <p:ph sz="quarter" idx="1"/>
          </p:nvPr>
        </p:nvSpPr>
        <p:spPr>
          <a:xfrm>
            <a:off x="685800" y="1600200"/>
            <a:ext cx="8001000" cy="4407091"/>
          </a:xfrm>
        </p:spPr>
        <p:txBody>
          <a:bodyPr>
            <a:normAutofit fontScale="92500" lnSpcReduction="10000"/>
          </a:bodyPr>
          <a:lstStyle/>
          <a:p>
            <a:r>
              <a:rPr lang="en-US" dirty="0" smtClean="0"/>
              <a:t>.NET runtime CLR can manage more than one thread using  “Thread support service.” This makes .NET support multithreading.</a:t>
            </a:r>
          </a:p>
          <a:p>
            <a:r>
              <a:rPr lang="en-US" dirty="0" smtClean="0"/>
              <a:t>To Develop Thread based application .Net comes with Built in  Library </a:t>
            </a:r>
            <a:r>
              <a:rPr lang="en-US" b="1" dirty="0" smtClean="0">
                <a:solidFill>
                  <a:schemeClr val="accent1"/>
                </a:solidFill>
              </a:rPr>
              <a:t>System. Threading</a:t>
            </a:r>
          </a:p>
          <a:p>
            <a:r>
              <a:rPr lang="en-US" b="1" dirty="0" smtClean="0"/>
              <a:t>Classes Under System. Threading</a:t>
            </a:r>
          </a:p>
          <a:p>
            <a:pPr lvl="1"/>
            <a:r>
              <a:rPr lang="en-US" b="1" dirty="0" smtClean="0">
                <a:solidFill>
                  <a:schemeClr val="accent1"/>
                </a:solidFill>
              </a:rPr>
              <a:t>Thread</a:t>
            </a:r>
          </a:p>
          <a:p>
            <a:pPr lvl="1"/>
            <a:r>
              <a:rPr lang="en-US" b="1" dirty="0" smtClean="0">
                <a:solidFill>
                  <a:schemeClr val="accent1"/>
                </a:solidFill>
              </a:rPr>
              <a:t>Monitor</a:t>
            </a:r>
          </a:p>
          <a:p>
            <a:pPr lvl="1"/>
            <a:r>
              <a:rPr lang="en-US" b="1" dirty="0" smtClean="0">
                <a:solidFill>
                  <a:schemeClr val="accent1"/>
                </a:solidFill>
              </a:rPr>
              <a:t>ThreadPool</a:t>
            </a:r>
          </a:p>
          <a:p>
            <a:pPr lvl="1"/>
            <a:r>
              <a:rPr lang="en-US" b="1" dirty="0" smtClean="0">
                <a:solidFill>
                  <a:schemeClr val="accent1"/>
                </a:solidFill>
              </a:rPr>
              <a:t>Timer</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Training Notes\C#\OOPS\Images\ThreadState.png"/>
          <p:cNvPicPr>
            <a:picLocks noChangeAspect="1" noChangeArrowheads="1"/>
          </p:cNvPicPr>
          <p:nvPr/>
        </p:nvPicPr>
        <p:blipFill>
          <a:blip r:embed="rId2"/>
          <a:srcRect/>
          <a:stretch>
            <a:fillRect/>
          </a:stretch>
        </p:blipFill>
        <p:spPr bwMode="auto">
          <a:xfrm>
            <a:off x="457200" y="533400"/>
            <a:ext cx="8305799" cy="5715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Training Notes\C#\OOPS\Images\ThreadPool2.png"/>
          <p:cNvPicPr>
            <a:picLocks noChangeAspect="1" noChangeArrowheads="1"/>
          </p:cNvPicPr>
          <p:nvPr/>
        </p:nvPicPr>
        <p:blipFill>
          <a:blip r:embed="rId2"/>
          <a:srcRect/>
          <a:stretch>
            <a:fillRect/>
          </a:stretch>
        </p:blipFill>
        <p:spPr bwMode="auto">
          <a:xfrm>
            <a:off x="533400" y="1981200"/>
            <a:ext cx="7391400" cy="2286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ThreadPool</a:t>
            </a:r>
            <a:endParaRPr lang="en-US" dirty="0"/>
          </a:p>
        </p:txBody>
      </p:sp>
      <p:sp>
        <p:nvSpPr>
          <p:cNvPr id="4" name="Content Placeholder 3"/>
          <p:cNvSpPr>
            <a:spLocks noGrp="1"/>
          </p:cNvSpPr>
          <p:nvPr>
            <p:ph sz="quarter" idx="1"/>
          </p:nvPr>
        </p:nvSpPr>
        <p:spPr/>
        <p:txBody>
          <a:bodyPr>
            <a:normAutofit fontScale="70000" lnSpcReduction="20000"/>
          </a:bodyPr>
          <a:lstStyle/>
          <a:p>
            <a:r>
              <a:rPr lang="en-US" dirty="0" smtClean="0"/>
              <a:t>The number of threads dynamically changes according to the workload on the threads in the pool.</a:t>
            </a:r>
          </a:p>
          <a:p>
            <a:r>
              <a:rPr lang="en-US" dirty="0" smtClean="0"/>
              <a:t>Work items can return a value.</a:t>
            </a:r>
          </a:p>
          <a:p>
            <a:r>
              <a:rPr lang="en-US" dirty="0" smtClean="0"/>
              <a:t>A work item can be cancelled if it hasn't been executed yet.</a:t>
            </a:r>
          </a:p>
          <a:p>
            <a:r>
              <a:rPr lang="en-US" dirty="0" smtClean="0"/>
              <a:t>The caller can wait for multiple or all the work items to complete.</a:t>
            </a:r>
          </a:p>
          <a:p>
            <a:r>
              <a:rPr lang="en-US" dirty="0" smtClean="0"/>
              <a:t>The state object that accompanies the work item can be disposed automatically.</a:t>
            </a:r>
          </a:p>
          <a:p>
            <a:r>
              <a:rPr lang="en-US" dirty="0" smtClean="0"/>
              <a:t>Work item exceptions are sent back to the caller.</a:t>
            </a:r>
          </a:p>
          <a:p>
            <a:r>
              <a:rPr lang="en-US" dirty="0" smtClean="0"/>
              <a:t>Work items have priority.</a:t>
            </a:r>
          </a:p>
          <a:p>
            <a:r>
              <a:rPr lang="en-US" dirty="0" smtClean="0"/>
              <a:t>Work items group.</a:t>
            </a:r>
          </a:p>
          <a:p>
            <a:r>
              <a:rPr lang="en-US" dirty="0" smtClean="0"/>
              <a:t>The caller can suspend the start of a thread pool and work items group.</a:t>
            </a:r>
          </a:p>
          <a:p>
            <a:r>
              <a:rPr lang="en-US" dirty="0" smtClean="0"/>
              <a:t>Threads have priority.</a:t>
            </a:r>
          </a:p>
          <a:p>
            <a:r>
              <a:rPr lang="en-US" dirty="0" err="1" smtClean="0"/>
              <a:t>Silverlight</a:t>
            </a:r>
            <a:r>
              <a:rPr lang="en-US" dirty="0" smtClean="0"/>
              <a:t> is supported.</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smtClean="0">
                <a:solidFill>
                  <a:srgbClr val="00B0F0"/>
                </a:solidFill>
              </a:rPr>
              <a:t>What is Multitasking??</a:t>
            </a:r>
          </a:p>
          <a:p>
            <a:r>
              <a:rPr lang="en-US" dirty="0" smtClean="0"/>
              <a:t>Multitasking is a process of running multiple Application processes  at a time.</a:t>
            </a:r>
          </a:p>
          <a:p>
            <a:pPr>
              <a:buNone/>
            </a:pPr>
            <a:r>
              <a:rPr lang="en-US" dirty="0" smtClean="0"/>
              <a:t>					      </a:t>
            </a:r>
            <a:r>
              <a:rPr lang="en-US" sz="1500" dirty="0" smtClean="0"/>
              <a:t>Reading New paper</a:t>
            </a:r>
          </a:p>
          <a:p>
            <a:pPr>
              <a:buNone/>
            </a:pPr>
            <a:r>
              <a:rPr lang="en-US" dirty="0" smtClean="0"/>
              <a:t>						</a:t>
            </a:r>
            <a:r>
              <a:rPr lang="en-US" sz="1500" dirty="0" smtClean="0"/>
              <a:t>Have a coffee</a:t>
            </a:r>
            <a:r>
              <a:rPr lang="en-US" dirty="0" smtClean="0"/>
              <a:t>	 </a:t>
            </a:r>
            <a:r>
              <a:rPr lang="en-US" sz="1500" dirty="0" smtClean="0"/>
              <a:t>Multi Tasking</a:t>
            </a:r>
          </a:p>
          <a:p>
            <a:pPr>
              <a:buNone/>
            </a:pPr>
            <a:r>
              <a:rPr lang="en-US" dirty="0" smtClean="0"/>
              <a:t>						</a:t>
            </a:r>
            <a:r>
              <a:rPr lang="en-US" sz="1500" dirty="0" smtClean="0"/>
              <a:t>Taking with friend</a:t>
            </a:r>
          </a:p>
          <a:p>
            <a:pPr>
              <a:buNone/>
            </a:pPr>
            <a:r>
              <a:rPr lang="en-US" dirty="0" smtClean="0"/>
              <a:t>						</a:t>
            </a:r>
            <a:r>
              <a:rPr lang="en-US" sz="1500" dirty="0" smtClean="0"/>
              <a:t>etc.</a:t>
            </a:r>
          </a:p>
          <a:p>
            <a:pPr>
              <a:buNone/>
            </a:pPr>
            <a:r>
              <a:rPr lang="en-US" sz="1500" dirty="0" smtClean="0"/>
              <a:t>Ex:</a:t>
            </a:r>
            <a:r>
              <a:rPr lang="en-US" sz="2400" dirty="0" smtClean="0"/>
              <a:t> </a:t>
            </a:r>
            <a:r>
              <a:rPr lang="en-US" sz="2200" dirty="0" smtClean="0">
                <a:solidFill>
                  <a:srgbClr val="00B0F0"/>
                </a:solidFill>
              </a:rPr>
              <a:t>A O/S  Simultaneously run msword,ie,.net app etc.</a:t>
            </a:r>
          </a:p>
          <a:p>
            <a:r>
              <a:rPr lang="en-US" dirty="0" smtClean="0"/>
              <a:t>The main advantage of Multi Threading is improving app performance.</a:t>
            </a:r>
          </a:p>
          <a:p>
            <a:endParaRPr lang="en-US" dirty="0"/>
          </a:p>
        </p:txBody>
      </p:sp>
      <p:sp>
        <p:nvSpPr>
          <p:cNvPr id="6" name="Oval 5"/>
          <p:cNvSpPr/>
          <p:nvPr/>
        </p:nvSpPr>
        <p:spPr>
          <a:xfrm>
            <a:off x="1752600" y="2743200"/>
            <a:ext cx="1981200" cy="838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cxnSp>
        <p:nvCxnSpPr>
          <p:cNvPr id="13" name="Straight Arrow Connector 12"/>
          <p:cNvCxnSpPr/>
          <p:nvPr/>
        </p:nvCxnSpPr>
        <p:spPr>
          <a:xfrm flipV="1">
            <a:off x="3048000" y="2362200"/>
            <a:ext cx="1676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48002" y="2819400"/>
            <a:ext cx="1904998" cy="304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3048000"/>
            <a:ext cx="1905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3124200"/>
            <a:ext cx="1676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6172200" y="2209800"/>
            <a:ext cx="1066800" cy="14478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About Thread class</a:t>
            </a:r>
            <a:endParaRPr lang="en-US" dirty="0"/>
          </a:p>
        </p:txBody>
      </p:sp>
      <p:sp>
        <p:nvSpPr>
          <p:cNvPr id="5" name="Content Placeholder 4"/>
          <p:cNvSpPr>
            <a:spLocks noGrp="1"/>
          </p:cNvSpPr>
          <p:nvPr>
            <p:ph sz="quarter" idx="1"/>
          </p:nvPr>
        </p:nvSpPr>
        <p:spPr>
          <a:xfrm>
            <a:off x="685800" y="1600200"/>
            <a:ext cx="8001000" cy="4407091"/>
          </a:xfrm>
        </p:spPr>
        <p:txBody>
          <a:bodyPr>
            <a:normAutofit fontScale="85000" lnSpcReduction="20000"/>
          </a:bodyPr>
          <a:lstStyle/>
          <a:p>
            <a:r>
              <a:rPr lang="en-US" dirty="0" smtClean="0">
                <a:solidFill>
                  <a:schemeClr val="tx1">
                    <a:lumMod val="85000"/>
                    <a:lumOff val="15000"/>
                  </a:schemeClr>
                </a:solidFill>
              </a:rPr>
              <a:t>By default CLR will create  a  thread for any .NET app that thread is called </a:t>
            </a:r>
            <a:r>
              <a:rPr lang="en-US" b="1" dirty="0" smtClean="0">
                <a:solidFill>
                  <a:srgbClr val="00B0F0"/>
                </a:solidFill>
              </a:rPr>
              <a:t>“Main Thread”</a:t>
            </a:r>
          </a:p>
          <a:p>
            <a:pPr marL="365760" lvl="1" indent="-256032">
              <a:spcBef>
                <a:spcPts val="400"/>
              </a:spcBef>
              <a:buSzPct val="68000"/>
              <a:buFont typeface="Wingdings 3"/>
              <a:buChar char=""/>
            </a:pPr>
            <a:r>
              <a:rPr lang="en-US" dirty="0" smtClean="0">
                <a:solidFill>
                  <a:schemeClr val="tx1">
                    <a:lumMod val="85000"/>
                    <a:lumOff val="15000"/>
                  </a:schemeClr>
                </a:solidFill>
              </a:rPr>
              <a:t>Note: A C# </a:t>
            </a:r>
            <a:r>
              <a:rPr lang="en-US" i="1" dirty="0" smtClean="0">
                <a:solidFill>
                  <a:schemeClr val="tx1">
                    <a:lumMod val="85000"/>
                    <a:lumOff val="15000"/>
                  </a:schemeClr>
                </a:solidFill>
              </a:rPr>
              <a:t>client</a:t>
            </a:r>
            <a:r>
              <a:rPr lang="en-US" dirty="0" smtClean="0">
                <a:solidFill>
                  <a:schemeClr val="tx1">
                    <a:lumMod val="85000"/>
                    <a:lumOff val="15000"/>
                  </a:schemeClr>
                </a:solidFill>
              </a:rPr>
              <a:t> program (Console, WPF, or Windows Forms) starts in a single thread created automatically by the CLR and operating system (the “Main” thread), and is made multithreaded by creating additional threads.</a:t>
            </a:r>
          </a:p>
          <a:p>
            <a:pPr marL="365760" lvl="1" indent="-256032">
              <a:spcBef>
                <a:spcPts val="400"/>
              </a:spcBef>
              <a:buSzPct val="68000"/>
              <a:buFont typeface="Wingdings 3"/>
              <a:buChar char=""/>
            </a:pPr>
            <a:r>
              <a:rPr lang="en-US" dirty="0" smtClean="0">
                <a:solidFill>
                  <a:schemeClr val="tx1">
                    <a:lumMod val="85000"/>
                    <a:lumOff val="15000"/>
                  </a:schemeClr>
                </a:solidFill>
              </a:rPr>
              <a:t>We can create other threads in the program by using the Thread class. Such Threads are called child threads.</a:t>
            </a:r>
          </a:p>
          <a:p>
            <a:pPr marL="365760" lvl="1" indent="-256032">
              <a:spcBef>
                <a:spcPts val="400"/>
              </a:spcBef>
              <a:buSzPct val="68000"/>
              <a:buFont typeface="Wingdings 3"/>
              <a:buChar char=""/>
            </a:pPr>
            <a:r>
              <a:rPr lang="en-US" dirty="0" smtClean="0">
                <a:solidFill>
                  <a:schemeClr val="tx1">
                    <a:lumMod val="85000"/>
                    <a:lumOff val="15000"/>
                  </a:schemeClr>
                </a:solidFill>
              </a:rPr>
              <a:t>To work with threads C# provide a </a:t>
            </a:r>
            <a:r>
              <a:rPr lang="en-US" b="1" dirty="0" smtClean="0">
                <a:solidFill>
                  <a:srgbClr val="00B0F0"/>
                </a:solidFill>
              </a:rPr>
              <a:t>Thread</a:t>
            </a:r>
            <a:r>
              <a:rPr lang="en-US" dirty="0" smtClean="0">
                <a:solidFill>
                  <a:schemeClr val="tx1">
                    <a:lumMod val="85000"/>
                    <a:lumOff val="15000"/>
                  </a:schemeClr>
                </a:solidFill>
              </a:rPr>
              <a:t> class.</a:t>
            </a:r>
          </a:p>
          <a:p>
            <a:r>
              <a:rPr lang="en-US" dirty="0" smtClean="0">
                <a:solidFill>
                  <a:srgbClr val="00B0F0"/>
                </a:solidFill>
              </a:rPr>
              <a:t>Thread</a:t>
            </a:r>
            <a:r>
              <a:rPr lang="en-US" dirty="0" smtClean="0"/>
              <a:t> </a:t>
            </a:r>
            <a:r>
              <a:rPr lang="en-US" dirty="0" smtClean="0">
                <a:solidFill>
                  <a:schemeClr val="tx1">
                    <a:lumMod val="85000"/>
                    <a:lumOff val="15000"/>
                  </a:schemeClr>
                </a:solidFill>
              </a:rPr>
              <a:t>class under </a:t>
            </a:r>
            <a:r>
              <a:rPr lang="en-US" b="1" dirty="0" smtClean="0">
                <a:solidFill>
                  <a:schemeClr val="accent1"/>
                </a:solidFill>
              </a:rPr>
              <a:t>System. </a:t>
            </a:r>
            <a:r>
              <a:rPr lang="en-US" b="1" dirty="0" smtClean="0">
                <a:solidFill>
                  <a:schemeClr val="accent1"/>
                </a:solidFill>
              </a:rPr>
              <a:t>Threading</a:t>
            </a:r>
            <a:r>
              <a:rPr lang="en-US" b="1" dirty="0" smtClean="0"/>
              <a:t> </a:t>
            </a:r>
            <a:r>
              <a:rPr lang="en-US" dirty="0" smtClean="0">
                <a:solidFill>
                  <a:schemeClr val="tx1">
                    <a:lumMod val="85000"/>
                    <a:lumOff val="15000"/>
                  </a:schemeClr>
                </a:solidFill>
              </a:rPr>
              <a:t>Library.</a:t>
            </a:r>
            <a:endParaRPr lang="en-US" dirty="0" smtClean="0">
              <a:solidFill>
                <a:schemeClr val="tx1">
                  <a:lumMod val="85000"/>
                  <a:lumOff val="15000"/>
                </a:schemeClr>
              </a:solidFill>
            </a:endParaRPr>
          </a:p>
          <a:p>
            <a:r>
              <a:rPr lang="en-US" dirty="0" smtClean="0">
                <a:solidFill>
                  <a:schemeClr val="tx1">
                    <a:lumMod val="85000"/>
                    <a:lumOff val="15000"/>
                  </a:schemeClr>
                </a:solidFill>
              </a:rPr>
              <a:t>Declaration:</a:t>
            </a:r>
          </a:p>
          <a:p>
            <a:pPr lvl="1"/>
            <a:r>
              <a:rPr lang="en-US" dirty="0" smtClean="0">
                <a:solidFill>
                  <a:srgbClr val="00B0F0"/>
                </a:solidFill>
              </a:rPr>
              <a:t>Thread </a:t>
            </a:r>
            <a:r>
              <a:rPr lang="en-US" dirty="0" smtClean="0"/>
              <a:t>t=new </a:t>
            </a:r>
            <a:r>
              <a:rPr lang="en-US" dirty="0" smtClean="0">
                <a:solidFill>
                  <a:srgbClr val="00B0F0"/>
                </a:solidFill>
              </a:rPr>
              <a:t>Thread</a:t>
            </a:r>
            <a:r>
              <a:rPr lang="en-US" dirty="0" smtClean="0">
                <a:solidFill>
                  <a:schemeClr val="tx1">
                    <a:lumMod val="85000"/>
                    <a:lumOff val="15000"/>
                  </a:schemeClr>
                </a:solidFill>
              </a:rPr>
              <a:t>(address of a subprogram)</a:t>
            </a:r>
          </a:p>
          <a:p>
            <a:pPr lvl="0">
              <a:buClr>
                <a:srgbClr val="0BD0D9"/>
              </a:buClr>
            </a:pPr>
            <a:r>
              <a:rPr lang="en-US" dirty="0" smtClean="0">
                <a:solidFill>
                  <a:schemeClr val="tx1">
                    <a:lumMod val="85000"/>
                    <a:lumOff val="15000"/>
                  </a:schemeClr>
                </a:solidFill>
              </a:rPr>
              <a:t>Note: Thread </a:t>
            </a:r>
            <a:r>
              <a:rPr lang="en-US" dirty="0" smtClean="0">
                <a:solidFill>
                  <a:schemeClr val="tx1">
                    <a:lumMod val="85000"/>
                    <a:lumOff val="15000"/>
                  </a:schemeClr>
                </a:solidFill>
              </a:rPr>
              <a:t>class is</a:t>
            </a:r>
            <a:r>
              <a:rPr lang="en-US" dirty="0" smtClean="0">
                <a:solidFill>
                  <a:prstClr val="black"/>
                </a:solidFill>
              </a:rPr>
              <a:t> </a:t>
            </a:r>
            <a:r>
              <a:rPr lang="en-US" dirty="0" smtClean="0">
                <a:solidFill>
                  <a:srgbClr val="00B0F0"/>
                </a:solidFill>
              </a:rPr>
              <a:t>sealed</a:t>
            </a:r>
            <a:r>
              <a:rPr lang="en-US" dirty="0" smtClean="0">
                <a:solidFill>
                  <a:prstClr val="black"/>
                </a:solidFill>
              </a:rPr>
              <a:t> </a:t>
            </a:r>
            <a:r>
              <a:rPr lang="en-US" dirty="0" smtClean="0">
                <a:solidFill>
                  <a:schemeClr val="tx1">
                    <a:lumMod val="85000"/>
                    <a:lumOff val="15000"/>
                  </a:schemeClr>
                </a:solidFill>
              </a:rPr>
              <a:t>so it cannot be inherited.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About Thread class</a:t>
            </a:r>
            <a:endParaRPr lang="en-US" dirty="0"/>
          </a:p>
        </p:txBody>
      </p:sp>
      <p:sp>
        <p:nvSpPr>
          <p:cNvPr id="5" name="Content Placeholder 4"/>
          <p:cNvSpPr>
            <a:spLocks noGrp="1"/>
          </p:cNvSpPr>
          <p:nvPr>
            <p:ph sz="quarter" idx="1"/>
          </p:nvPr>
        </p:nvSpPr>
        <p:spPr>
          <a:xfrm>
            <a:off x="685800" y="1600200"/>
            <a:ext cx="8001000" cy="4407091"/>
          </a:xfrm>
        </p:spPr>
        <p:txBody>
          <a:bodyPr>
            <a:normAutofit fontScale="77500" lnSpcReduction="20000"/>
          </a:bodyPr>
          <a:lstStyle/>
          <a:p>
            <a:r>
              <a:rPr lang="en-US" dirty="0" smtClean="0">
                <a:solidFill>
                  <a:schemeClr val="tx1">
                    <a:lumMod val="85000"/>
                    <a:lumOff val="15000"/>
                  </a:schemeClr>
                </a:solidFill>
              </a:rPr>
              <a:t>The Thread class has  following constructors, to maintained reference of method</a:t>
            </a:r>
          </a:p>
          <a:p>
            <a:r>
              <a:rPr lang="en-US" sz="3200" dirty="0" smtClean="0">
                <a:solidFill>
                  <a:srgbClr val="0000FF"/>
                </a:solidFill>
              </a:rPr>
              <a:t>public</a:t>
            </a:r>
            <a:r>
              <a:rPr lang="en-US" sz="3200" b="1" dirty="0" smtClean="0">
                <a:solidFill>
                  <a:srgbClr val="0000FF"/>
                </a:solidFill>
              </a:rPr>
              <a:t> Thread(</a:t>
            </a:r>
            <a:r>
              <a:rPr lang="en-US" sz="3200" b="1" dirty="0" err="1" smtClean="0">
                <a:solidFill>
                  <a:srgbClr val="2B91AF"/>
                </a:solidFill>
              </a:rPr>
              <a:t>ThreadStart</a:t>
            </a:r>
            <a:r>
              <a:rPr lang="en-US" sz="3200" b="1" dirty="0" smtClean="0">
                <a:solidFill>
                  <a:srgbClr val="2B91AF"/>
                </a:solidFill>
              </a:rPr>
              <a:t> start);</a:t>
            </a:r>
          </a:p>
          <a:p>
            <a:r>
              <a:rPr lang="en-US" sz="3200" dirty="0" smtClean="0">
                <a:solidFill>
                  <a:srgbClr val="0000FF"/>
                </a:solidFill>
              </a:rPr>
              <a:t>public</a:t>
            </a:r>
            <a:r>
              <a:rPr lang="en-US" sz="3200" b="1" dirty="0" smtClean="0">
                <a:solidFill>
                  <a:srgbClr val="0000FF"/>
                </a:solidFill>
              </a:rPr>
              <a:t> Thread(</a:t>
            </a:r>
            <a:r>
              <a:rPr lang="en-US" sz="3200" b="1" dirty="0" err="1" smtClean="0">
                <a:solidFill>
                  <a:srgbClr val="2B91AF"/>
                </a:solidFill>
              </a:rPr>
              <a:t>ParameterizedThreadStart</a:t>
            </a:r>
            <a:r>
              <a:rPr lang="en-US" sz="3200" b="1" dirty="0" smtClean="0">
                <a:solidFill>
                  <a:srgbClr val="2B91AF"/>
                </a:solidFill>
              </a:rPr>
              <a:t> start);</a:t>
            </a:r>
            <a:endParaRPr lang="en-US" dirty="0" smtClean="0"/>
          </a:p>
          <a:p>
            <a:pPr lvl="1"/>
            <a:r>
              <a:rPr lang="en-US" dirty="0" smtClean="0">
                <a:solidFill>
                  <a:srgbClr val="00B0F0"/>
                </a:solidFill>
              </a:rPr>
              <a:t>public delegate void ThreadStart(); </a:t>
            </a:r>
          </a:p>
          <a:p>
            <a:pPr lvl="2"/>
            <a:r>
              <a:rPr lang="en-US" dirty="0" smtClean="0">
                <a:solidFill>
                  <a:srgbClr val="00B0F0"/>
                </a:solidFill>
              </a:rPr>
              <a:t>Thread</a:t>
            </a:r>
            <a:r>
              <a:rPr lang="en-US" dirty="0" smtClean="0"/>
              <a:t> t=new </a:t>
            </a:r>
            <a:r>
              <a:rPr lang="en-US" dirty="0" smtClean="0">
                <a:solidFill>
                  <a:srgbClr val="00B0F0"/>
                </a:solidFill>
              </a:rPr>
              <a:t>Thread(</a:t>
            </a:r>
            <a:r>
              <a:rPr lang="en-US" dirty="0" smtClean="0"/>
              <a:t>new ThreadStart(method-name))</a:t>
            </a:r>
          </a:p>
          <a:p>
            <a:pPr lvl="1"/>
            <a:r>
              <a:rPr lang="en-US" dirty="0" smtClean="0">
                <a:solidFill>
                  <a:srgbClr val="00B0F0"/>
                </a:solidFill>
              </a:rPr>
              <a:t>ThreadStart </a:t>
            </a:r>
            <a:r>
              <a:rPr lang="en-US" dirty="0" smtClean="0"/>
              <a:t>Delegate is defined with zero parameters so that method passed to </a:t>
            </a:r>
            <a:r>
              <a:rPr lang="en-US" dirty="0" smtClean="0">
                <a:solidFill>
                  <a:srgbClr val="00B0F0"/>
                </a:solidFill>
              </a:rPr>
              <a:t>ThreadStart</a:t>
            </a:r>
            <a:r>
              <a:rPr lang="en-US" dirty="0" smtClean="0"/>
              <a:t> should not have parameters</a:t>
            </a:r>
          </a:p>
          <a:p>
            <a:pPr lvl="1"/>
            <a:r>
              <a:rPr lang="en-US" dirty="0" smtClean="0">
                <a:solidFill>
                  <a:srgbClr val="00B0F0"/>
                </a:solidFill>
              </a:rPr>
              <a:t>public delegate void ParameterizedThreadStart (object obj);</a:t>
            </a:r>
          </a:p>
          <a:p>
            <a:pPr lvl="2"/>
            <a:r>
              <a:rPr lang="en-US" dirty="0" smtClean="0">
                <a:solidFill>
                  <a:srgbClr val="00B0F0"/>
                </a:solidFill>
              </a:rPr>
              <a:t>Thread </a:t>
            </a:r>
            <a:r>
              <a:rPr lang="en-US" dirty="0" smtClean="0"/>
              <a:t>t=new </a:t>
            </a:r>
            <a:r>
              <a:rPr lang="en-US" dirty="0" smtClean="0">
                <a:solidFill>
                  <a:srgbClr val="00B0F0"/>
                </a:solidFill>
              </a:rPr>
              <a:t>Thread</a:t>
            </a:r>
            <a:r>
              <a:rPr lang="en-US" dirty="0" smtClean="0"/>
              <a:t>(new </a:t>
            </a:r>
            <a:r>
              <a:rPr lang="en-US" dirty="0" smtClean="0">
                <a:solidFill>
                  <a:srgbClr val="00B0F0"/>
                </a:solidFill>
              </a:rPr>
              <a:t>ParameterizedThreadStart </a:t>
            </a:r>
            <a:r>
              <a:rPr lang="en-US" dirty="0" smtClean="0"/>
              <a:t>(method-name))</a:t>
            </a:r>
          </a:p>
          <a:p>
            <a:pPr lvl="1"/>
            <a:r>
              <a:rPr lang="en-US" dirty="0" smtClean="0">
                <a:solidFill>
                  <a:srgbClr val="00B0F0"/>
                </a:solidFill>
              </a:rPr>
              <a:t>ParameterizedThreadStart</a:t>
            </a:r>
            <a:r>
              <a:rPr lang="en-US" dirty="0" smtClean="0">
                <a:solidFill>
                  <a:srgbClr val="C00000"/>
                </a:solidFill>
              </a:rPr>
              <a:t> </a:t>
            </a:r>
            <a:r>
              <a:rPr lang="en-US" dirty="0" smtClean="0"/>
              <a:t>Delegate is defined with one parameter with object type so that method passed to</a:t>
            </a:r>
            <a:r>
              <a:rPr lang="en-US" dirty="0" smtClean="0">
                <a:solidFill>
                  <a:srgbClr val="C00000"/>
                </a:solidFill>
              </a:rPr>
              <a:t> </a:t>
            </a:r>
            <a:r>
              <a:rPr lang="en-US" dirty="0" smtClean="0">
                <a:solidFill>
                  <a:srgbClr val="00B0F0"/>
                </a:solidFill>
              </a:rPr>
              <a:t>ParameterizedThreadStart</a:t>
            </a:r>
            <a:r>
              <a:rPr lang="en-US" dirty="0" smtClean="0">
                <a:solidFill>
                  <a:srgbClr val="C00000"/>
                </a:solidFill>
              </a:rPr>
              <a:t> </a:t>
            </a:r>
            <a:r>
              <a:rPr lang="en-US" dirty="0" smtClean="0"/>
              <a:t>should  have one parameter with object type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Methods and Properties</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solidFill>
                  <a:srgbClr val="00B0F0"/>
                </a:solidFill>
              </a:rPr>
              <a:t>Thread</a:t>
            </a:r>
            <a:r>
              <a:rPr lang="en-US" dirty="0" smtClean="0"/>
              <a:t> </a:t>
            </a:r>
            <a:r>
              <a:rPr lang="en-US" dirty="0" smtClean="0"/>
              <a:t>Class come up with various methods and properties to control the execution of threads.</a:t>
            </a:r>
            <a:endParaRPr lang="en-US" dirty="0" smtClean="0"/>
          </a:p>
          <a:p>
            <a:pPr lvl="1"/>
            <a:r>
              <a:rPr lang="en-US" b="1" dirty="0" smtClean="0">
                <a:solidFill>
                  <a:srgbClr val="00B0F0"/>
                </a:solidFill>
              </a:rPr>
              <a:t>Start()-</a:t>
            </a:r>
            <a:r>
              <a:rPr lang="en-US" dirty="0" smtClean="0"/>
              <a:t>it will start thread execution. </a:t>
            </a:r>
          </a:p>
          <a:p>
            <a:pPr lvl="1"/>
            <a:r>
              <a:rPr lang="en-US" b="1" dirty="0" smtClean="0">
                <a:solidFill>
                  <a:srgbClr val="00B0F0"/>
                </a:solidFill>
              </a:rPr>
              <a:t>Start(object obj): </a:t>
            </a:r>
            <a:r>
              <a:rPr lang="en-US" dirty="0" smtClean="0"/>
              <a:t>This is Required when we pass a argument to thread</a:t>
            </a:r>
          </a:p>
          <a:p>
            <a:pPr lvl="1"/>
            <a:r>
              <a:rPr lang="en-US" dirty="0" smtClean="0">
                <a:solidFill>
                  <a:srgbClr val="00B0F0"/>
                </a:solidFill>
              </a:rPr>
              <a:t>Sleep(</a:t>
            </a:r>
            <a:r>
              <a:rPr lang="en-US" dirty="0" err="1" smtClean="0">
                <a:solidFill>
                  <a:srgbClr val="00B0F0"/>
                </a:solidFill>
              </a:rPr>
              <a:t>int</a:t>
            </a:r>
            <a:r>
              <a:rPr lang="en-US" b="1" dirty="0" smtClean="0">
                <a:solidFill>
                  <a:srgbClr val="00B0F0"/>
                </a:solidFill>
              </a:rPr>
              <a:t> </a:t>
            </a:r>
            <a:r>
              <a:rPr lang="en-US" dirty="0" smtClean="0">
                <a:solidFill>
                  <a:srgbClr val="00B0F0"/>
                </a:solidFill>
              </a:rPr>
              <a:t>millisecondsTimeout) </a:t>
            </a:r>
            <a:r>
              <a:rPr lang="en-US" b="1" dirty="0" smtClean="0">
                <a:solidFill>
                  <a:srgbClr val="00B0F0"/>
                </a:solidFill>
              </a:rPr>
              <a:t>:</a:t>
            </a:r>
            <a:r>
              <a:rPr lang="en-US" dirty="0" smtClean="0"/>
              <a:t>it will stop thread execution for specified mille secs</a:t>
            </a:r>
          </a:p>
          <a:p>
            <a:pPr lvl="1"/>
            <a:r>
              <a:rPr lang="en-US" dirty="0" smtClean="0">
                <a:solidFill>
                  <a:srgbClr val="00B0F0"/>
                </a:solidFill>
              </a:rPr>
              <a:t>Sleep(</a:t>
            </a:r>
            <a:r>
              <a:rPr lang="en-US" dirty="0" err="1" smtClean="0">
                <a:solidFill>
                  <a:srgbClr val="00B0F0"/>
                </a:solidFill>
              </a:rPr>
              <a:t>TimeSpan</a:t>
            </a:r>
            <a:r>
              <a:rPr lang="en-US" b="1" dirty="0" smtClean="0">
                <a:solidFill>
                  <a:srgbClr val="00B0F0"/>
                </a:solidFill>
              </a:rPr>
              <a:t> </a:t>
            </a:r>
            <a:r>
              <a:rPr lang="en-US" dirty="0" smtClean="0">
                <a:solidFill>
                  <a:srgbClr val="00B0F0"/>
                </a:solidFill>
              </a:rPr>
              <a:t>timeout): </a:t>
            </a:r>
            <a:r>
              <a:rPr lang="en-US" dirty="0" smtClean="0"/>
              <a:t>Timespan can allow timeout in the form of min-hours secs etc.</a:t>
            </a:r>
          </a:p>
          <a:p>
            <a:pPr lvl="1"/>
            <a:r>
              <a:rPr lang="en-US" dirty="0" smtClean="0">
                <a:solidFill>
                  <a:srgbClr val="00B0F0"/>
                </a:solidFill>
              </a:rPr>
              <a:t>Suspend()-</a:t>
            </a:r>
            <a:r>
              <a:rPr lang="en-US" dirty="0" smtClean="0"/>
              <a:t>it </a:t>
            </a:r>
            <a:r>
              <a:rPr lang="en-US" smtClean="0"/>
              <a:t>will </a:t>
            </a:r>
            <a:r>
              <a:rPr lang="en-US" smtClean="0"/>
              <a:t>suspend </a:t>
            </a:r>
            <a:r>
              <a:rPr lang="en-US" dirty="0" smtClean="0"/>
              <a:t>thread execution[if the thread is already suspended, has no effect.]</a:t>
            </a:r>
          </a:p>
          <a:p>
            <a:pPr lvl="1"/>
            <a:r>
              <a:rPr lang="en-US" dirty="0" smtClean="0">
                <a:solidFill>
                  <a:srgbClr val="00B0F0"/>
                </a:solidFill>
              </a:rPr>
              <a:t>Resume()-</a:t>
            </a:r>
            <a:r>
              <a:rPr lang="en-US" dirty="0" smtClean="0"/>
              <a:t>it will start thread execution, that has been suspended[i.e. it starts the suspended threads]</a:t>
            </a:r>
          </a:p>
          <a:p>
            <a:pPr lvl="1"/>
            <a:r>
              <a:rPr lang="en-US" dirty="0" smtClean="0">
                <a:solidFill>
                  <a:srgbClr val="00B0F0"/>
                </a:solidFill>
              </a:rPr>
              <a:t>Abort()-</a:t>
            </a:r>
            <a:r>
              <a:rPr lang="en-US" dirty="0" smtClean="0"/>
              <a:t>it will terminates thread execution, once thread is aborted it will not be started[compile will rise the Thread exception]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Passing information to the thread methods </a:t>
            </a:r>
            <a:endParaRPr lang="en-US" dirty="0"/>
          </a:p>
        </p:txBody>
      </p:sp>
      <p:sp>
        <p:nvSpPr>
          <p:cNvPr id="5" name="Content Placeholder 4"/>
          <p:cNvSpPr>
            <a:spLocks noGrp="1"/>
          </p:cNvSpPr>
          <p:nvPr>
            <p:ph sz="quarter" idx="1"/>
          </p:nvPr>
        </p:nvSpPr>
        <p:spPr/>
        <p:txBody>
          <a:bodyPr>
            <a:normAutofit fontScale="25000" lnSpcReduction="20000"/>
          </a:bodyPr>
          <a:lstStyle/>
          <a:p>
            <a:r>
              <a:rPr lang="en-US" sz="8600" dirty="0" smtClean="0"/>
              <a:t>Property:</a:t>
            </a:r>
          </a:p>
          <a:p>
            <a:pPr lvl="1"/>
            <a:r>
              <a:rPr lang="en-US" sz="5500" dirty="0" smtClean="0">
                <a:solidFill>
                  <a:srgbClr val="00B0F0"/>
                </a:solidFill>
                <a:latin typeface="Arial" pitchFamily="34" charset="0"/>
                <a:cs typeface="Arial" pitchFamily="34" charset="0"/>
              </a:rPr>
              <a:t>CurrentThread:</a:t>
            </a:r>
            <a:r>
              <a:rPr lang="en-US" sz="5500" dirty="0" smtClean="0">
                <a:solidFill>
                  <a:srgbClr val="5F5F5F"/>
                </a:solidFill>
                <a:latin typeface="Arial" pitchFamily="34" charset="0"/>
                <a:cs typeface="Arial" pitchFamily="34" charset="0"/>
              </a:rPr>
              <a:t>Gets the current running thread object.</a:t>
            </a:r>
          </a:p>
          <a:p>
            <a:pPr lvl="1"/>
            <a:r>
              <a:rPr lang="en-US" sz="5500" dirty="0" smtClean="0">
                <a:solidFill>
                  <a:srgbClr val="00B0F0"/>
                </a:solidFill>
                <a:latin typeface="Arial" pitchFamily="34" charset="0"/>
                <a:cs typeface="Arial" pitchFamily="34" charset="0"/>
              </a:rPr>
              <a:t>IsAlive:</a:t>
            </a:r>
            <a:r>
              <a:rPr lang="en-US" sz="5500" dirty="0" smtClean="0">
                <a:solidFill>
                  <a:srgbClr val="5F5F5F"/>
                </a:solidFill>
                <a:latin typeface="Arial" pitchFamily="34" charset="0"/>
                <a:cs typeface="Arial" pitchFamily="34" charset="0"/>
              </a:rPr>
              <a:t>Gets execution status of current thread. It Return true when the thread is running else returns false.</a:t>
            </a:r>
          </a:p>
          <a:p>
            <a:pPr lvl="1"/>
            <a:r>
              <a:rPr lang="en-US" sz="5500" dirty="0" smtClean="0">
                <a:solidFill>
                  <a:srgbClr val="00B0F0"/>
                </a:solidFill>
                <a:latin typeface="Arial" pitchFamily="34" charset="0"/>
                <a:cs typeface="Arial" pitchFamily="34" charset="0"/>
              </a:rPr>
              <a:t>Name: </a:t>
            </a:r>
            <a:r>
              <a:rPr lang="en-US" sz="5500" dirty="0" smtClean="0">
                <a:solidFill>
                  <a:srgbClr val="5F5F5F"/>
                </a:solidFill>
                <a:latin typeface="Arial" pitchFamily="34" charset="0"/>
                <a:cs typeface="Arial" pitchFamily="34" charset="0"/>
              </a:rPr>
              <a:t>Gets or sets the name of the thread.</a:t>
            </a:r>
          </a:p>
          <a:p>
            <a:pPr lvl="1"/>
            <a:r>
              <a:rPr lang="en-US" sz="5500" dirty="0" smtClean="0">
                <a:solidFill>
                  <a:srgbClr val="00B0F0"/>
                </a:solidFill>
                <a:latin typeface="Arial" pitchFamily="34" charset="0"/>
                <a:cs typeface="Arial" pitchFamily="34" charset="0"/>
              </a:rPr>
              <a:t>Priority: </a:t>
            </a:r>
            <a:r>
              <a:rPr lang="en-US" sz="5500" dirty="0" smtClean="0">
                <a:solidFill>
                  <a:srgbClr val="5F5F5F"/>
                </a:solidFill>
                <a:latin typeface="Arial" pitchFamily="34" charset="0"/>
                <a:cs typeface="Arial" pitchFamily="34" charset="0"/>
              </a:rPr>
              <a:t>Gets or sets a value to scheduling priority of a thread.</a:t>
            </a:r>
          </a:p>
          <a:p>
            <a:pPr lvl="2"/>
            <a:r>
              <a:rPr lang="en-US" sz="5500" dirty="0" smtClean="0">
                <a:solidFill>
                  <a:srgbClr val="5F5F5F"/>
                </a:solidFill>
                <a:latin typeface="Arial" pitchFamily="34" charset="0"/>
                <a:cs typeface="Arial" pitchFamily="34" charset="0"/>
              </a:rPr>
              <a:t>Each thread has a priority setting associated with it.</a:t>
            </a:r>
          </a:p>
          <a:p>
            <a:pPr lvl="2"/>
            <a:r>
              <a:rPr lang="en-US" sz="5500" dirty="0" smtClean="0">
                <a:solidFill>
                  <a:srgbClr val="5F5F5F"/>
                </a:solidFill>
                <a:latin typeface="Arial" pitchFamily="34" charset="0"/>
                <a:cs typeface="Arial" pitchFamily="34" charset="0"/>
              </a:rPr>
              <a:t>A threads priority determines, how much CPU time a thread receives relative to other currently executing threads.</a:t>
            </a:r>
          </a:p>
          <a:p>
            <a:pPr lvl="2"/>
            <a:r>
              <a:rPr lang="en-US" sz="5500" dirty="0" smtClean="0">
                <a:solidFill>
                  <a:srgbClr val="5F5F5F"/>
                </a:solidFill>
                <a:latin typeface="Arial" pitchFamily="34" charset="0"/>
                <a:cs typeface="Arial" pitchFamily="34" charset="0"/>
              </a:rPr>
              <a:t>Low priority threads receives little CPU time. High priority threads a lot.</a:t>
            </a:r>
          </a:p>
          <a:p>
            <a:pPr lvl="1">
              <a:buNone/>
            </a:pPr>
            <a:r>
              <a:rPr lang="en-US" sz="5500" dirty="0" smtClean="0">
                <a:solidFill>
                  <a:srgbClr val="5F5F5F"/>
                </a:solidFill>
                <a:latin typeface="Arial" pitchFamily="34" charset="0"/>
                <a:cs typeface="Arial" pitchFamily="34" charset="0"/>
              </a:rPr>
              <a:t>		</a:t>
            </a:r>
            <a:r>
              <a:rPr lang="en-US" sz="5500" dirty="0" smtClean="0">
                <a:solidFill>
                  <a:srgbClr val="00B0F0"/>
                </a:solidFill>
                <a:latin typeface="Arial" pitchFamily="34" charset="0"/>
                <a:cs typeface="Arial" pitchFamily="34" charset="0"/>
              </a:rPr>
              <a:t>t.Priority=	</a:t>
            </a:r>
            <a:r>
              <a:rPr lang="en-US" sz="5500" dirty="0" err="1" smtClean="0">
                <a:solidFill>
                  <a:srgbClr val="00B0F0"/>
                </a:solidFill>
                <a:latin typeface="Arial" pitchFamily="34" charset="0"/>
                <a:cs typeface="Arial" pitchFamily="34" charset="0"/>
              </a:rPr>
              <a:t>ThreadPriority.Highest</a:t>
            </a:r>
            <a:endParaRPr lang="en-US" sz="5500" dirty="0" smtClean="0">
              <a:solidFill>
                <a:srgbClr val="00B0F0"/>
              </a:solidFill>
              <a:latin typeface="Arial" pitchFamily="34" charset="0"/>
              <a:cs typeface="Arial" pitchFamily="34" charset="0"/>
            </a:endParaRPr>
          </a:p>
          <a:p>
            <a:pPr lvl="1">
              <a:buNone/>
            </a:pPr>
            <a:r>
              <a:rPr lang="en-US" sz="5500" dirty="0" smtClean="0">
                <a:solidFill>
                  <a:srgbClr val="00B0F0"/>
                </a:solidFill>
                <a:latin typeface="Arial" pitchFamily="34" charset="0"/>
                <a:cs typeface="Arial" pitchFamily="34" charset="0"/>
              </a:rPr>
              <a:t>			ThreadPriority.Above normal</a:t>
            </a:r>
          </a:p>
          <a:p>
            <a:pPr lvl="1">
              <a:buNone/>
            </a:pPr>
            <a:r>
              <a:rPr lang="en-US" sz="5500" dirty="0" smtClean="0">
                <a:solidFill>
                  <a:srgbClr val="00B0F0"/>
                </a:solidFill>
                <a:latin typeface="Arial" pitchFamily="34" charset="0"/>
                <a:cs typeface="Arial" pitchFamily="34" charset="0"/>
              </a:rPr>
              <a:t>			ThreadPriority.Normal</a:t>
            </a:r>
          </a:p>
          <a:p>
            <a:pPr lvl="1">
              <a:buNone/>
            </a:pPr>
            <a:r>
              <a:rPr lang="en-US" sz="5500" dirty="0" smtClean="0">
                <a:solidFill>
                  <a:srgbClr val="00B0F0"/>
                </a:solidFill>
                <a:latin typeface="Arial" pitchFamily="34" charset="0"/>
                <a:cs typeface="Arial" pitchFamily="34" charset="0"/>
              </a:rPr>
              <a:t>			ThreadPriority.Below normal</a:t>
            </a:r>
          </a:p>
          <a:p>
            <a:pPr lvl="1">
              <a:buNone/>
            </a:pPr>
            <a:r>
              <a:rPr lang="en-US" sz="5500" dirty="0" smtClean="0">
                <a:solidFill>
                  <a:srgbClr val="00B0F0"/>
                </a:solidFill>
                <a:latin typeface="Arial" pitchFamily="34" charset="0"/>
                <a:cs typeface="Arial" pitchFamily="34" charset="0"/>
              </a:rPr>
              <a:t>			ThreadPriority.Lowest</a:t>
            </a:r>
          </a:p>
          <a:p>
            <a:pPr lvl="1">
              <a:buNone/>
            </a:pPr>
            <a:r>
              <a:rPr lang="en-US" sz="5000" dirty="0" smtClean="0">
                <a:solidFill>
                  <a:srgbClr val="5F5F5F"/>
                </a:solidFill>
                <a:latin typeface="Arial" pitchFamily="34" charset="0"/>
                <a:cs typeface="Arial" pitchFamily="34" charset="0"/>
              </a:rPr>
              <a:t>			</a:t>
            </a:r>
          </a:p>
          <a:p>
            <a:pPr lvl="1">
              <a:buNone/>
            </a:pPr>
            <a:r>
              <a:rPr lang="en-US" sz="5000" dirty="0" smtClean="0">
                <a:latin typeface="Arial" pitchFamily="34" charset="0"/>
                <a:cs typeface="Arial" pitchFamily="34" charset="0"/>
              </a:rPr>
              <a:t>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 Methods and Properties</a:t>
            </a:r>
            <a:endParaRPr lang="en-US" dirty="0"/>
          </a:p>
        </p:txBody>
      </p:sp>
      <p:sp>
        <p:nvSpPr>
          <p:cNvPr id="5" name="Content Placeholder 4"/>
          <p:cNvSpPr>
            <a:spLocks noGrp="1"/>
          </p:cNvSpPr>
          <p:nvPr>
            <p:ph sz="quarter" idx="1"/>
          </p:nvPr>
        </p:nvSpPr>
        <p:spPr/>
        <p:txBody>
          <a:bodyPr>
            <a:normAutofit/>
          </a:bodyPr>
          <a:lstStyle/>
          <a:p>
            <a:pPr lvl="1"/>
            <a:r>
              <a:rPr lang="en-US" dirty="0" smtClean="0">
                <a:solidFill>
                  <a:srgbClr val="00B0F0"/>
                </a:solidFill>
              </a:rPr>
              <a:t>ThreadState:</a:t>
            </a:r>
            <a:r>
              <a:rPr lang="en-US" dirty="0" smtClean="0"/>
              <a:t>Gets a state of the current thread.</a:t>
            </a:r>
          </a:p>
          <a:p>
            <a:pPr lvl="1">
              <a:buNone/>
            </a:pPr>
            <a:r>
              <a:rPr lang="en-US" dirty="0" smtClean="0"/>
              <a:t>			</a:t>
            </a:r>
          </a:p>
        </p:txBody>
      </p:sp>
      <p:graphicFrame>
        <p:nvGraphicFramePr>
          <p:cNvPr id="6" name="Table 5"/>
          <p:cNvGraphicFramePr>
            <a:graphicFrameLocks noGrp="1"/>
          </p:cNvGraphicFramePr>
          <p:nvPr/>
        </p:nvGraphicFramePr>
        <p:xfrm>
          <a:off x="457200" y="2057400"/>
          <a:ext cx="8077200" cy="3302000"/>
        </p:xfrm>
        <a:graphic>
          <a:graphicData uri="http://schemas.openxmlformats.org/drawingml/2006/table">
            <a:tbl>
              <a:tblPr firstRow="1" bandRow="1">
                <a:tableStyleId>{5C22544A-7EE6-4342-B048-85BDC9FD1C3A}</a:tableStyleId>
              </a:tblPr>
              <a:tblGrid>
                <a:gridCol w="4038600"/>
                <a:gridCol w="4038600"/>
              </a:tblGrid>
              <a:tr h="370840">
                <a:tc>
                  <a:txBody>
                    <a:bodyPr/>
                    <a:lstStyle/>
                    <a:p>
                      <a:r>
                        <a:rPr lang="en-US" dirty="0" smtClean="0"/>
                        <a:t>Thread State</a:t>
                      </a:r>
                      <a:endParaRPr lang="en-US" dirty="0"/>
                    </a:p>
                  </a:txBody>
                  <a:tcPr/>
                </a:tc>
                <a:tc>
                  <a:txBody>
                    <a:bodyPr/>
                    <a:lstStyle/>
                    <a:p>
                      <a:r>
                        <a:rPr lang="en-US" dirty="0" smtClean="0"/>
                        <a:t>Description</a:t>
                      </a:r>
                      <a:endParaRPr lang="en-US" dirty="0"/>
                    </a:p>
                  </a:txBody>
                  <a:tcPr/>
                </a:tc>
              </a:tr>
              <a:tr h="370840">
                <a:tc>
                  <a:txBody>
                    <a:bodyPr/>
                    <a:lstStyle/>
                    <a:p>
                      <a:r>
                        <a:rPr lang="en-US" dirty="0" smtClean="0"/>
                        <a:t>Unstarted</a:t>
                      </a:r>
                      <a:endParaRPr lang="en-US" dirty="0"/>
                    </a:p>
                  </a:txBody>
                  <a:tcPr/>
                </a:tc>
                <a:tc>
                  <a:txBody>
                    <a:bodyPr/>
                    <a:lstStyle/>
                    <a:p>
                      <a:r>
                        <a:rPr lang="en-US" dirty="0" smtClean="0"/>
                        <a:t>Thread is Created within the common language run time but not Started still.</a:t>
                      </a:r>
                      <a:endParaRPr lang="en-US" dirty="0"/>
                    </a:p>
                  </a:txBody>
                  <a:tcPr/>
                </a:tc>
              </a:tr>
              <a:tr h="370840">
                <a:tc>
                  <a:txBody>
                    <a:bodyPr/>
                    <a:lstStyle/>
                    <a:p>
                      <a:r>
                        <a:rPr lang="en-US" dirty="0" smtClean="0"/>
                        <a:t>Running</a:t>
                      </a:r>
                      <a:endParaRPr lang="en-US" dirty="0"/>
                    </a:p>
                  </a:txBody>
                  <a:tcPr/>
                </a:tc>
                <a:tc>
                  <a:txBody>
                    <a:bodyPr/>
                    <a:lstStyle/>
                    <a:p>
                      <a:r>
                        <a:rPr lang="en-US" dirty="0" smtClean="0"/>
                        <a:t>After a Thread calls Start method</a:t>
                      </a:r>
                      <a:endParaRPr lang="en-US" dirty="0"/>
                    </a:p>
                  </a:txBody>
                  <a:tcPr/>
                </a:tc>
              </a:tr>
              <a:tr h="370840">
                <a:tc>
                  <a:txBody>
                    <a:bodyPr/>
                    <a:lstStyle/>
                    <a:p>
                      <a:r>
                        <a:rPr lang="en-US" dirty="0" smtClean="0"/>
                        <a:t>WaitSleepJoin</a:t>
                      </a:r>
                      <a:endParaRPr lang="en-US" dirty="0"/>
                    </a:p>
                  </a:txBody>
                  <a:tcPr/>
                </a:tc>
                <a:tc>
                  <a:txBody>
                    <a:bodyPr/>
                    <a:lstStyle/>
                    <a:p>
                      <a:r>
                        <a:rPr lang="en-US" dirty="0" smtClean="0"/>
                        <a:t>After a Thread calls its wait or Sleep or Join method.</a:t>
                      </a:r>
                      <a:endParaRPr lang="en-US" dirty="0"/>
                    </a:p>
                  </a:txBody>
                  <a:tcPr/>
                </a:tc>
              </a:tr>
              <a:tr h="370840">
                <a:tc>
                  <a:txBody>
                    <a:bodyPr/>
                    <a:lstStyle/>
                    <a:p>
                      <a:r>
                        <a:rPr lang="en-US" dirty="0" smtClean="0"/>
                        <a:t>Suspended</a:t>
                      </a:r>
                      <a:endParaRPr lang="en-US" dirty="0"/>
                    </a:p>
                  </a:txBody>
                  <a:tcPr/>
                </a:tc>
                <a:tc>
                  <a:txBody>
                    <a:bodyPr/>
                    <a:lstStyle/>
                    <a:p>
                      <a:r>
                        <a:rPr lang="en-US" dirty="0" smtClean="0"/>
                        <a:t>Thread Responds to a Suspend method call.</a:t>
                      </a:r>
                      <a:endParaRPr lang="en-US" dirty="0"/>
                    </a:p>
                  </a:txBody>
                  <a:tcPr/>
                </a:tc>
              </a:tr>
              <a:tr h="370840">
                <a:tc>
                  <a:txBody>
                    <a:bodyPr/>
                    <a:lstStyle/>
                    <a:p>
                      <a:r>
                        <a:rPr lang="en-US" dirty="0" smtClean="0"/>
                        <a:t>Stopped</a:t>
                      </a:r>
                      <a:endParaRPr lang="en-US" dirty="0"/>
                    </a:p>
                  </a:txBody>
                  <a:tcPr/>
                </a:tc>
                <a:tc>
                  <a:txBody>
                    <a:bodyPr/>
                    <a:lstStyle/>
                    <a:p>
                      <a:r>
                        <a:rPr lang="en-US" dirty="0" smtClean="0"/>
                        <a:t>The Thread is Stopped, either normally or Aborted.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information to the thread methods </a:t>
            </a:r>
            <a:endParaRPr lang="en-US" dirty="0"/>
          </a:p>
        </p:txBody>
      </p:sp>
      <p:sp>
        <p:nvSpPr>
          <p:cNvPr id="3" name="Content Placeholder 2"/>
          <p:cNvSpPr>
            <a:spLocks noGrp="1"/>
          </p:cNvSpPr>
          <p:nvPr>
            <p:ph sz="quarter" idx="1"/>
          </p:nvPr>
        </p:nvSpPr>
        <p:spPr/>
        <p:txBody>
          <a:bodyPr/>
          <a:lstStyle/>
          <a:p>
            <a:pPr marL="365760" lvl="1" indent="-256032">
              <a:spcBef>
                <a:spcPts val="400"/>
              </a:spcBef>
              <a:buSzPct val="68000"/>
              <a:buFont typeface="Wingdings 3"/>
              <a:buChar char=""/>
            </a:pPr>
            <a:r>
              <a:rPr lang="en-IN" dirty="0" smtClean="0"/>
              <a:t>Using delegate </a:t>
            </a:r>
            <a:r>
              <a:rPr lang="en-IN" b="1" dirty="0" smtClean="0">
                <a:solidFill>
                  <a:srgbClr val="000000"/>
                </a:solidFill>
                <a:latin typeface="Courier New" pitchFamily="49" charset="0"/>
              </a:rPr>
              <a:t>ParameterizedThreadStart</a:t>
            </a:r>
          </a:p>
          <a:p>
            <a:pPr marL="365760" lvl="1" indent="-256032">
              <a:spcBef>
                <a:spcPts val="400"/>
              </a:spcBef>
              <a:buSzPct val="68000"/>
              <a:buFont typeface="Wingdings 3"/>
              <a:buChar char=""/>
            </a:pPr>
            <a:r>
              <a:rPr lang="en-US" b="1" dirty="0" smtClean="0">
                <a:solidFill>
                  <a:srgbClr val="C00000"/>
                </a:solidFill>
              </a:rPr>
              <a:t>Thread</a:t>
            </a:r>
            <a:r>
              <a:rPr lang="en-US" dirty="0" smtClean="0"/>
              <a:t> t=new </a:t>
            </a:r>
            <a:r>
              <a:rPr lang="en-US" b="1" dirty="0" smtClean="0">
                <a:solidFill>
                  <a:srgbClr val="C00000"/>
                </a:solidFill>
              </a:rPr>
              <a:t>Thread</a:t>
            </a:r>
            <a:r>
              <a:rPr lang="en-US" dirty="0" smtClean="0"/>
              <a:t>(new </a:t>
            </a:r>
            <a:r>
              <a:rPr lang="en-US" b="1" i="1" dirty="0" smtClean="0">
                <a:solidFill>
                  <a:srgbClr val="C00000"/>
                </a:solidFill>
              </a:rPr>
              <a:t>ParameterizedThreadStart </a:t>
            </a:r>
            <a:r>
              <a:rPr lang="en-US" dirty="0" smtClean="0"/>
              <a:t>(method-name))</a:t>
            </a:r>
          </a:p>
          <a:p>
            <a:pPr marL="365760" lvl="1" indent="-256032">
              <a:spcBef>
                <a:spcPts val="400"/>
              </a:spcBef>
              <a:buSzPct val="68000"/>
              <a:buFont typeface="Wingdings 3"/>
              <a:buChar char=""/>
            </a:pPr>
            <a:r>
              <a:rPr lang="en-IN" b="1" dirty="0" smtClean="0">
                <a:solidFill>
                  <a:srgbClr val="C00000"/>
                </a:solidFill>
                <a:latin typeface="Courier New" pitchFamily="49" charset="0"/>
              </a:rPr>
              <a:t>ParameterizedThreadStart</a:t>
            </a:r>
            <a:r>
              <a:rPr lang="en-IN" b="1" dirty="0" smtClean="0">
                <a:solidFill>
                  <a:srgbClr val="000000"/>
                </a:solidFill>
                <a:latin typeface="Courier New" pitchFamily="49" charset="0"/>
              </a:rPr>
              <a:t> </a:t>
            </a:r>
            <a:r>
              <a:rPr lang="en-IN" dirty="0" smtClean="0"/>
              <a:t>requires the method that has a parameter of type object and return void.</a:t>
            </a:r>
          </a:p>
          <a:p>
            <a:pPr marL="365760" lvl="1" indent="-256032">
              <a:spcBef>
                <a:spcPts val="400"/>
              </a:spcBef>
              <a:buSzPct val="68000"/>
              <a:buFont typeface="Wingdings 3"/>
              <a:buChar char=""/>
            </a:pPr>
            <a:endParaRPr lang="en-IN" dirty="0" smtClean="0"/>
          </a:p>
          <a:p>
            <a:pPr marL="365760" lvl="1" indent="-256032">
              <a:spcBef>
                <a:spcPts val="400"/>
              </a:spcBef>
              <a:buSzPct val="68000"/>
              <a:buFont typeface="Wingdings 3"/>
              <a:buChar char=""/>
            </a:pPr>
            <a:endParaRPr lang="en-IN" b="1" dirty="0" smtClean="0">
              <a:solidFill>
                <a:srgbClr val="000000"/>
              </a:solidFill>
              <a:latin typeface="Courier New" pitchFamily="49"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2610</TotalTime>
  <Words>1370</Words>
  <Application>Microsoft Office PowerPoint</Application>
  <PresentationFormat>On-screen Show (4:3)</PresentationFormat>
  <Paragraphs>183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Overview</vt:lpstr>
      <vt:lpstr>Overview (Contd..)</vt:lpstr>
      <vt:lpstr>Overview</vt:lpstr>
      <vt:lpstr>About Thread class</vt:lpstr>
      <vt:lpstr>About Thread class</vt:lpstr>
      <vt:lpstr>Thread Methods and Properties</vt:lpstr>
      <vt:lpstr>Passing information to the thread methods </vt:lpstr>
      <vt:lpstr>Thread Methods and Properties</vt:lpstr>
      <vt:lpstr>Passing information to the thread methods </vt:lpstr>
      <vt:lpstr>Some more members of Thread</vt:lpstr>
      <vt:lpstr>Synchronizing Threads</vt:lpstr>
      <vt:lpstr>Synchronizing Threads</vt:lpstr>
      <vt:lpstr>Monitor class</vt:lpstr>
      <vt:lpstr>Monitor class</vt:lpstr>
      <vt:lpstr>Thread Pool </vt:lpstr>
      <vt:lpstr>Slide 16</vt:lpstr>
      <vt:lpstr>Timer</vt:lpstr>
      <vt:lpstr>Timer members</vt:lpstr>
      <vt:lpstr>Slide 19</vt:lpstr>
      <vt:lpstr>Slide 20</vt:lpstr>
      <vt:lpstr>Slide 21</vt:lpstr>
      <vt:lpstr>ThreadPool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Threading</dc:title>
  <dc:creator/>
  <cp:lastModifiedBy>santuparsi</cp:lastModifiedBy>
  <cp:revision>187</cp:revision>
  <dcterms:created xsi:type="dcterms:W3CDTF">2006-08-16T00:00:00Z</dcterms:created>
  <dcterms:modified xsi:type="dcterms:W3CDTF">2012-11-30T13:51:17Z</dcterms:modified>
</cp:coreProperties>
</file>