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F0CA-638E-5087-92AB-8C7BAFE1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C359C-1726-D7AB-5A37-ADC005100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6EAFC-1FCB-CD29-BB90-B0A9FFE4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E40D5-B508-6D9B-24E3-54D494726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1CD2-C4B1-3ED0-00A4-32104D24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9866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6845-08B4-D245-0364-97E76C7D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F4215-94D9-B0B5-3305-8AEEA3536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6A981-7AA6-E6B7-35D0-D5CFC095F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90B02-36F4-D9B0-3C74-6D54A3071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A0FC-79F0-5F57-E895-CC54FC4C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8488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2732F-2504-E2B9-C513-E8E7817C1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2B714-1EE2-0492-7875-5F5B7819E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7E93B-D105-A2D4-EEAB-73157E8E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6C706-49D9-418A-9CD1-F00641D4D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612A1-2D7A-F988-2859-198A873D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4251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66C2C-D532-DDAA-6895-D99D14D6C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6A05D-F6B3-258E-EC1A-7B45BF5B9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1C927-B103-060E-030A-24553418F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427B-E46F-14F8-8680-A84B9F166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08EF-B975-57C8-BB3E-F98FE0F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0159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B7E9-A425-6D6D-5306-248BC921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82E9B-9D03-08A5-DAA3-7DE2E947D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57108-3472-DE2B-97D2-7F3C8B1FA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1CD4-9DD7-B6DE-5085-AB1312501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19C8-50FA-C28A-F46E-B791EDB0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757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E46E-899B-F69B-BDDB-1679D8EEC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D676A-5BCC-5A94-764E-09827CB15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88A53-9661-D211-0D42-3DE89358B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972C-E093-81AC-811D-B408D46D2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3044-5D28-709A-A1B1-C90FC71C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532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03E9-2E2E-971B-4574-E0487055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BE44E-B96A-029D-7619-10A0B7145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DF868-52C8-BC98-4C94-F4CB2BC9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D42-586F-8D7C-F34D-F0E43E119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17CA-1EEF-B54A-20DA-8A20D258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7607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4A1E-AE02-634F-455C-A10F6F88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79005-42D5-7B13-25B4-D32A0D442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1520F-6688-B3A0-0456-BB691F61D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3C0D7-5E60-4929-CF34-D823FFEE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56D9-2014-B68D-09BE-A66E72AD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3415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632C-23CF-29EB-8344-D236A364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27B04-8FAC-1225-1204-5898E7780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5460A-B4C1-E9B8-C8B5-CE6439A9F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10E11-11C0-C85A-2308-C1C98A01E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6CC3-85BE-CECA-DDB4-9C4D8C22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50713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021D-21BD-A6B1-50BD-DD6CE1AC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2DE0C-8EB8-13C6-6D0D-A03F48B7A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203B7-6CB8-4B1F-9D1B-6BDE3F17E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B15E-D673-B55E-DFC3-D2ACF13A2D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819F-3B71-701F-5098-C0B53D00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18200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52539-ED14-51D4-84A8-748B5D19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F6AA0-6B47-29DB-6293-577700DC1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7F38D-9F53-5749-53F5-6B6551B6F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2839-FA2D-BA76-EF00-26F6D84DF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BCA-6A9E-9CA1-FA27-6D121E8B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4287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3AB3F-F2E9-A67D-4959-28C2A1D8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C9D49-9118-9747-46C7-9F79ED757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EB5AC-3564-057C-513E-38D640E8D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245EA-4A7D-93A1-9B97-531F8CF5C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04FB-2217-1C20-AB8A-C52F6A7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9123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Node.js is an open source, cross-platform JavaScript runtime environment.</a:t>
            </a:r>
          </a:p>
          <a:p>
            <a:r>
              <a:rPr lang="en-US" sz="2400" dirty="0"/>
              <a:t>Node.js is a very powerful JavaScript-based platform It is used to develop I/O intensive web applications like video streaming sites, single-page applications, and other web applications. </a:t>
            </a:r>
          </a:p>
          <a:p>
            <a:r>
              <a:rPr lang="en-US" sz="2400" dirty="0"/>
              <a:t>Node.js is an open-source server-side runtime environment built on Chrome's V8 JavaScript engine.</a:t>
            </a:r>
          </a:p>
          <a:p>
            <a:r>
              <a:rPr lang="en-US" sz="2400" dirty="0"/>
              <a:t>It is open source and free to use. It can be downloaded from this link </a:t>
            </a:r>
            <a:r>
              <a:rPr lang="en-US" sz="2400" u="sng" dirty="0">
                <a:hlinkClick r:id="rId3"/>
              </a:rPr>
              <a:t>https://nodejs.org/en/</a:t>
            </a:r>
            <a:endParaRPr lang="en-US" sz="2400" dirty="0"/>
          </a:p>
          <a:p>
            <a:r>
              <a:rPr lang="en-US" sz="2400" dirty="0"/>
              <a:t>Node.js is a cross-platform environment and library for building JavaScript applications which is used to create networking and server-side applications.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19E26-650B-0902-2D5C-8AA11DDD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86465-D086-4BAD-6B4F-F9A276CE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Commonly Used Core Modules in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EEF23-847D-C7E8-2040-16C88594FE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95C1E1-6553-85B6-A691-CD93F24E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812"/>
              </p:ext>
            </p:extLst>
          </p:nvPr>
        </p:nvGraphicFramePr>
        <p:xfrm>
          <a:off x="762000" y="1635760"/>
          <a:ext cx="8004048" cy="44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39">
                  <a:extLst>
                    <a:ext uri="{9D8B030D-6E8A-4147-A177-3AD203B41FA5}">
                      <a16:colId xmlns:a16="http://schemas.microsoft.com/office/drawing/2014/main" val="2075415544"/>
                    </a:ext>
                  </a:extLst>
                </a:gridCol>
                <a:gridCol w="6766309">
                  <a:extLst>
                    <a:ext uri="{9D8B030D-6E8A-4147-A177-3AD203B41FA5}">
                      <a16:colId xmlns:a16="http://schemas.microsoft.com/office/drawing/2014/main" val="719509429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22579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http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HTTP servers and handle requests/responses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46481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fs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 System operations (read/write files, folders)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37053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path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 and transform file paths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5639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url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Parse and format URLs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18847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os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OS-related utility methods (CPU, memory,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0540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events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 and emit custom events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048477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stream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 streaming data (like reading/writing large files)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10416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buffer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with binary data directly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75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2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53D8-E9CA-5793-F1AF-4BB82ADE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2C7F0-1515-9E27-36E1-9D318858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Commonly Used Core Modules in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3CB5BC-78E3-E7EE-E4FE-CFE50D5A86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9A3936-F548-C11E-89F1-8C53FEAB0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55218"/>
              </p:ext>
            </p:extLst>
          </p:nvPr>
        </p:nvGraphicFramePr>
        <p:xfrm>
          <a:off x="457200" y="1635760"/>
          <a:ext cx="8308848" cy="4495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75415544"/>
                    </a:ext>
                  </a:extLst>
                </a:gridCol>
                <a:gridCol w="6556248">
                  <a:extLst>
                    <a:ext uri="{9D8B030D-6E8A-4147-A177-3AD203B41FA5}">
                      <a16:colId xmlns:a16="http://schemas.microsoft.com/office/drawing/2014/main" val="719509429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22579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util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Utility functions (</a:t>
                      </a:r>
                      <a:r>
                        <a:rPr lang="en-US" dirty="0" err="1"/>
                        <a:t>promisify</a:t>
                      </a:r>
                      <a:r>
                        <a:rPr lang="en-US" dirty="0"/>
                        <a:t>, inherit,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46481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crypto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Encrypt, decrypt, hash data securely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370531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zlib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Compression and decompression (e.g., gzip)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5639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querystring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 and format URL query strings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18847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dns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 DNS lookups and networking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0540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net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TCP or local 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048477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child_process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shell commands and spawn subprocesses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104168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b="1"/>
                        <a:t>readline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input from terminal (line-by-line)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75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58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2884-7EB0-1161-94EB-6113945B1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0D8C8-C8F2-6F7C-E62B-6381029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4880A-3684-6F29-7901-BC0EEF260B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Asynchronous programming allows your program to </a:t>
            </a:r>
            <a:r>
              <a:rPr lang="en-US" sz="2000" b="1" dirty="0"/>
              <a:t>perform tasks in the background</a:t>
            </a:r>
            <a:r>
              <a:rPr lang="en-US" sz="2000" dirty="0"/>
              <a:t> while continuing to execute other code — without </a:t>
            </a:r>
            <a:r>
              <a:rPr lang="en-US" sz="2000" b="1" dirty="0"/>
              <a:t>waiting</a:t>
            </a:r>
            <a:r>
              <a:rPr lang="en-US" sz="2000" dirty="0"/>
              <a:t> for the previous task to finish.</a:t>
            </a:r>
          </a:p>
          <a:p>
            <a:r>
              <a:rPr lang="en-US" sz="2000" dirty="0"/>
              <a:t>Why is it Important in Node.js?</a:t>
            </a:r>
          </a:p>
          <a:p>
            <a:r>
              <a:rPr lang="en-US" sz="2000" dirty="0"/>
              <a:t>Node.js is </a:t>
            </a:r>
            <a:r>
              <a:rPr lang="en-US" sz="2000" b="1" dirty="0"/>
              <a:t>single-threaded</a:t>
            </a:r>
            <a:r>
              <a:rPr lang="en-US" sz="2000" dirty="0"/>
              <a:t>, so blocking (waiting) for long tasks like file access or network calls would freeze everything.</a:t>
            </a:r>
          </a:p>
          <a:p>
            <a:r>
              <a:rPr lang="en-US" sz="2000" b="1" dirty="0"/>
              <a:t>Asynchronous code</a:t>
            </a:r>
            <a:r>
              <a:rPr lang="en-US" sz="2000" dirty="0"/>
              <a:t> lets Node.js stay </a:t>
            </a:r>
            <a:r>
              <a:rPr lang="en-US" sz="2000" b="1" dirty="0"/>
              <a:t>non-blocking</a:t>
            </a:r>
            <a:r>
              <a:rPr lang="en-US" sz="2000" dirty="0"/>
              <a:t> and </a:t>
            </a:r>
            <a:r>
              <a:rPr lang="en-US" sz="2000" b="1" dirty="0"/>
              <a:t>responsive</a:t>
            </a:r>
            <a:r>
              <a:rPr lang="en-US" sz="2000" dirty="0"/>
              <a:t>, even under heavy workloads.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1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00EB3-9B7C-8519-55FF-E3209895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B2C53D-844A-F3E3-0EDE-1A2C239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Benefits of Asynchronous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80909-8630-FBA4-915F-8266B824AD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0306C-A096-CF76-9086-90419AAB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15980"/>
              </p:ext>
            </p:extLst>
          </p:nvPr>
        </p:nvGraphicFramePr>
        <p:xfrm>
          <a:off x="1185672" y="2098040"/>
          <a:ext cx="70073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928">
                  <a:extLst>
                    <a:ext uri="{9D8B030D-6E8A-4147-A177-3AD203B41FA5}">
                      <a16:colId xmlns:a16="http://schemas.microsoft.com/office/drawing/2014/main" val="4028209624"/>
                    </a:ext>
                  </a:extLst>
                </a:gridCol>
                <a:gridCol w="4154424">
                  <a:extLst>
                    <a:ext uri="{9D8B030D-6E8A-4147-A177-3AD203B41FA5}">
                      <a16:colId xmlns:a16="http://schemas.microsoft.com/office/drawing/2014/main" val="51993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06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Non-blocking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Keeps app responsive during slow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0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resources better (e.g., I/O, network)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96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many users without freezing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7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Cleaner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Especially with Promises and Async/Await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4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CF8F-8A33-4C5B-1B61-55D34DACA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2B51A3-42C4-F2E3-34FE-3F03EFC7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5D146-116D-3B06-758B-730ACC3E02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Node.js is an open source, cross-platform runtime environment for developing server-side and networking applications. Node.js applications are written in JavaScript, and can be run within the Node.js runtime on Mac, Microsoft Windows, and Linux</a:t>
            </a:r>
          </a:p>
          <a:p>
            <a:pPr lvl="0"/>
            <a:r>
              <a:rPr lang="en-US" sz="2000" dirty="0"/>
              <a:t>Node.js also provides a rich library of various JavaScript modules to simplify the development of web applications.</a:t>
            </a:r>
          </a:p>
          <a:p>
            <a:pPr lvl="0"/>
            <a:r>
              <a:rPr lang="en-US" sz="2000" dirty="0"/>
              <a:t>Node.js = Runtime Environment + JavaScript Library 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4E95D-F019-1DDD-2BAF-C79A6F76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64B21-D1E4-A75B-EBF9-22F4F24D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C1391-FD3C-C45B-36EC-A6452A5F7C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753B97-7E2F-D15F-1726-3B810CB91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57055"/>
              </p:ext>
            </p:extLst>
          </p:nvPr>
        </p:nvGraphicFramePr>
        <p:xfrm>
          <a:off x="612648" y="1625600"/>
          <a:ext cx="791870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352">
                  <a:extLst>
                    <a:ext uri="{9D8B030D-6E8A-4147-A177-3AD203B41FA5}">
                      <a16:colId xmlns:a16="http://schemas.microsoft.com/office/drawing/2014/main" val="1891300786"/>
                    </a:ext>
                  </a:extLst>
                </a:gridCol>
                <a:gridCol w="3959352">
                  <a:extLst>
                    <a:ext uri="{9D8B030D-6E8A-4147-A177-3AD203B41FA5}">
                      <a16:colId xmlns:a16="http://schemas.microsoft.com/office/drawing/2014/main" val="1360962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32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Asynchronous and Event-Driven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Non-blocking I/O operations using callbacks or Promises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64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Fast Execution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Google’s V8 engine for fast JavaScript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Single-Threaded but Scalable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event loop and callbacks to handle thousands of connections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3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NPM (Node Package Manager)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Largest ecosystem of open-source libraries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07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Cross-Platform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Works on Windows, macOS, and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1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Real-Time Applications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chat apps, live updates,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5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4A5B-941A-D2E6-B8CE-602DC8153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39770-C091-9268-3513-A505C7BF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A150F-9F6E-0BF6-CD55-2D8A35DA98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5F8879-0D85-D60B-0EE0-ADD3860AD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07016"/>
              </p:ext>
            </p:extLst>
          </p:nvPr>
        </p:nvGraphicFramePr>
        <p:xfrm>
          <a:off x="762000" y="1676400"/>
          <a:ext cx="75438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649880112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888988104"/>
                    </a:ext>
                  </a:extLst>
                </a:gridCol>
              </a:tblGrid>
              <a:tr h="468809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85093"/>
                  </a:ext>
                </a:extLst>
              </a:tr>
              <a:tr h="468809">
                <a:tc>
                  <a:txBody>
                    <a:bodyPr/>
                    <a:lstStyle/>
                    <a:p>
                      <a:r>
                        <a:rPr lang="en-US" b="1"/>
                        <a:t>Web APIs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RESTful APIs, GraphQL APIs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841483"/>
                  </a:ext>
                </a:extLst>
              </a:tr>
              <a:tr h="468809">
                <a:tc>
                  <a:txBody>
                    <a:bodyPr/>
                    <a:lstStyle/>
                    <a:p>
                      <a:r>
                        <a:rPr lang="en-US" b="1"/>
                        <a:t>Real-Time Apps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Chat apps, multiplayer games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219455"/>
                  </a:ext>
                </a:extLst>
              </a:tr>
              <a:tr h="468809">
                <a:tc>
                  <a:txBody>
                    <a:bodyPr/>
                    <a:lstStyle/>
                    <a:p>
                      <a:r>
                        <a:rPr lang="en-US" b="1"/>
                        <a:t>Microservices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Lightweight and scalable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443503"/>
                  </a:ext>
                </a:extLst>
              </a:tr>
              <a:tr h="468809">
                <a:tc>
                  <a:txBody>
                    <a:bodyPr/>
                    <a:lstStyle/>
                    <a:p>
                      <a:r>
                        <a:rPr lang="en-US" b="1"/>
                        <a:t>Server-Side Rendering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Using frameworks like Next.js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288796"/>
                  </a:ext>
                </a:extLst>
              </a:tr>
              <a:tr h="809177">
                <a:tc>
                  <a:txBody>
                    <a:bodyPr/>
                    <a:lstStyle/>
                    <a:p>
                      <a:r>
                        <a:rPr lang="en-US" b="1"/>
                        <a:t>File Upload/Streaming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Media servers, video upload/download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94441"/>
                  </a:ext>
                </a:extLst>
              </a:tr>
              <a:tr h="809177">
                <a:tc>
                  <a:txBody>
                    <a:bodyPr/>
                    <a:lstStyle/>
                    <a:p>
                      <a:r>
                        <a:rPr lang="en-US" b="1"/>
                        <a:t>IoT &amp; Embedded Systems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Sensor data handling, Raspberry Pi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39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F0866-4261-FDDC-CD3E-2910042EC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3CC75-24D6-6DAE-94F9-5668D160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6172B2-C6EF-0555-D273-1C60CEC739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Fast Performance</a:t>
            </a:r>
          </a:p>
          <a:p>
            <a:r>
              <a:rPr lang="en-US" dirty="0"/>
              <a:t>Powered by Google Chrome's V8 engine, Node.js executes JavaScript code extremely fast.</a:t>
            </a:r>
          </a:p>
          <a:p>
            <a:r>
              <a:rPr lang="en-US" b="1" dirty="0"/>
              <a:t>Asynchronous and Non-Blocking I/O</a:t>
            </a:r>
          </a:p>
          <a:p>
            <a:r>
              <a:rPr lang="en-US" dirty="0"/>
              <a:t>Handles multiple client requests efficiently without waiting for tasks to complete (non-blocking)</a:t>
            </a:r>
          </a:p>
          <a:p>
            <a:r>
              <a:rPr lang="en-US" b="1" dirty="0"/>
              <a:t>Single Programming Language</a:t>
            </a:r>
          </a:p>
          <a:p>
            <a:r>
              <a:rPr lang="en-US" dirty="0"/>
              <a:t>Use </a:t>
            </a:r>
            <a:r>
              <a:rPr lang="en-US" b="1" dirty="0"/>
              <a:t>JavaScript</a:t>
            </a:r>
            <a:r>
              <a:rPr lang="en-US" dirty="0"/>
              <a:t> for both client-side and server-side — full stack development made easier.</a:t>
            </a:r>
          </a:p>
          <a:p>
            <a:r>
              <a:rPr lang="en-US" b="1" dirty="0"/>
              <a:t>Large Ecosystem with NPM</a:t>
            </a:r>
          </a:p>
          <a:p>
            <a:r>
              <a:rPr lang="en-US" dirty="0"/>
              <a:t>Comes with </a:t>
            </a:r>
            <a:r>
              <a:rPr lang="en-US" b="1" dirty="0"/>
              <a:t>NPM (Node Package Manager)</a:t>
            </a:r>
            <a:r>
              <a:rPr lang="en-US" dirty="0"/>
              <a:t> — the largest collection of open-source libraries and tools.</a:t>
            </a:r>
          </a:p>
          <a:p>
            <a:r>
              <a:rPr lang="en-US" b="1" dirty="0"/>
              <a:t>Real-Time Capabilities</a:t>
            </a:r>
          </a:p>
          <a:p>
            <a:r>
              <a:rPr lang="en-US" dirty="0"/>
              <a:t>Ideal for real-time apps like chat, live-streaming, gaming apps using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5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AF5E9-7B9C-7175-183B-5318FC01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37EA4-39AE-AF24-1E9D-90CB2A8D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3BAD5F-D3A4-C7E4-B3A8-69C3D52696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Scalable Architecture</a:t>
            </a:r>
          </a:p>
          <a:p>
            <a:r>
              <a:rPr lang="en-US" dirty="0"/>
              <a:t>Can handle thousands of concurrent requests using the event-driven model.</a:t>
            </a:r>
          </a:p>
          <a:p>
            <a:r>
              <a:rPr lang="en-US" b="1" dirty="0"/>
              <a:t>Cross-Platform Development</a:t>
            </a:r>
          </a:p>
          <a:p>
            <a:r>
              <a:rPr lang="en-US" dirty="0"/>
              <a:t>Node.js apps can run on </a:t>
            </a:r>
            <a:r>
              <a:rPr lang="en-US" b="1" dirty="0"/>
              <a:t>Windows, Linux, and macOS</a:t>
            </a:r>
            <a:r>
              <a:rPr lang="en-US" dirty="0"/>
              <a:t> — write once, run anywhere.</a:t>
            </a:r>
          </a:p>
          <a:p>
            <a:r>
              <a:rPr lang="en-US" b="1" dirty="0"/>
              <a:t>Large Community Support</a:t>
            </a:r>
          </a:p>
          <a:p>
            <a:r>
              <a:rPr lang="en-US" dirty="0"/>
              <a:t>Massive developer community, regular updates, and tons of tutorials and documentation.</a:t>
            </a:r>
          </a:p>
          <a:p>
            <a:r>
              <a:rPr lang="en-US" b="1" dirty="0"/>
              <a:t>JSON Support</a:t>
            </a:r>
          </a:p>
          <a:p>
            <a:r>
              <a:rPr lang="en-US" dirty="0"/>
              <a:t>Node.js uses JSON natively, making it easier to work with APIs and data transmission.</a:t>
            </a:r>
          </a:p>
          <a:p>
            <a:r>
              <a:rPr lang="en-US" b="1" dirty="0"/>
              <a:t>Microservices Friendly</a:t>
            </a:r>
          </a:p>
          <a:p>
            <a:r>
              <a:rPr lang="en-US" dirty="0"/>
              <a:t>Lightweight and ideal for breaking down applications into smaller, manageable services.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9F9A-BC33-0CC0-3A66-05A488DB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C3CCC-0D08-9005-D0E9-96795BA5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Node.js Development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C4C9A-8DCF-B2E0-DC0A-06B8365AEF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Node.js development environment can be setup in Windows, Mac, Linux and Solaris. </a:t>
            </a:r>
          </a:p>
          <a:p>
            <a:r>
              <a:rPr lang="en-US" sz="2400" dirty="0"/>
              <a:t>The following tools/SDK are required for developing a Node.js application on any platform.</a:t>
            </a:r>
          </a:p>
          <a:p>
            <a:pPr lvl="0"/>
            <a:r>
              <a:rPr lang="en-US" sz="2400" dirty="0"/>
              <a:t>Node.js</a:t>
            </a:r>
          </a:p>
          <a:p>
            <a:pPr lvl="0"/>
            <a:r>
              <a:rPr lang="en-US" sz="2400" dirty="0"/>
              <a:t>Node Package Manager (NPM)( NPM (Node Package Manager) is included in Node.js installation since Node version 6.0., so there is no need to install it separately.)</a:t>
            </a:r>
          </a:p>
          <a:p>
            <a:pPr lvl="0"/>
            <a:r>
              <a:rPr lang="en-US" sz="2400" dirty="0"/>
              <a:t>IDE (Integrated Development Environment)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4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20D1E-05B9-7145-DBA4-0F79E575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E28B3-AE4F-67BE-FC8D-1F1B818A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Node.js Development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1F2F0B-63A5-598D-738E-17E3BB64EC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Node.js</a:t>
            </a:r>
          </a:p>
          <a:p>
            <a:r>
              <a:rPr lang="en-US" dirty="0"/>
              <a:t>Download &amp; Install:</a:t>
            </a:r>
          </a:p>
          <a:p>
            <a:r>
              <a:rPr lang="pl-PL" dirty="0"/>
              <a:t>Go to 👉 </a:t>
            </a:r>
            <a:r>
              <a:rPr lang="pl-PL" dirty="0">
                <a:hlinkClick r:id="rId3"/>
              </a:rPr>
              <a:t>https://nodejs.org</a:t>
            </a:r>
            <a:endParaRPr lang="en-US" dirty="0"/>
          </a:p>
          <a:p>
            <a:r>
              <a:rPr lang="en-US" dirty="0"/>
              <a:t>Download the </a:t>
            </a:r>
            <a:r>
              <a:rPr lang="en-US" b="1" dirty="0"/>
              <a:t>LTS version</a:t>
            </a:r>
            <a:r>
              <a:rPr lang="en-US" dirty="0"/>
              <a:t> (recommended)</a:t>
            </a:r>
          </a:p>
          <a:p>
            <a:r>
              <a:rPr lang="en-US" dirty="0"/>
              <a:t>Verify Installation:</a:t>
            </a:r>
          </a:p>
          <a:p>
            <a:r>
              <a:rPr lang="en-US" dirty="0"/>
              <a:t>Open terminal (Command Prompt / Terminal / VS Code terminal):</a:t>
            </a:r>
          </a:p>
          <a:p>
            <a:r>
              <a:rPr lang="en-US" dirty="0"/>
              <a:t>node -v</a:t>
            </a:r>
          </a:p>
          <a:p>
            <a:r>
              <a:rPr lang="en-US" dirty="0" err="1"/>
              <a:t>npm</a:t>
            </a:r>
            <a:r>
              <a:rPr lang="en-US"/>
              <a:t> -v</a:t>
            </a:r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0EEBE-68EB-9840-8611-9C287C86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E9C55-D6B4-9FFD-C27F-B4F7769F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in Node.js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9C31D-9670-5120-88E6-ED76731595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modules are </a:t>
            </a:r>
            <a:r>
              <a:rPr lang="en-US" sz="2400" b="1" dirty="0"/>
              <a:t>built-in Node.js libraries</a:t>
            </a:r>
            <a:r>
              <a:rPr lang="en-US" sz="2400" dirty="0"/>
              <a:t> that provide essential functionalities like</a:t>
            </a:r>
          </a:p>
          <a:p>
            <a:r>
              <a:rPr lang="en-US" sz="2400" dirty="0"/>
              <a:t>File handling</a:t>
            </a:r>
          </a:p>
          <a:p>
            <a:r>
              <a:rPr lang="en-US" sz="2400" dirty="0"/>
              <a:t>HTTP server creation</a:t>
            </a:r>
          </a:p>
          <a:p>
            <a:r>
              <a:rPr lang="en-US" sz="2400" dirty="0"/>
              <a:t>Working with paths, buffers, streams, etc.</a:t>
            </a:r>
          </a:p>
          <a:p>
            <a:r>
              <a:rPr lang="en-US" sz="2400" dirty="0"/>
              <a:t>You can import them using require()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const</a:t>
            </a:r>
            <a:r>
              <a:rPr lang="en-US" sz="2400" dirty="0"/>
              <a:t> fs = </a:t>
            </a:r>
            <a:r>
              <a:rPr lang="en-US" sz="2400" dirty="0">
                <a:solidFill>
                  <a:srgbClr val="C00000"/>
                </a:solidFill>
              </a:rPr>
              <a:t>require</a:t>
            </a:r>
            <a:r>
              <a:rPr lang="en-US" sz="2400" dirty="0"/>
              <a:t>('fs'); // Example: using File System module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8650</TotalTime>
  <Words>1036</Words>
  <Application>Microsoft Office PowerPoint</Application>
  <PresentationFormat>On-screen Show (4:3)</PresentationFormat>
  <Paragraphs>180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NodeJS Overview</vt:lpstr>
      <vt:lpstr>NodeJS Overview</vt:lpstr>
      <vt:lpstr>Features of Node.js</vt:lpstr>
      <vt:lpstr>Use Cases of Node.js</vt:lpstr>
      <vt:lpstr>Advantages of Node.js</vt:lpstr>
      <vt:lpstr>Advantages of Node.js</vt:lpstr>
      <vt:lpstr>Setup Node.js Development Environment</vt:lpstr>
      <vt:lpstr>Setup Node.js Development Environment</vt:lpstr>
      <vt:lpstr>Modules in Node.js</vt:lpstr>
      <vt:lpstr>Commonly Used Core Modules in Node.js</vt:lpstr>
      <vt:lpstr>Commonly Used Core Modules in Node.js</vt:lpstr>
      <vt:lpstr>Asynchronous Programming </vt:lpstr>
      <vt:lpstr>Key Benefits of Asynchronous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411</cp:revision>
  <dcterms:created xsi:type="dcterms:W3CDTF">2006-08-16T00:00:00Z</dcterms:created>
  <dcterms:modified xsi:type="dcterms:W3CDTF">2025-07-30T17:02:45Z</dcterms:modified>
</cp:coreProperties>
</file>