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59" r:id="rId4"/>
    <p:sldId id="266" r:id="rId5"/>
    <p:sldId id="258" r:id="rId6"/>
    <p:sldId id="272" r:id="rId7"/>
    <p:sldId id="260" r:id="rId8"/>
    <p:sldId id="270" r:id="rId9"/>
    <p:sldId id="271" r:id="rId10"/>
    <p:sldId id="261" r:id="rId11"/>
    <p:sldId id="268" r:id="rId12"/>
    <p:sldId id="262" r:id="rId13"/>
    <p:sldId id="267" r:id="rId14"/>
    <p:sldId id="269" r:id="rId15"/>
    <p:sldId id="265" r:id="rId16"/>
    <p:sldId id="264" r:id="rId17"/>
    <p:sldId id="25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86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6A7042-02E8-4AA4-A708-FE5F33196BD0}" type="datetimeFigureOut">
              <a:rPr lang="en-US" smtClean="0"/>
              <a:t>3/9/2024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466571-02DB-47BA-9F48-8F3A53FD0D1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9196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6A7042-02E8-4AA4-A708-FE5F33196BD0}" type="datetimeFigureOut">
              <a:rPr lang="en-US" smtClean="0"/>
              <a:t>3/9/2024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466571-02DB-47BA-9F48-8F3A53FD0D19}" type="slidenum">
              <a:rPr lang="en-US" smtClean="0"/>
              <a:t>‹#›</a:t>
            </a:fld>
            <a:endParaRPr lang="en-US"/>
          </a:p>
        </p:txBody>
      </p:sp>
    </p:spTree>
    <p:extLst>
      <p:ext uri="{BB962C8B-B14F-4D97-AF65-F5344CB8AC3E}">
        <p14:creationId xmlns:p14="http://schemas.microsoft.com/office/powerpoint/2010/main" val="243291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6A7042-02E8-4AA4-A708-FE5F33196BD0}" type="datetimeFigureOut">
              <a:rPr lang="en-US" smtClean="0"/>
              <a:t>3/9/2024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466571-02DB-47BA-9F48-8F3A53FD0D19}" type="slidenum">
              <a:rPr lang="en-US" smtClean="0"/>
              <a:t>‹#›</a:t>
            </a:fld>
            <a:endParaRPr lang="en-US"/>
          </a:p>
        </p:txBody>
      </p:sp>
    </p:spTree>
    <p:extLst>
      <p:ext uri="{BB962C8B-B14F-4D97-AF65-F5344CB8AC3E}">
        <p14:creationId xmlns:p14="http://schemas.microsoft.com/office/powerpoint/2010/main" val="3159357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6A7042-02E8-4AA4-A708-FE5F33196BD0}" type="datetimeFigureOut">
              <a:rPr lang="en-US" smtClean="0"/>
              <a:t>3/9/2024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466571-02DB-47BA-9F48-8F3A53FD0D19}" type="slidenum">
              <a:rPr lang="en-US" smtClean="0"/>
              <a:t>‹#›</a:t>
            </a:fld>
            <a:endParaRPr lang="en-US"/>
          </a:p>
        </p:txBody>
      </p:sp>
    </p:spTree>
    <p:extLst>
      <p:ext uri="{BB962C8B-B14F-4D97-AF65-F5344CB8AC3E}">
        <p14:creationId xmlns:p14="http://schemas.microsoft.com/office/powerpoint/2010/main" val="3561134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6A7042-02E8-4AA4-A708-FE5F33196BD0}" type="datetimeFigureOut">
              <a:rPr lang="en-US" smtClean="0"/>
              <a:t>3/9/2024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466571-02DB-47BA-9F48-8F3A53FD0D1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6543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6A7042-02E8-4AA4-A708-FE5F33196BD0}" type="datetimeFigureOut">
              <a:rPr lang="en-US" smtClean="0"/>
              <a:t>3/9/2024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466571-02DB-47BA-9F48-8F3A53FD0D19}" type="slidenum">
              <a:rPr lang="en-US" smtClean="0"/>
              <a:t>‹#›</a:t>
            </a:fld>
            <a:endParaRPr lang="en-US"/>
          </a:p>
        </p:txBody>
      </p:sp>
    </p:spTree>
    <p:extLst>
      <p:ext uri="{BB962C8B-B14F-4D97-AF65-F5344CB8AC3E}">
        <p14:creationId xmlns:p14="http://schemas.microsoft.com/office/powerpoint/2010/main" val="3812039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6A7042-02E8-4AA4-A708-FE5F33196BD0}" type="datetimeFigureOut">
              <a:rPr lang="en-US" smtClean="0"/>
              <a:t>3/9/2024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466571-02DB-47BA-9F48-8F3A53FD0D19}" type="slidenum">
              <a:rPr lang="en-US" smtClean="0"/>
              <a:t>‹#›</a:t>
            </a:fld>
            <a:endParaRPr lang="en-US"/>
          </a:p>
        </p:txBody>
      </p:sp>
    </p:spTree>
    <p:extLst>
      <p:ext uri="{BB962C8B-B14F-4D97-AF65-F5344CB8AC3E}">
        <p14:creationId xmlns:p14="http://schemas.microsoft.com/office/powerpoint/2010/main" val="1999733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6A7042-02E8-4AA4-A708-FE5F33196BD0}" type="datetimeFigureOut">
              <a:rPr lang="en-US" smtClean="0"/>
              <a:t>3/9/2024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466571-02DB-47BA-9F48-8F3A53FD0D19}" type="slidenum">
              <a:rPr lang="en-US" smtClean="0"/>
              <a:t>‹#›</a:t>
            </a:fld>
            <a:endParaRPr lang="en-US"/>
          </a:p>
        </p:txBody>
      </p:sp>
    </p:spTree>
    <p:extLst>
      <p:ext uri="{BB962C8B-B14F-4D97-AF65-F5344CB8AC3E}">
        <p14:creationId xmlns:p14="http://schemas.microsoft.com/office/powerpoint/2010/main" val="241541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16A7042-02E8-4AA4-A708-FE5F33196BD0}" type="datetimeFigureOut">
              <a:rPr lang="en-US" smtClean="0"/>
              <a:t>3/9/2024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5466571-02DB-47BA-9F48-8F3A53FD0D19}" type="slidenum">
              <a:rPr lang="en-US" smtClean="0"/>
              <a:t>‹#›</a:t>
            </a:fld>
            <a:endParaRPr lang="en-US"/>
          </a:p>
        </p:txBody>
      </p:sp>
    </p:spTree>
    <p:extLst>
      <p:ext uri="{BB962C8B-B14F-4D97-AF65-F5344CB8AC3E}">
        <p14:creationId xmlns:p14="http://schemas.microsoft.com/office/powerpoint/2010/main" val="935398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16A7042-02E8-4AA4-A708-FE5F33196BD0}" type="datetimeFigureOut">
              <a:rPr lang="en-US" smtClean="0"/>
              <a:t>3/9/2024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5466571-02DB-47BA-9F48-8F3A53FD0D19}" type="slidenum">
              <a:rPr lang="en-US" smtClean="0"/>
              <a:t>‹#›</a:t>
            </a:fld>
            <a:endParaRPr lang="en-US"/>
          </a:p>
        </p:txBody>
      </p:sp>
    </p:spTree>
    <p:extLst>
      <p:ext uri="{BB962C8B-B14F-4D97-AF65-F5344CB8AC3E}">
        <p14:creationId xmlns:p14="http://schemas.microsoft.com/office/powerpoint/2010/main" val="4133788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6A7042-02E8-4AA4-A708-FE5F33196BD0}" type="datetimeFigureOut">
              <a:rPr lang="en-US" smtClean="0"/>
              <a:t>3/9/2024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466571-02DB-47BA-9F48-8F3A53FD0D19}" type="slidenum">
              <a:rPr lang="en-US" smtClean="0"/>
              <a:t>‹#›</a:t>
            </a:fld>
            <a:endParaRPr lang="en-US"/>
          </a:p>
        </p:txBody>
      </p:sp>
    </p:spTree>
    <p:extLst>
      <p:ext uri="{BB962C8B-B14F-4D97-AF65-F5344CB8AC3E}">
        <p14:creationId xmlns:p14="http://schemas.microsoft.com/office/powerpoint/2010/main" val="3499182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16A7042-02E8-4AA4-A708-FE5F33196BD0}" type="datetimeFigureOut">
              <a:rPr lang="en-US" smtClean="0"/>
              <a:t>3/9/2024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5466571-02DB-47BA-9F48-8F3A53FD0D1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02674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19D086-C1FC-E396-666F-62A85D5A5D71}"/>
              </a:ext>
            </a:extLst>
          </p:cNvPr>
          <p:cNvSpPr>
            <a:spLocks noGrp="1"/>
          </p:cNvSpPr>
          <p:nvPr>
            <p:ph type="title"/>
          </p:nvPr>
        </p:nvSpPr>
        <p:spPr/>
        <p:txBody>
          <a:bodyPr/>
          <a:lstStyle/>
          <a:p>
            <a:r>
              <a:rPr lang="en-US" dirty="0"/>
              <a:t>Redux</a:t>
            </a:r>
          </a:p>
        </p:txBody>
      </p:sp>
      <p:sp>
        <p:nvSpPr>
          <p:cNvPr id="5" name="Content Placeholder 4">
            <a:extLst>
              <a:ext uri="{FF2B5EF4-FFF2-40B4-BE49-F238E27FC236}">
                <a16:creationId xmlns:a16="http://schemas.microsoft.com/office/drawing/2014/main" id="{3AAACB82-0131-E50C-7AAF-79F8D1937980}"/>
              </a:ext>
            </a:extLst>
          </p:cNvPr>
          <p:cNvSpPr>
            <a:spLocks noGrp="1"/>
          </p:cNvSpPr>
          <p:nvPr>
            <p:ph idx="1"/>
          </p:nvPr>
        </p:nvSpPr>
        <p:spPr/>
        <p:txBody>
          <a:bodyPr>
            <a:normAutofit fontScale="85000" lnSpcReduction="10000"/>
          </a:bodyPr>
          <a:lstStyle/>
          <a:p>
            <a:pPr>
              <a:buFont typeface="Wingdings" panose="05000000000000000000" pitchFamily="2" charset="2"/>
              <a:buChar char="q"/>
            </a:pPr>
            <a:r>
              <a:rPr lang="en-US" dirty="0"/>
              <a:t>Redux is a state management library that helps to better manage state in your application.</a:t>
            </a:r>
          </a:p>
          <a:p>
            <a:pPr>
              <a:buFont typeface="Wingdings" panose="05000000000000000000" pitchFamily="2" charset="2"/>
              <a:buChar char="q"/>
            </a:pPr>
            <a:r>
              <a:rPr lang="en-US" dirty="0"/>
              <a:t>As the application grows, it becomes difficult to keep it organized and maintain data flow. Redux solves this problem by managing application’s state with a single global object called Store.</a:t>
            </a:r>
          </a:p>
          <a:p>
            <a:pPr>
              <a:buFont typeface="Wingdings" panose="05000000000000000000" pitchFamily="2" charset="2"/>
              <a:buChar char="q"/>
            </a:pPr>
            <a:r>
              <a:rPr lang="en-US" dirty="0"/>
              <a:t>Redux provides a single store that you can use to manage a large amount of data.</a:t>
            </a:r>
          </a:p>
          <a:p>
            <a:pPr>
              <a:buFont typeface="Wingdings" panose="05000000000000000000" pitchFamily="2" charset="2"/>
              <a:buChar char="q"/>
            </a:pPr>
            <a:r>
              <a:rPr lang="en-US" dirty="0"/>
              <a:t>Redux managing and updating application state.</a:t>
            </a:r>
          </a:p>
          <a:p>
            <a:pPr>
              <a:buFont typeface="Wingdings" panose="05000000000000000000" pitchFamily="2" charset="2"/>
              <a:buChar char="q"/>
            </a:pPr>
            <a:r>
              <a:rPr lang="en-US" dirty="0"/>
              <a:t>Redux manages an application’s state with a single global object called Store.</a:t>
            </a:r>
          </a:p>
          <a:p>
            <a:pPr>
              <a:buFont typeface="Wingdings" panose="05000000000000000000" pitchFamily="2" charset="2"/>
              <a:buChar char="q"/>
            </a:pPr>
            <a:r>
              <a:rPr lang="en-US" dirty="0"/>
              <a:t>Redux is a state container that store the state of your application.</a:t>
            </a:r>
          </a:p>
          <a:p>
            <a:pPr>
              <a:buFont typeface="Wingdings" panose="05000000000000000000" pitchFamily="2" charset="2"/>
              <a:buChar char="q"/>
            </a:pPr>
            <a:r>
              <a:rPr lang="en-US" b="0" i="0" dirty="0">
                <a:solidFill>
                  <a:srgbClr val="1C1E21"/>
                </a:solidFill>
                <a:effectLst/>
                <a:latin typeface="system-ui"/>
              </a:rPr>
              <a:t>It serves as a centralized store for state that needs to be used across your entire application.</a:t>
            </a:r>
            <a:endParaRPr lang="en-US" dirty="0"/>
          </a:p>
          <a:p>
            <a:pPr>
              <a:buFont typeface="Wingdings" panose="05000000000000000000" pitchFamily="2" charset="2"/>
              <a:buChar char="q"/>
            </a:pPr>
            <a:r>
              <a:rPr lang="en-US" dirty="0"/>
              <a:t>Redux can be use with  any JavaScript App like React, Angular, Vue and vanilla JavaScript.</a:t>
            </a:r>
          </a:p>
          <a:p>
            <a:pPr>
              <a:buFont typeface="Wingdings" panose="05000000000000000000" pitchFamily="2" charset="2"/>
              <a:buChar char="q"/>
            </a:pPr>
            <a:r>
              <a:rPr lang="en-US" dirty="0"/>
              <a:t>State of the app is the state represented by all the individual components of the app.</a:t>
            </a:r>
          </a:p>
          <a:p>
            <a:pPr>
              <a:buFont typeface="Wingdings" panose="05000000000000000000" pitchFamily="2" charset="2"/>
              <a:buChar char="q"/>
            </a:pPr>
            <a:r>
              <a:rPr lang="en-US" dirty="0"/>
              <a:t>Redux stores the state of the application, and the components can access the state from a state store.</a:t>
            </a:r>
          </a:p>
          <a:p>
            <a:pPr lvl="1"/>
            <a:endParaRPr lang="en-US" dirty="0"/>
          </a:p>
        </p:txBody>
      </p:sp>
    </p:spTree>
    <p:extLst>
      <p:ext uri="{BB962C8B-B14F-4D97-AF65-F5344CB8AC3E}">
        <p14:creationId xmlns:p14="http://schemas.microsoft.com/office/powerpoint/2010/main" val="29418204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19D086-C1FC-E396-666F-62A85D5A5D71}"/>
              </a:ext>
            </a:extLst>
          </p:cNvPr>
          <p:cNvSpPr>
            <a:spLocks noGrp="1"/>
          </p:cNvSpPr>
          <p:nvPr>
            <p:ph type="title"/>
          </p:nvPr>
        </p:nvSpPr>
        <p:spPr/>
        <p:txBody>
          <a:bodyPr/>
          <a:lstStyle/>
          <a:p>
            <a:r>
              <a:rPr lang="en-US" dirty="0"/>
              <a:t>Redux reducers</a:t>
            </a:r>
          </a:p>
        </p:txBody>
      </p:sp>
      <p:sp>
        <p:nvSpPr>
          <p:cNvPr id="5" name="Content Placeholder 4">
            <a:extLst>
              <a:ext uri="{FF2B5EF4-FFF2-40B4-BE49-F238E27FC236}">
                <a16:creationId xmlns:a16="http://schemas.microsoft.com/office/drawing/2014/main" id="{3AAACB82-0131-E50C-7AAF-79F8D1937980}"/>
              </a:ext>
            </a:extLst>
          </p:cNvPr>
          <p:cNvSpPr>
            <a:spLocks noGrp="1"/>
          </p:cNvSpPr>
          <p:nvPr>
            <p:ph idx="1"/>
          </p:nvPr>
        </p:nvSpPr>
        <p:spPr/>
        <p:txBody>
          <a:bodyPr>
            <a:normAutofit/>
          </a:bodyPr>
          <a:lstStyle/>
          <a:p>
            <a:pPr>
              <a:buFont typeface="Wingdings" panose="05000000000000000000" pitchFamily="2" charset="2"/>
              <a:buChar char="q"/>
            </a:pPr>
            <a:r>
              <a:rPr lang="en-US" sz="1600" b="0" i="0" dirty="0">
                <a:solidFill>
                  <a:srgbClr val="313337"/>
                </a:solidFill>
                <a:effectLst/>
                <a:latin typeface="Crimson Text"/>
              </a:rPr>
              <a:t>Reducers are pure functions that take the current state of an application, perform an action, and return a new state.</a:t>
            </a:r>
          </a:p>
          <a:p>
            <a:pPr>
              <a:buFont typeface="Wingdings" panose="05000000000000000000" pitchFamily="2" charset="2"/>
              <a:buChar char="q"/>
            </a:pPr>
            <a:r>
              <a:rPr lang="en-US" sz="1600" b="0" i="0" dirty="0">
                <a:solidFill>
                  <a:srgbClr val="313337"/>
                </a:solidFill>
                <a:effectLst/>
                <a:latin typeface="Crimson Text"/>
              </a:rPr>
              <a:t>The reducer handles how the state (application data) will change in response to an action</a:t>
            </a:r>
            <a:r>
              <a:rPr lang="en-US" sz="1800" b="0" i="0" dirty="0">
                <a:solidFill>
                  <a:srgbClr val="4A4A4A"/>
                </a:solidFill>
                <a:effectLst/>
              </a:rPr>
              <a:t> </a:t>
            </a:r>
          </a:p>
          <a:p>
            <a:pPr>
              <a:buFont typeface="Wingdings" panose="05000000000000000000" pitchFamily="2" charset="2"/>
              <a:buChar char="q"/>
            </a:pPr>
            <a:r>
              <a:rPr lang="en-US" sz="1600" b="0" i="1" dirty="0">
                <a:solidFill>
                  <a:srgbClr val="838587"/>
                </a:solidFill>
                <a:effectLst/>
                <a:latin typeface="Crimson Text"/>
              </a:rPr>
              <a:t> A pure function is a function that will always return the same value if given the same parameters, i.e., the function depends on only the parameters and no external data.</a:t>
            </a:r>
            <a:endParaRPr lang="en-US" sz="1800" b="0" i="0" dirty="0">
              <a:solidFill>
                <a:srgbClr val="4A4A4A"/>
              </a:solidFill>
              <a:effectLst/>
            </a:endParaRPr>
          </a:p>
          <a:p>
            <a:pPr>
              <a:buFont typeface="Wingdings" panose="05000000000000000000" pitchFamily="2" charset="2"/>
              <a:buChar char="q"/>
            </a:pPr>
            <a:endParaRPr lang="en-US" sz="1800" b="0" i="0" dirty="0">
              <a:solidFill>
                <a:srgbClr val="4A4A4A"/>
              </a:solidFill>
              <a:effectLst/>
            </a:endParaRPr>
          </a:p>
          <a:p>
            <a:pPr>
              <a:buFont typeface="Wingdings" panose="05000000000000000000" pitchFamily="2" charset="2"/>
              <a:buChar char="q"/>
            </a:pPr>
            <a:endParaRPr lang="en-US" sz="1800" dirty="0"/>
          </a:p>
        </p:txBody>
      </p:sp>
      <p:pic>
        <p:nvPicPr>
          <p:cNvPr id="5122" name="Picture 2" descr="Render Function In Redux">
            <a:extLst>
              <a:ext uri="{FF2B5EF4-FFF2-40B4-BE49-F238E27FC236}">
                <a16:creationId xmlns:a16="http://schemas.microsoft.com/office/drawing/2014/main" id="{D1D4202E-41AB-83E5-A6E1-C0C7F5F48C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1289" y="3211873"/>
            <a:ext cx="6012996" cy="3228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9581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D8E52B-5473-8BCB-A61D-D458725EB47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B3414AA-8194-50AC-A26C-2C4523038DDD}"/>
              </a:ext>
            </a:extLst>
          </p:cNvPr>
          <p:cNvSpPr>
            <a:spLocks noGrp="1"/>
          </p:cNvSpPr>
          <p:nvPr>
            <p:ph type="title"/>
          </p:nvPr>
        </p:nvSpPr>
        <p:spPr/>
        <p:txBody>
          <a:bodyPr/>
          <a:lstStyle/>
          <a:p>
            <a:r>
              <a:rPr lang="en-US" dirty="0"/>
              <a:t>Redux reducers Cont..</a:t>
            </a:r>
          </a:p>
        </p:txBody>
      </p:sp>
      <p:sp>
        <p:nvSpPr>
          <p:cNvPr id="5" name="Content Placeholder 4">
            <a:extLst>
              <a:ext uri="{FF2B5EF4-FFF2-40B4-BE49-F238E27FC236}">
                <a16:creationId xmlns:a16="http://schemas.microsoft.com/office/drawing/2014/main" id="{DE515E2F-4105-321B-67AA-530574B4FB31}"/>
              </a:ext>
            </a:extLst>
          </p:cNvPr>
          <p:cNvSpPr>
            <a:spLocks noGrp="1"/>
          </p:cNvSpPr>
          <p:nvPr>
            <p:ph idx="1"/>
          </p:nvPr>
        </p:nvSpPr>
        <p:spPr/>
        <p:txBody>
          <a:bodyPr>
            <a:normAutofit lnSpcReduction="10000"/>
          </a:bodyPr>
          <a:lstStyle/>
          <a:p>
            <a:pPr>
              <a:buFont typeface="Wingdings" panose="05000000000000000000" pitchFamily="2" charset="2"/>
              <a:buChar char="q"/>
            </a:pPr>
            <a:r>
              <a:rPr lang="en-US" sz="1600" b="0" i="0" dirty="0">
                <a:solidFill>
                  <a:srgbClr val="313337"/>
                </a:solidFill>
                <a:effectLst/>
                <a:latin typeface="Crimson Text"/>
              </a:rPr>
              <a:t>Reducers are based on the reduce function in JavaScript, where a single value is calculated from multiple values after a callback function has been carried out.</a:t>
            </a:r>
          </a:p>
          <a:p>
            <a:pPr>
              <a:buFont typeface="Wingdings" panose="05000000000000000000" pitchFamily="2" charset="2"/>
              <a:buChar char="q"/>
            </a:pPr>
            <a:endParaRPr lang="en-US" sz="1600" dirty="0">
              <a:solidFill>
                <a:srgbClr val="313337"/>
              </a:solidFill>
              <a:latin typeface="Crimson Text"/>
            </a:endParaRPr>
          </a:p>
          <a:p>
            <a:pPr>
              <a:buFont typeface="Wingdings" panose="05000000000000000000" pitchFamily="2" charset="2"/>
              <a:buChar char="q"/>
            </a:pPr>
            <a:endParaRPr lang="en-US" sz="1600" b="0" i="0" dirty="0">
              <a:solidFill>
                <a:srgbClr val="313337"/>
              </a:solidFill>
              <a:effectLst/>
              <a:latin typeface="Crimson Text"/>
            </a:endParaRPr>
          </a:p>
          <a:p>
            <a:pPr>
              <a:buFont typeface="Wingdings" panose="05000000000000000000" pitchFamily="2" charset="2"/>
              <a:buChar char="q"/>
            </a:pPr>
            <a:endParaRPr lang="en-US" sz="1600" dirty="0">
              <a:solidFill>
                <a:srgbClr val="313337"/>
              </a:solidFill>
              <a:latin typeface="Crimson Text"/>
            </a:endParaRPr>
          </a:p>
          <a:p>
            <a:pPr>
              <a:buFont typeface="Wingdings" panose="05000000000000000000" pitchFamily="2" charset="2"/>
              <a:buChar char="q"/>
            </a:pPr>
            <a:endParaRPr lang="en-US" sz="1600" b="0" i="0" dirty="0">
              <a:solidFill>
                <a:srgbClr val="313337"/>
              </a:solidFill>
              <a:effectLst/>
              <a:latin typeface="Crimson Text"/>
            </a:endParaRPr>
          </a:p>
          <a:p>
            <a:pPr>
              <a:buFont typeface="Wingdings" panose="05000000000000000000" pitchFamily="2" charset="2"/>
              <a:buChar char="q"/>
            </a:pPr>
            <a:endParaRPr lang="en-US" sz="1600" dirty="0">
              <a:solidFill>
                <a:srgbClr val="313337"/>
              </a:solidFill>
              <a:latin typeface="Crimson Text"/>
            </a:endParaRPr>
          </a:p>
          <a:p>
            <a:pPr>
              <a:buFont typeface="Wingdings" panose="05000000000000000000" pitchFamily="2" charset="2"/>
              <a:buChar char="q"/>
            </a:pPr>
            <a:endParaRPr lang="en-US" sz="1600" b="0" i="0" dirty="0">
              <a:solidFill>
                <a:srgbClr val="313337"/>
              </a:solidFill>
              <a:effectLst/>
              <a:latin typeface="Crimson Text"/>
            </a:endParaRPr>
          </a:p>
          <a:p>
            <a:pPr>
              <a:buFont typeface="Wingdings" panose="05000000000000000000" pitchFamily="2" charset="2"/>
              <a:buChar char="q"/>
            </a:pPr>
            <a:endParaRPr lang="en-US" sz="1600" dirty="0">
              <a:solidFill>
                <a:srgbClr val="313337"/>
              </a:solidFill>
              <a:latin typeface="Crimson Text"/>
            </a:endParaRPr>
          </a:p>
          <a:p>
            <a:pPr>
              <a:buFont typeface="Wingdings" panose="05000000000000000000" pitchFamily="2" charset="2"/>
              <a:buChar char="q"/>
            </a:pPr>
            <a:r>
              <a:rPr lang="en-US" sz="1600" b="0" i="0" dirty="0">
                <a:solidFill>
                  <a:srgbClr val="313337"/>
                </a:solidFill>
                <a:effectLst/>
                <a:latin typeface="Crimson Text"/>
              </a:rPr>
              <a:t>Note: </a:t>
            </a:r>
            <a:r>
              <a:rPr lang="en-US" sz="1600" b="0" i="1" dirty="0">
                <a:solidFill>
                  <a:srgbClr val="838587"/>
                </a:solidFill>
                <a:effectLst/>
                <a:latin typeface="Crimson Text"/>
              </a:rPr>
              <a:t>Reducers take the previous state of the app and return a new state based on the action passed to it. As pure functions, they do not change the data in the object passed to them or perform any side effect in the application. Given the same object, they should always produce the same result.</a:t>
            </a:r>
            <a:endParaRPr lang="en-US" sz="1600" b="0" i="0" dirty="0">
              <a:solidFill>
                <a:srgbClr val="313337"/>
              </a:solidFill>
              <a:effectLst/>
              <a:latin typeface="Crimson Text"/>
            </a:endParaRPr>
          </a:p>
          <a:p>
            <a:pPr>
              <a:buFont typeface="Wingdings" panose="05000000000000000000" pitchFamily="2" charset="2"/>
              <a:buChar char="q"/>
            </a:pPr>
            <a:endParaRPr lang="en-US" sz="1800" dirty="0"/>
          </a:p>
        </p:txBody>
      </p:sp>
      <p:pic>
        <p:nvPicPr>
          <p:cNvPr id="3" name="Picture 2">
            <a:extLst>
              <a:ext uri="{FF2B5EF4-FFF2-40B4-BE49-F238E27FC236}">
                <a16:creationId xmlns:a16="http://schemas.microsoft.com/office/drawing/2014/main" id="{4FE6A392-A09A-1586-8EB0-8E93ECD635D0}"/>
              </a:ext>
            </a:extLst>
          </p:cNvPr>
          <p:cNvPicPr>
            <a:picLocks noChangeAspect="1"/>
          </p:cNvPicPr>
          <p:nvPr/>
        </p:nvPicPr>
        <p:blipFill>
          <a:blip r:embed="rId2"/>
          <a:stretch>
            <a:fillRect/>
          </a:stretch>
        </p:blipFill>
        <p:spPr>
          <a:xfrm>
            <a:off x="1731557" y="2663552"/>
            <a:ext cx="6921856" cy="2387723"/>
          </a:xfrm>
          <a:prstGeom prst="rect">
            <a:avLst/>
          </a:prstGeom>
        </p:spPr>
      </p:pic>
    </p:spTree>
    <p:extLst>
      <p:ext uri="{BB962C8B-B14F-4D97-AF65-F5344CB8AC3E}">
        <p14:creationId xmlns:p14="http://schemas.microsoft.com/office/powerpoint/2010/main" val="1062880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19D086-C1FC-E396-666F-62A85D5A5D71}"/>
              </a:ext>
            </a:extLst>
          </p:cNvPr>
          <p:cNvSpPr>
            <a:spLocks noGrp="1"/>
          </p:cNvSpPr>
          <p:nvPr>
            <p:ph type="title"/>
          </p:nvPr>
        </p:nvSpPr>
        <p:spPr>
          <a:xfrm>
            <a:off x="1227909" y="988906"/>
            <a:ext cx="10058400" cy="780197"/>
          </a:xfrm>
        </p:spPr>
        <p:txBody>
          <a:bodyPr/>
          <a:lstStyle/>
          <a:p>
            <a:r>
              <a:rPr lang="en-US" dirty="0"/>
              <a:t>Redux store</a:t>
            </a:r>
          </a:p>
        </p:txBody>
      </p:sp>
      <p:sp>
        <p:nvSpPr>
          <p:cNvPr id="5" name="Content Placeholder 4">
            <a:extLst>
              <a:ext uri="{FF2B5EF4-FFF2-40B4-BE49-F238E27FC236}">
                <a16:creationId xmlns:a16="http://schemas.microsoft.com/office/drawing/2014/main" id="{3AAACB82-0131-E50C-7AAF-79F8D1937980}"/>
              </a:ext>
            </a:extLst>
          </p:cNvPr>
          <p:cNvSpPr>
            <a:spLocks noGrp="1"/>
          </p:cNvSpPr>
          <p:nvPr>
            <p:ph idx="1"/>
          </p:nvPr>
        </p:nvSpPr>
        <p:spPr/>
        <p:txBody>
          <a:bodyPr>
            <a:normAutofit/>
          </a:bodyPr>
          <a:lstStyle/>
          <a:p>
            <a:pPr>
              <a:buFont typeface="Wingdings" panose="05000000000000000000" pitchFamily="2" charset="2"/>
              <a:buChar char="q"/>
            </a:pPr>
            <a:r>
              <a:rPr lang="en-US" sz="1800" dirty="0"/>
              <a:t>The center of every Redux application is the store.</a:t>
            </a:r>
          </a:p>
          <a:p>
            <a:pPr>
              <a:buFont typeface="Wingdings" panose="05000000000000000000" pitchFamily="2" charset="2"/>
              <a:buChar char="q"/>
            </a:pPr>
            <a:r>
              <a:rPr lang="en-US" sz="1800" dirty="0"/>
              <a:t> A "store" is a container</a:t>
            </a:r>
            <a:r>
              <a:rPr lang="en-US" sz="1600" b="0" i="0" dirty="0">
                <a:solidFill>
                  <a:srgbClr val="313337"/>
                </a:solidFill>
                <a:effectLst/>
                <a:latin typeface="Crimson Text"/>
              </a:rPr>
              <a:t>(really, a JavaScript object)</a:t>
            </a:r>
            <a:r>
              <a:rPr lang="en-US" sz="1800" dirty="0"/>
              <a:t> that holds your application's global state.</a:t>
            </a:r>
          </a:p>
          <a:p>
            <a:pPr>
              <a:buFont typeface="Wingdings" panose="05000000000000000000" pitchFamily="2" charset="2"/>
              <a:buChar char="q"/>
            </a:pPr>
            <a:r>
              <a:rPr lang="en-US" sz="1800" dirty="0"/>
              <a:t>With Redux, the state of your application is kept in a store, and each component can access any state that it needs from this store.</a:t>
            </a:r>
          </a:p>
          <a:p>
            <a:pPr>
              <a:buFont typeface="Wingdings" panose="05000000000000000000" pitchFamily="2" charset="2"/>
              <a:buChar char="q"/>
            </a:pPr>
            <a:r>
              <a:rPr lang="en-US" sz="1800" dirty="0"/>
              <a:t>Redux can have only a single store in your application. </a:t>
            </a:r>
          </a:p>
          <a:p>
            <a:pPr>
              <a:buFont typeface="Wingdings" panose="05000000000000000000" pitchFamily="2" charset="2"/>
              <a:buChar char="q"/>
            </a:pPr>
            <a:r>
              <a:rPr lang="en-US" sz="1800" dirty="0"/>
              <a:t>Whenever a store is created in Redux, you need to specify the reducer.</a:t>
            </a:r>
          </a:p>
          <a:p>
            <a:pPr>
              <a:buFont typeface="Wingdings" panose="05000000000000000000" pitchFamily="2" charset="2"/>
              <a:buChar char="q"/>
            </a:pPr>
            <a:r>
              <a:rPr lang="en-US" sz="1800" dirty="0"/>
              <a:t>state can change is through actions dispatched to the store. </a:t>
            </a:r>
          </a:p>
          <a:p>
            <a:pPr>
              <a:buFont typeface="Wingdings" panose="05000000000000000000" pitchFamily="2" charset="2"/>
              <a:buChar char="q"/>
            </a:pPr>
            <a:r>
              <a:rPr lang="en-US" sz="1800" dirty="0"/>
              <a:t>we can create a store using the </a:t>
            </a:r>
            <a:r>
              <a:rPr lang="en-US" sz="1800" dirty="0" err="1"/>
              <a:t>createStore</a:t>
            </a:r>
            <a:r>
              <a:rPr lang="en-US" sz="1800" dirty="0"/>
              <a:t> method from Redux.</a:t>
            </a:r>
          </a:p>
          <a:p>
            <a:pPr>
              <a:buFont typeface="Wingdings" panose="05000000000000000000" pitchFamily="2" charset="2"/>
              <a:buChar char="q"/>
            </a:pPr>
            <a:endParaRPr lang="en-US" sz="1800" dirty="0"/>
          </a:p>
          <a:p>
            <a:pPr>
              <a:buFont typeface="Wingdings" panose="05000000000000000000" pitchFamily="2" charset="2"/>
              <a:buChar char="q"/>
            </a:pPr>
            <a:endParaRPr lang="en-US" sz="1800" dirty="0"/>
          </a:p>
        </p:txBody>
      </p:sp>
      <p:sp>
        <p:nvSpPr>
          <p:cNvPr id="3" name="Rectangle 2">
            <a:extLst>
              <a:ext uri="{FF2B5EF4-FFF2-40B4-BE49-F238E27FC236}">
                <a16:creationId xmlns:a16="http://schemas.microsoft.com/office/drawing/2014/main" id="{4AE4077E-FC2D-01BF-4C66-4C4F9AB3DA47}"/>
              </a:ext>
            </a:extLst>
          </p:cNvPr>
          <p:cNvSpPr>
            <a:spLocks noChangeArrowheads="1"/>
          </p:cNvSpPr>
          <p:nvPr/>
        </p:nvSpPr>
        <p:spPr bwMode="auto">
          <a:xfrm>
            <a:off x="2076995" y="4777185"/>
            <a:ext cx="6738257"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inherit"/>
              </a:rPr>
              <a:t>import { </a:t>
            </a:r>
            <a:r>
              <a:rPr kumimoji="0" lang="en-US" altLang="en-US" sz="2000" b="0" i="0" u="none" strike="noStrike" cap="none" normalizeH="0" baseline="0" dirty="0" err="1">
                <a:ln>
                  <a:noFill/>
                </a:ln>
                <a:solidFill>
                  <a:srgbClr val="000000"/>
                </a:solidFill>
                <a:effectLst/>
                <a:latin typeface="inherit"/>
              </a:rPr>
              <a:t>createStore</a:t>
            </a:r>
            <a:r>
              <a:rPr kumimoji="0" lang="en-US" altLang="en-US" sz="2000" b="0" i="0" u="none" strike="noStrike" cap="none" normalizeH="0" baseline="0" dirty="0">
                <a:ln>
                  <a:noFill/>
                </a:ln>
                <a:solidFill>
                  <a:srgbClr val="000000"/>
                </a:solidFill>
                <a:effectLst/>
                <a:latin typeface="inherit"/>
              </a:rPr>
              <a:t> } from 'redux’;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inherit"/>
              </a:rPr>
              <a:t> import reducer from './reducers/reducer’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inherit"/>
              </a:rPr>
              <a:t>const store = </a:t>
            </a:r>
            <a:r>
              <a:rPr kumimoji="0" lang="en-US" altLang="en-US" sz="2000" b="0" i="0" u="none" strike="noStrike" cap="none" normalizeH="0" baseline="0" dirty="0" err="1">
                <a:ln>
                  <a:noFill/>
                </a:ln>
                <a:solidFill>
                  <a:srgbClr val="000000"/>
                </a:solidFill>
                <a:effectLst/>
                <a:latin typeface="inherit"/>
              </a:rPr>
              <a:t>createStore</a:t>
            </a:r>
            <a:r>
              <a:rPr kumimoji="0" lang="en-US" altLang="en-US" sz="2000" b="0" i="0" u="none" strike="noStrike" cap="none" normalizeH="0" baseline="0" dirty="0">
                <a:ln>
                  <a:noFill/>
                </a:ln>
                <a:solidFill>
                  <a:srgbClr val="000000"/>
                </a:solidFill>
                <a:effectLst/>
                <a:latin typeface="inherit"/>
              </a:rPr>
              <a:t>(reducer);</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95814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031E4B-9796-01CF-308F-F98881BDE26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6E3F8C3-3938-D969-69D7-65A2462F0070}"/>
              </a:ext>
            </a:extLst>
          </p:cNvPr>
          <p:cNvSpPr>
            <a:spLocks noGrp="1"/>
          </p:cNvSpPr>
          <p:nvPr>
            <p:ph type="title"/>
          </p:nvPr>
        </p:nvSpPr>
        <p:spPr>
          <a:xfrm>
            <a:off x="1227909" y="988906"/>
            <a:ext cx="10058400" cy="780197"/>
          </a:xfrm>
        </p:spPr>
        <p:txBody>
          <a:bodyPr/>
          <a:lstStyle/>
          <a:p>
            <a:r>
              <a:rPr lang="en-US" dirty="0"/>
              <a:t>Store</a:t>
            </a:r>
          </a:p>
        </p:txBody>
      </p:sp>
      <p:pic>
        <p:nvPicPr>
          <p:cNvPr id="4098" name="Picture 2" descr="Sharing State Between Components With Redux">
            <a:extLst>
              <a:ext uri="{FF2B5EF4-FFF2-40B4-BE49-F238E27FC236}">
                <a16:creationId xmlns:a16="http://schemas.microsoft.com/office/drawing/2014/main" id="{1ADBB2C4-82E2-77A7-4FEE-68C1507F50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9627" y="2601707"/>
            <a:ext cx="8399144" cy="329936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C3D7DC2-1108-EF80-F85E-2BA3D0C120C2}"/>
              </a:ext>
            </a:extLst>
          </p:cNvPr>
          <p:cNvSpPr txBox="1"/>
          <p:nvPr/>
        </p:nvSpPr>
        <p:spPr>
          <a:xfrm>
            <a:off x="1360713" y="1769226"/>
            <a:ext cx="9677401" cy="646331"/>
          </a:xfrm>
          <a:prstGeom prst="rect">
            <a:avLst/>
          </a:prstGeom>
          <a:noFill/>
        </p:spPr>
        <p:txBody>
          <a:bodyPr wrap="square">
            <a:spAutoFit/>
          </a:bodyPr>
          <a:lstStyle/>
          <a:p>
            <a:r>
              <a:rPr lang="en-US" b="0" i="0" dirty="0">
                <a:solidFill>
                  <a:srgbClr val="313337"/>
                </a:solidFill>
                <a:effectLst/>
                <a:latin typeface="Crimson Text"/>
              </a:rPr>
              <a:t>With Redux, the state of your application is kept in a store, and each component can access any state that it needs from this store.</a:t>
            </a:r>
            <a:endParaRPr lang="en-US" dirty="0"/>
          </a:p>
        </p:txBody>
      </p:sp>
    </p:spTree>
    <p:extLst>
      <p:ext uri="{BB962C8B-B14F-4D97-AF65-F5344CB8AC3E}">
        <p14:creationId xmlns:p14="http://schemas.microsoft.com/office/powerpoint/2010/main" val="614370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AD25CE-3DFC-2556-D4A3-671D8027515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21FEECB-A303-FB30-1296-E56E2E1EB8C3}"/>
              </a:ext>
            </a:extLst>
          </p:cNvPr>
          <p:cNvSpPr>
            <a:spLocks noGrp="1"/>
          </p:cNvSpPr>
          <p:nvPr>
            <p:ph type="title"/>
          </p:nvPr>
        </p:nvSpPr>
        <p:spPr>
          <a:xfrm>
            <a:off x="1227909" y="988906"/>
            <a:ext cx="10058400" cy="780197"/>
          </a:xfrm>
        </p:spPr>
        <p:txBody>
          <a:bodyPr/>
          <a:lstStyle/>
          <a:p>
            <a:r>
              <a:rPr lang="en-US" dirty="0"/>
              <a:t>Store</a:t>
            </a:r>
          </a:p>
        </p:txBody>
      </p:sp>
      <p:pic>
        <p:nvPicPr>
          <p:cNvPr id="6146" name="Picture 2" descr="Store In Redux">
            <a:extLst>
              <a:ext uri="{FF2B5EF4-FFF2-40B4-BE49-F238E27FC236}">
                <a16:creationId xmlns:a16="http://schemas.microsoft.com/office/drawing/2014/main" id="{1A8D51FE-22E8-F008-FF8B-43C68323AE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7909" y="2040784"/>
            <a:ext cx="9864634" cy="3714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4426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19D086-C1FC-E396-666F-62A85D5A5D71}"/>
              </a:ext>
            </a:extLst>
          </p:cNvPr>
          <p:cNvSpPr>
            <a:spLocks noGrp="1"/>
          </p:cNvSpPr>
          <p:nvPr>
            <p:ph type="title"/>
          </p:nvPr>
        </p:nvSpPr>
        <p:spPr>
          <a:xfrm>
            <a:off x="1227909" y="988906"/>
            <a:ext cx="10058400" cy="780197"/>
          </a:xfrm>
        </p:spPr>
        <p:txBody>
          <a:bodyPr/>
          <a:lstStyle/>
          <a:p>
            <a:r>
              <a:rPr lang="en-US" dirty="0"/>
              <a:t>Store Methods</a:t>
            </a:r>
          </a:p>
        </p:txBody>
      </p:sp>
      <p:sp>
        <p:nvSpPr>
          <p:cNvPr id="5" name="Content Placeholder 4">
            <a:extLst>
              <a:ext uri="{FF2B5EF4-FFF2-40B4-BE49-F238E27FC236}">
                <a16:creationId xmlns:a16="http://schemas.microsoft.com/office/drawing/2014/main" id="{3AAACB82-0131-E50C-7AAF-79F8D1937980}"/>
              </a:ext>
            </a:extLst>
          </p:cNvPr>
          <p:cNvSpPr>
            <a:spLocks noGrp="1"/>
          </p:cNvSpPr>
          <p:nvPr>
            <p:ph idx="1"/>
          </p:nvPr>
        </p:nvSpPr>
        <p:spPr/>
        <p:txBody>
          <a:bodyPr>
            <a:normAutofit/>
          </a:bodyPr>
          <a:lstStyle/>
          <a:p>
            <a:pPr>
              <a:buFont typeface="Wingdings" panose="05000000000000000000" pitchFamily="2" charset="2"/>
              <a:buChar char="q"/>
            </a:pPr>
            <a:r>
              <a:rPr lang="en-US" sz="1600" b="0" i="0" dirty="0">
                <a:solidFill>
                  <a:srgbClr val="000000"/>
                </a:solidFill>
                <a:effectLst/>
                <a:latin typeface="Verdana" panose="020B0604030504040204" pitchFamily="34" charset="0"/>
              </a:rPr>
              <a:t>A store has three important methods as given below</a:t>
            </a:r>
          </a:p>
          <a:p>
            <a:pPr>
              <a:buFont typeface="Wingdings" panose="05000000000000000000" pitchFamily="2" charset="2"/>
              <a:buChar char="q"/>
            </a:pPr>
            <a:r>
              <a:rPr lang="en-US" sz="1800" b="1" dirty="0" err="1"/>
              <a:t>getState</a:t>
            </a:r>
            <a:r>
              <a:rPr lang="en-US" sz="1800" b="1" dirty="0"/>
              <a:t>()</a:t>
            </a:r>
            <a:endParaRPr lang="en-US" sz="1800" dirty="0"/>
          </a:p>
          <a:p>
            <a:pPr lvl="1">
              <a:buFont typeface="Wingdings" panose="05000000000000000000" pitchFamily="2" charset="2"/>
              <a:buChar char="q"/>
            </a:pPr>
            <a:r>
              <a:rPr lang="en-US" sz="1400" b="0" i="0" dirty="0">
                <a:solidFill>
                  <a:srgbClr val="000000"/>
                </a:solidFill>
                <a:effectLst/>
                <a:latin typeface="Verdana" panose="020B0604030504040204" pitchFamily="34" charset="0"/>
              </a:rPr>
              <a:t>It helps you retrieve the current state of your Redux store.</a:t>
            </a:r>
          </a:p>
          <a:p>
            <a:pPr lvl="1">
              <a:buFont typeface="Wingdings" panose="05000000000000000000" pitchFamily="2" charset="2"/>
              <a:buChar char="q"/>
            </a:pPr>
            <a:r>
              <a:rPr lang="en-US" sz="1400" b="0" i="0" dirty="0" err="1">
                <a:solidFill>
                  <a:srgbClr val="000000"/>
                </a:solidFill>
                <a:effectLst/>
                <a:latin typeface="Verdana" panose="020B0604030504040204" pitchFamily="34" charset="0"/>
              </a:rPr>
              <a:t>store.getState</a:t>
            </a:r>
            <a:r>
              <a:rPr lang="en-US" sz="1400" b="0" i="0" dirty="0">
                <a:solidFill>
                  <a:srgbClr val="000000"/>
                </a:solidFill>
                <a:effectLst/>
                <a:latin typeface="Verdana" panose="020B0604030504040204" pitchFamily="34" charset="0"/>
              </a:rPr>
              <a:t>()</a:t>
            </a:r>
          </a:p>
          <a:p>
            <a:pPr>
              <a:buFont typeface="Wingdings" panose="05000000000000000000" pitchFamily="2" charset="2"/>
              <a:buChar char="q"/>
            </a:pPr>
            <a:r>
              <a:rPr lang="en-US" sz="1800" b="1" dirty="0"/>
              <a:t>Dispatch()</a:t>
            </a:r>
          </a:p>
          <a:p>
            <a:pPr lvl="1">
              <a:buFont typeface="Wingdings" panose="05000000000000000000" pitchFamily="2" charset="2"/>
              <a:buChar char="q"/>
            </a:pPr>
            <a:r>
              <a:rPr lang="en-US" sz="1600" dirty="0"/>
              <a:t>It allows you to dispatch an action to change a state in your application.</a:t>
            </a:r>
          </a:p>
          <a:p>
            <a:pPr lvl="1">
              <a:buFont typeface="Wingdings" panose="05000000000000000000" pitchFamily="2" charset="2"/>
              <a:buChar char="q"/>
            </a:pPr>
            <a:r>
              <a:rPr lang="en-US" sz="1600" dirty="0" err="1"/>
              <a:t>store.dispatch</a:t>
            </a:r>
            <a:r>
              <a:rPr lang="en-US" sz="1600" dirty="0"/>
              <a:t>({</a:t>
            </a:r>
            <a:r>
              <a:rPr lang="en-US" sz="1600" dirty="0" err="1"/>
              <a:t>type:'ITEMS_REQUEST</a:t>
            </a:r>
            <a:r>
              <a:rPr lang="en-US" sz="1600" dirty="0"/>
              <a:t>'})</a:t>
            </a:r>
          </a:p>
          <a:p>
            <a:pPr>
              <a:buFont typeface="Wingdings" panose="05000000000000000000" pitchFamily="2" charset="2"/>
              <a:buChar char="q"/>
            </a:pPr>
            <a:r>
              <a:rPr lang="en-US" sz="1800" b="1" dirty="0"/>
              <a:t>Subscribe()</a:t>
            </a:r>
          </a:p>
          <a:p>
            <a:pPr lvl="1">
              <a:buFont typeface="Wingdings" panose="05000000000000000000" pitchFamily="2" charset="2"/>
              <a:buChar char="q"/>
            </a:pPr>
            <a:r>
              <a:rPr lang="en-US" sz="1600" dirty="0"/>
              <a:t>It helps you register a callback that Redux store will call when an action has been dispatched. </a:t>
            </a:r>
          </a:p>
          <a:p>
            <a:pPr lvl="1">
              <a:buFont typeface="Wingdings" panose="05000000000000000000" pitchFamily="2" charset="2"/>
              <a:buChar char="q"/>
            </a:pPr>
            <a:r>
              <a:rPr lang="en-US" sz="1600" dirty="0"/>
              <a:t>As soon as the Redux state has been updated, the view will re-render automatically.</a:t>
            </a:r>
          </a:p>
          <a:p>
            <a:pPr lvl="1">
              <a:buFont typeface="Wingdings" panose="05000000000000000000" pitchFamily="2" charset="2"/>
              <a:buChar char="q"/>
            </a:pPr>
            <a:r>
              <a:rPr lang="en-US" sz="1600" dirty="0" err="1"/>
              <a:t>store.subscribe</a:t>
            </a:r>
            <a:r>
              <a:rPr lang="en-US" sz="1600" dirty="0"/>
              <a:t>(()=&gt;{ console.log(</a:t>
            </a:r>
            <a:r>
              <a:rPr lang="en-US" sz="1600" dirty="0" err="1"/>
              <a:t>store.getState</a:t>
            </a:r>
            <a:r>
              <a:rPr lang="en-US" sz="1600" dirty="0"/>
              <a:t>());})</a:t>
            </a:r>
          </a:p>
        </p:txBody>
      </p:sp>
    </p:spTree>
    <p:extLst>
      <p:ext uri="{BB962C8B-B14F-4D97-AF65-F5344CB8AC3E}">
        <p14:creationId xmlns:p14="http://schemas.microsoft.com/office/powerpoint/2010/main" val="973866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028055-5F50-16DD-AE3A-ACD9C41BD72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D179BF3-299D-FC1F-E16F-06242C95A44F}"/>
              </a:ext>
            </a:extLst>
          </p:cNvPr>
          <p:cNvSpPr>
            <a:spLocks noGrp="1"/>
          </p:cNvSpPr>
          <p:nvPr>
            <p:ph type="title"/>
          </p:nvPr>
        </p:nvSpPr>
        <p:spPr/>
        <p:txBody>
          <a:bodyPr/>
          <a:lstStyle/>
          <a:p>
            <a:r>
              <a:rPr lang="en-US" dirty="0"/>
              <a:t>Redux Libraries and Tools</a:t>
            </a:r>
          </a:p>
        </p:txBody>
      </p:sp>
      <p:sp>
        <p:nvSpPr>
          <p:cNvPr id="5" name="Content Placeholder 4">
            <a:extLst>
              <a:ext uri="{FF2B5EF4-FFF2-40B4-BE49-F238E27FC236}">
                <a16:creationId xmlns:a16="http://schemas.microsoft.com/office/drawing/2014/main" id="{8AE2CA65-575E-77CA-95B6-E89904E0F5E3}"/>
              </a:ext>
            </a:extLst>
          </p:cNvPr>
          <p:cNvSpPr>
            <a:spLocks noGrp="1"/>
          </p:cNvSpPr>
          <p:nvPr>
            <p:ph idx="1"/>
          </p:nvPr>
        </p:nvSpPr>
        <p:spPr/>
        <p:txBody>
          <a:bodyPr>
            <a:normAutofit/>
          </a:bodyPr>
          <a:lstStyle/>
          <a:p>
            <a:pPr lvl="1">
              <a:buFont typeface="Wingdings" panose="05000000000000000000" pitchFamily="2" charset="2"/>
              <a:buChar char="q"/>
            </a:pPr>
            <a:r>
              <a:rPr lang="en-US" dirty="0"/>
              <a:t>Redux is a small standalone JS library. However, it is commonly used with several other packages:</a:t>
            </a:r>
          </a:p>
          <a:p>
            <a:pPr marL="201168" lvl="1" indent="0">
              <a:buNone/>
            </a:pPr>
            <a:r>
              <a:rPr lang="en-US" b="1" dirty="0"/>
              <a:t>React-Redux</a:t>
            </a:r>
          </a:p>
          <a:p>
            <a:pPr lvl="1">
              <a:buFont typeface="Wingdings" panose="05000000000000000000" pitchFamily="2" charset="2"/>
              <a:buChar char="q"/>
            </a:pPr>
            <a:r>
              <a:rPr lang="en-US" dirty="0"/>
              <a:t>Redux can integrate with any UI framework, and is most frequently used with React. React-Redux is our official package that lets your React components interact with a Redux store by reading pieces of state and dispatching actions to update the store.</a:t>
            </a:r>
          </a:p>
          <a:p>
            <a:pPr marL="201168" lvl="1" indent="0">
              <a:buNone/>
            </a:pPr>
            <a:r>
              <a:rPr lang="en-US" b="1" dirty="0"/>
              <a:t>Redux Toolkit</a:t>
            </a:r>
          </a:p>
          <a:p>
            <a:pPr lvl="1">
              <a:buFont typeface="Wingdings" panose="05000000000000000000" pitchFamily="2" charset="2"/>
              <a:buChar char="q"/>
            </a:pPr>
            <a:r>
              <a:rPr lang="en-US" b="1" u="sng" dirty="0"/>
              <a:t>Redux Toolkit </a:t>
            </a:r>
            <a:r>
              <a:rPr lang="en-US" dirty="0"/>
              <a:t>is our recommended approach for writing Redux logic. It contains packages and functions that we think are essential for building a Redux app. Redux Toolkit builds in our suggested best practices, simplifies most Redux tasks, prevents common mistakes, and makes it easier to write Redux applications.</a:t>
            </a:r>
          </a:p>
          <a:p>
            <a:pPr marL="201168" lvl="1" indent="0">
              <a:buNone/>
            </a:pPr>
            <a:r>
              <a:rPr lang="en-US" b="1" dirty="0"/>
              <a:t>Redux </a:t>
            </a:r>
            <a:r>
              <a:rPr lang="en-US" b="1" dirty="0" err="1"/>
              <a:t>DevTools</a:t>
            </a:r>
            <a:r>
              <a:rPr lang="en-US" b="1" dirty="0"/>
              <a:t> Extension</a:t>
            </a:r>
          </a:p>
          <a:p>
            <a:pPr lvl="1">
              <a:buFont typeface="Wingdings" panose="05000000000000000000" pitchFamily="2" charset="2"/>
              <a:buChar char="q"/>
            </a:pPr>
            <a:r>
              <a:rPr lang="en-US" dirty="0"/>
              <a:t>The </a:t>
            </a:r>
            <a:r>
              <a:rPr lang="en-US" b="1" u="sng" dirty="0"/>
              <a:t>Redux </a:t>
            </a:r>
            <a:r>
              <a:rPr lang="en-US" b="1" u="sng" dirty="0" err="1"/>
              <a:t>DevTools</a:t>
            </a:r>
            <a:r>
              <a:rPr lang="en-US" b="1" u="sng" dirty="0"/>
              <a:t> Extension </a:t>
            </a:r>
            <a:r>
              <a:rPr lang="en-US" dirty="0"/>
              <a:t>shows a history of the changes to the state in your Redux store over time. This allows you to debug your applications effectively, including using powerful techniques like "time-travel debugging".</a:t>
            </a:r>
          </a:p>
        </p:txBody>
      </p:sp>
    </p:spTree>
    <p:extLst>
      <p:ext uri="{BB962C8B-B14F-4D97-AF65-F5344CB8AC3E}">
        <p14:creationId xmlns:p14="http://schemas.microsoft.com/office/powerpoint/2010/main" val="624331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F0D183-B33B-80C4-A99D-D5FD853A0A9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E1B9433-D757-32D3-1295-B5135DD1BDCD}"/>
              </a:ext>
            </a:extLst>
          </p:cNvPr>
          <p:cNvSpPr>
            <a:spLocks noGrp="1"/>
          </p:cNvSpPr>
          <p:nvPr>
            <p:ph type="title"/>
          </p:nvPr>
        </p:nvSpPr>
        <p:spPr/>
        <p:txBody>
          <a:bodyPr/>
          <a:lstStyle/>
          <a:p>
            <a:r>
              <a:rPr lang="en-US" dirty="0"/>
              <a:t>React-Redux</a:t>
            </a:r>
          </a:p>
        </p:txBody>
      </p:sp>
      <p:sp>
        <p:nvSpPr>
          <p:cNvPr id="5" name="Content Placeholder 4">
            <a:extLst>
              <a:ext uri="{FF2B5EF4-FFF2-40B4-BE49-F238E27FC236}">
                <a16:creationId xmlns:a16="http://schemas.microsoft.com/office/drawing/2014/main" id="{BB474D60-E757-CB99-8A17-F987D14F25F5}"/>
              </a:ext>
            </a:extLst>
          </p:cNvPr>
          <p:cNvSpPr>
            <a:spLocks noGrp="1"/>
          </p:cNvSpPr>
          <p:nvPr>
            <p:ph idx="1"/>
          </p:nvPr>
        </p:nvSpPr>
        <p:spPr/>
        <p:txBody>
          <a:bodyPr/>
          <a:lstStyle/>
          <a:p>
            <a:pPr>
              <a:buFont typeface="Wingdings" panose="05000000000000000000" pitchFamily="2" charset="2"/>
              <a:buChar char="q"/>
            </a:pPr>
            <a:r>
              <a:rPr lang="en-US" dirty="0"/>
              <a:t>React-Redux is the official Redux UI binding library for React</a:t>
            </a:r>
          </a:p>
          <a:p>
            <a:pPr>
              <a:buFont typeface="Wingdings" panose="05000000000000000000" pitchFamily="2" charset="2"/>
              <a:buChar char="q"/>
            </a:pPr>
            <a:r>
              <a:rPr lang="en-US" dirty="0"/>
              <a:t>React-Redux is a library that provides bindings to use React and Redux together in </a:t>
            </a:r>
            <a:r>
              <a:rPr lang="en-US"/>
              <a:t>an application.</a:t>
            </a:r>
            <a:endParaRPr lang="en-US" dirty="0"/>
          </a:p>
          <a:p>
            <a:pPr marL="201168" lvl="1" indent="0">
              <a:buNone/>
            </a:pPr>
            <a:endParaRPr lang="en-US" dirty="0"/>
          </a:p>
        </p:txBody>
      </p:sp>
    </p:spTree>
    <p:extLst>
      <p:ext uri="{BB962C8B-B14F-4D97-AF65-F5344CB8AC3E}">
        <p14:creationId xmlns:p14="http://schemas.microsoft.com/office/powerpoint/2010/main" val="746825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19D086-C1FC-E396-666F-62A85D5A5D71}"/>
              </a:ext>
            </a:extLst>
          </p:cNvPr>
          <p:cNvSpPr>
            <a:spLocks noGrp="1"/>
          </p:cNvSpPr>
          <p:nvPr>
            <p:ph type="title"/>
          </p:nvPr>
        </p:nvSpPr>
        <p:spPr/>
        <p:txBody>
          <a:bodyPr/>
          <a:lstStyle/>
          <a:p>
            <a:r>
              <a:rPr lang="en-US" dirty="0"/>
              <a:t>Why Should I Use Redux?</a:t>
            </a:r>
          </a:p>
        </p:txBody>
      </p:sp>
      <p:sp>
        <p:nvSpPr>
          <p:cNvPr id="5" name="Content Placeholder 4">
            <a:extLst>
              <a:ext uri="{FF2B5EF4-FFF2-40B4-BE49-F238E27FC236}">
                <a16:creationId xmlns:a16="http://schemas.microsoft.com/office/drawing/2014/main" id="{3AAACB82-0131-E50C-7AAF-79F8D1937980}"/>
              </a:ext>
            </a:extLst>
          </p:cNvPr>
          <p:cNvSpPr>
            <a:spLocks noGrp="1"/>
          </p:cNvSpPr>
          <p:nvPr>
            <p:ph idx="1"/>
          </p:nvPr>
        </p:nvSpPr>
        <p:spPr/>
        <p:txBody>
          <a:bodyPr>
            <a:normAutofit/>
          </a:bodyPr>
          <a:lstStyle/>
          <a:p>
            <a:pPr lvl="1">
              <a:buFont typeface="Wingdings" panose="05000000000000000000" pitchFamily="2" charset="2"/>
              <a:buChar char="q"/>
            </a:pPr>
            <a:r>
              <a:rPr lang="en-US" sz="2400" dirty="0"/>
              <a:t>Redux helps you manage "global" state - state that is needed across many parts of your application.</a:t>
            </a:r>
          </a:p>
          <a:p>
            <a:pPr lvl="1">
              <a:buFont typeface="Wingdings" panose="05000000000000000000" pitchFamily="2" charset="2"/>
              <a:buChar char="q"/>
            </a:pPr>
            <a:r>
              <a:rPr lang="en-US" sz="2400" b="0" i="0" dirty="0">
                <a:solidFill>
                  <a:srgbClr val="1C1E21"/>
                </a:solidFill>
                <a:effectLst/>
                <a:latin typeface="system-ui"/>
              </a:rPr>
              <a:t>Redux is more useful when:</a:t>
            </a:r>
          </a:p>
          <a:p>
            <a:pPr lvl="2">
              <a:buFont typeface="Wingdings" panose="05000000000000000000" pitchFamily="2" charset="2"/>
              <a:buChar char="q"/>
            </a:pPr>
            <a:r>
              <a:rPr lang="en-US" sz="2400" dirty="0"/>
              <a:t>You have large amounts of application state that are needed in many places in the app</a:t>
            </a:r>
          </a:p>
          <a:p>
            <a:pPr lvl="2">
              <a:buFont typeface="Wingdings" panose="05000000000000000000" pitchFamily="2" charset="2"/>
              <a:buChar char="q"/>
            </a:pPr>
            <a:r>
              <a:rPr lang="en-US" sz="2400" dirty="0"/>
              <a:t>The app state is updated frequently over time</a:t>
            </a:r>
          </a:p>
          <a:p>
            <a:pPr lvl="2">
              <a:buFont typeface="Wingdings" panose="05000000000000000000" pitchFamily="2" charset="2"/>
              <a:buChar char="q"/>
            </a:pPr>
            <a:r>
              <a:rPr lang="en-US" sz="2400" dirty="0"/>
              <a:t>The app has a medium or large-sized codebase, and might be worked on by many people</a:t>
            </a:r>
          </a:p>
        </p:txBody>
      </p:sp>
    </p:spTree>
    <p:extLst>
      <p:ext uri="{BB962C8B-B14F-4D97-AF65-F5344CB8AC3E}">
        <p14:creationId xmlns:p14="http://schemas.microsoft.com/office/powerpoint/2010/main" val="542425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19D086-C1FC-E396-666F-62A85D5A5D71}"/>
              </a:ext>
            </a:extLst>
          </p:cNvPr>
          <p:cNvSpPr>
            <a:spLocks noGrp="1"/>
          </p:cNvSpPr>
          <p:nvPr>
            <p:ph type="title"/>
          </p:nvPr>
        </p:nvSpPr>
        <p:spPr/>
        <p:txBody>
          <a:bodyPr/>
          <a:lstStyle/>
          <a:p>
            <a:r>
              <a:rPr lang="en-US" dirty="0"/>
              <a:t>Advantages Of Redux</a:t>
            </a:r>
          </a:p>
        </p:txBody>
      </p:sp>
      <p:sp>
        <p:nvSpPr>
          <p:cNvPr id="5" name="Content Placeholder 4">
            <a:extLst>
              <a:ext uri="{FF2B5EF4-FFF2-40B4-BE49-F238E27FC236}">
                <a16:creationId xmlns:a16="http://schemas.microsoft.com/office/drawing/2014/main" id="{3AAACB82-0131-E50C-7AAF-79F8D1937980}"/>
              </a:ext>
            </a:extLst>
          </p:cNvPr>
          <p:cNvSpPr>
            <a:spLocks noGrp="1"/>
          </p:cNvSpPr>
          <p:nvPr>
            <p:ph idx="1"/>
          </p:nvPr>
        </p:nvSpPr>
        <p:spPr/>
        <p:txBody>
          <a:bodyPr>
            <a:normAutofit lnSpcReduction="10000"/>
          </a:bodyPr>
          <a:lstStyle/>
          <a:p>
            <a:pPr marL="201168" lvl="1" indent="0">
              <a:buNone/>
            </a:pPr>
            <a:r>
              <a:rPr lang="en-US" b="1" dirty="0"/>
              <a:t>Predictability of outcome </a:t>
            </a:r>
            <a:r>
              <a:rPr lang="en-US" dirty="0"/>
              <a:t>– Since there is always one source of truth, i.e. the store, there is no confusion about how to sync the current state with actions and other parts of the application.</a:t>
            </a:r>
          </a:p>
          <a:p>
            <a:pPr marL="201168" lvl="1" indent="0">
              <a:buNone/>
            </a:pPr>
            <a:r>
              <a:rPr lang="en-US" b="1" dirty="0"/>
              <a:t>Maintainability </a:t>
            </a:r>
            <a:r>
              <a:rPr lang="en-US" dirty="0"/>
              <a:t>– The code becomes easier to maintain with a predictable outcome and strict structure.</a:t>
            </a:r>
          </a:p>
          <a:p>
            <a:pPr marL="201168" lvl="1" indent="0">
              <a:buNone/>
            </a:pPr>
            <a:r>
              <a:rPr lang="en-US" b="1" dirty="0"/>
              <a:t>Server side rendering </a:t>
            </a:r>
            <a:r>
              <a:rPr lang="en-US" dirty="0"/>
              <a:t>– You just need to pass the store that is created on the server, to the client side. This is very useful for initial render and provides a better user experience as it optimizes the application performance.</a:t>
            </a:r>
          </a:p>
          <a:p>
            <a:pPr marL="201168" lvl="1" indent="0">
              <a:buNone/>
            </a:pPr>
            <a:r>
              <a:rPr lang="en-US" b="1" dirty="0"/>
              <a:t>Developer tools </a:t>
            </a:r>
            <a:r>
              <a:rPr lang="en-US" dirty="0"/>
              <a:t>– From actions to state changes, developers can track everything going on in the application in real time.</a:t>
            </a:r>
          </a:p>
          <a:p>
            <a:pPr marL="201168" lvl="1" indent="0">
              <a:buNone/>
            </a:pPr>
            <a:r>
              <a:rPr lang="en-US" b="1" dirty="0"/>
              <a:t>Community and ecosystem </a:t>
            </a:r>
            <a:r>
              <a:rPr lang="en-US" dirty="0"/>
              <a:t>– Redux has a huge community behind it which makes it even more captivating to use. A large community of talented individuals contribute to the betterment of the library and develop various applications with it.</a:t>
            </a:r>
          </a:p>
          <a:p>
            <a:pPr marL="201168" lvl="1" indent="0">
              <a:buNone/>
            </a:pPr>
            <a:r>
              <a:rPr lang="en-US" b="1" dirty="0"/>
              <a:t>Ease of testing </a:t>
            </a:r>
            <a:r>
              <a:rPr lang="en-US" dirty="0"/>
              <a:t>– Redux code are mostly functions which are small, pure and isolated. This makes the code testable and independent.</a:t>
            </a:r>
          </a:p>
          <a:p>
            <a:pPr marL="201168" lvl="1" indent="0">
              <a:buNone/>
            </a:pPr>
            <a:r>
              <a:rPr lang="en-US" b="1" dirty="0"/>
              <a:t>Organization </a:t>
            </a:r>
            <a:r>
              <a:rPr lang="en-US" dirty="0"/>
              <a:t>– Redux is very precise about how the code should be organized, this makes the code more consistent and easier when a team works with it.</a:t>
            </a:r>
          </a:p>
        </p:txBody>
      </p:sp>
    </p:spTree>
    <p:extLst>
      <p:ext uri="{BB962C8B-B14F-4D97-AF65-F5344CB8AC3E}">
        <p14:creationId xmlns:p14="http://schemas.microsoft.com/office/powerpoint/2010/main" val="293084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D61FEA-891E-BD3A-7960-88342600A94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C626C71-1CF5-E6F5-2659-BA113AE3C642}"/>
              </a:ext>
            </a:extLst>
          </p:cNvPr>
          <p:cNvSpPr>
            <a:spLocks noGrp="1"/>
          </p:cNvSpPr>
          <p:nvPr>
            <p:ph type="title"/>
          </p:nvPr>
        </p:nvSpPr>
        <p:spPr/>
        <p:txBody>
          <a:bodyPr/>
          <a:lstStyle/>
          <a:p>
            <a:r>
              <a:rPr lang="en-US" dirty="0"/>
              <a:t>Principles of Redux</a:t>
            </a:r>
          </a:p>
        </p:txBody>
      </p:sp>
      <p:sp>
        <p:nvSpPr>
          <p:cNvPr id="5" name="Content Placeholder 4">
            <a:extLst>
              <a:ext uri="{FF2B5EF4-FFF2-40B4-BE49-F238E27FC236}">
                <a16:creationId xmlns:a16="http://schemas.microsoft.com/office/drawing/2014/main" id="{1772AE73-49D9-04BF-9669-B8CCFE571D90}"/>
              </a:ext>
            </a:extLst>
          </p:cNvPr>
          <p:cNvSpPr>
            <a:spLocks noGrp="1"/>
          </p:cNvSpPr>
          <p:nvPr>
            <p:ph idx="1"/>
          </p:nvPr>
        </p:nvSpPr>
        <p:spPr/>
        <p:txBody>
          <a:bodyPr>
            <a:noAutofit/>
          </a:bodyPr>
          <a:lstStyle/>
          <a:p>
            <a:pPr marL="201168" lvl="1" indent="0">
              <a:buNone/>
            </a:pPr>
            <a:r>
              <a:rPr lang="en-US" dirty="0"/>
              <a:t>Predictability of Redux is determined by three most important principles as given below</a:t>
            </a:r>
          </a:p>
          <a:p>
            <a:pPr lvl="1">
              <a:buFont typeface="Wingdings" panose="05000000000000000000" pitchFamily="2" charset="2"/>
              <a:buChar char="q"/>
            </a:pPr>
            <a:r>
              <a:rPr lang="en-US" b="1" i="0" dirty="0">
                <a:effectLst/>
                <a:latin typeface="Verdana" panose="020B0604030504040204" pitchFamily="34" charset="0"/>
              </a:rPr>
              <a:t>Single Source of Truth</a:t>
            </a:r>
          </a:p>
          <a:p>
            <a:pPr lvl="2">
              <a:buFont typeface="Wingdings" panose="05000000000000000000" pitchFamily="2" charset="2"/>
              <a:buChar char="q"/>
            </a:pPr>
            <a:r>
              <a:rPr lang="en-US" sz="1800" b="0" i="0" dirty="0">
                <a:solidFill>
                  <a:srgbClr val="000000"/>
                </a:solidFill>
                <a:effectLst/>
                <a:latin typeface="Verdana" panose="020B0604030504040204" pitchFamily="34" charset="0"/>
              </a:rPr>
              <a:t>The state of your whole application is stored in an object tree within a single store.</a:t>
            </a:r>
            <a:endParaRPr lang="en-US" sz="1800" dirty="0">
              <a:solidFill>
                <a:srgbClr val="000000"/>
              </a:solidFill>
              <a:latin typeface="Verdana" panose="020B0604030504040204" pitchFamily="34" charset="0"/>
            </a:endParaRPr>
          </a:p>
          <a:p>
            <a:pPr lvl="2">
              <a:buFont typeface="Wingdings" panose="05000000000000000000" pitchFamily="2" charset="2"/>
              <a:buChar char="q"/>
            </a:pPr>
            <a:r>
              <a:rPr lang="en-US" sz="1800" b="0" i="0" dirty="0">
                <a:solidFill>
                  <a:srgbClr val="000000"/>
                </a:solidFill>
                <a:effectLst/>
                <a:latin typeface="Verdana" panose="020B0604030504040204" pitchFamily="34" charset="0"/>
              </a:rPr>
              <a:t>As whole application state is stored in a single tree, it makes debugging easy, and development faster.</a:t>
            </a:r>
            <a:endParaRPr lang="en-US" sz="1800" b="0" i="0" dirty="0">
              <a:effectLst/>
              <a:latin typeface="Verdana" panose="020B0604030504040204" pitchFamily="34" charset="0"/>
            </a:endParaRPr>
          </a:p>
          <a:p>
            <a:pPr lvl="1">
              <a:buFont typeface="Wingdings" panose="05000000000000000000" pitchFamily="2" charset="2"/>
              <a:buChar char="q"/>
            </a:pPr>
            <a:r>
              <a:rPr lang="en-US" b="1" i="0" dirty="0">
                <a:effectLst/>
                <a:latin typeface="Verdana" panose="020B0604030504040204" pitchFamily="34" charset="0"/>
              </a:rPr>
              <a:t>State is Read-only</a:t>
            </a:r>
          </a:p>
          <a:p>
            <a:pPr lvl="2">
              <a:buFont typeface="Wingdings" panose="05000000000000000000" pitchFamily="2" charset="2"/>
              <a:buChar char="q"/>
            </a:pPr>
            <a:r>
              <a:rPr lang="en-US" sz="1800" b="0" i="0" dirty="0">
                <a:solidFill>
                  <a:srgbClr val="000000"/>
                </a:solidFill>
                <a:effectLst/>
                <a:latin typeface="Verdana" panose="020B0604030504040204" pitchFamily="34" charset="0"/>
              </a:rPr>
              <a:t>The only way to change the state is to emit an action, an object describing what happened. This means nobody can directly change the state of your application.</a:t>
            </a:r>
            <a:endParaRPr lang="en-US" sz="1800" b="0" i="0" dirty="0">
              <a:effectLst/>
              <a:latin typeface="Verdana" panose="020B0604030504040204" pitchFamily="34" charset="0"/>
            </a:endParaRPr>
          </a:p>
          <a:p>
            <a:pPr lvl="1">
              <a:buFont typeface="Wingdings" panose="05000000000000000000" pitchFamily="2" charset="2"/>
              <a:buChar char="q"/>
            </a:pPr>
            <a:r>
              <a:rPr lang="en-US" b="1" i="0" dirty="0">
                <a:effectLst/>
                <a:latin typeface="Verdana" panose="020B0604030504040204" pitchFamily="34" charset="0"/>
              </a:rPr>
              <a:t>Changes are made with pure functions</a:t>
            </a:r>
          </a:p>
          <a:p>
            <a:pPr lvl="2">
              <a:buFont typeface="Wingdings" panose="05000000000000000000" pitchFamily="2" charset="2"/>
              <a:buChar char="q"/>
            </a:pPr>
            <a:r>
              <a:rPr lang="en-US" sz="1800" b="0" i="0" dirty="0">
                <a:solidFill>
                  <a:srgbClr val="000000"/>
                </a:solidFill>
                <a:effectLst/>
                <a:latin typeface="Verdana" panose="020B0604030504040204" pitchFamily="34" charset="0"/>
              </a:rPr>
              <a:t>To specify how the state tree is transformed by actions, you write pure reducers. A reducer is a central place where state modification takes place. Reducer is a function which takes state and action as arguments, and returns a newly updated state.</a:t>
            </a:r>
            <a:endParaRPr lang="en-US" sz="1800" b="0" i="0" dirty="0">
              <a:effectLst/>
              <a:latin typeface="Verdana" panose="020B0604030504040204" pitchFamily="34" charset="0"/>
            </a:endParaRPr>
          </a:p>
          <a:p>
            <a:pPr lvl="1">
              <a:buFont typeface="Wingdings" panose="05000000000000000000" pitchFamily="2" charset="2"/>
              <a:buChar char="q"/>
            </a:pPr>
            <a:endParaRPr lang="en-US" dirty="0"/>
          </a:p>
        </p:txBody>
      </p:sp>
    </p:spTree>
    <p:extLst>
      <p:ext uri="{BB962C8B-B14F-4D97-AF65-F5344CB8AC3E}">
        <p14:creationId xmlns:p14="http://schemas.microsoft.com/office/powerpoint/2010/main" val="2593828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19D086-C1FC-E396-666F-62A85D5A5D71}"/>
              </a:ext>
            </a:extLst>
          </p:cNvPr>
          <p:cNvSpPr>
            <a:spLocks noGrp="1"/>
          </p:cNvSpPr>
          <p:nvPr>
            <p:ph type="title"/>
          </p:nvPr>
        </p:nvSpPr>
        <p:spPr/>
        <p:txBody>
          <a:bodyPr/>
          <a:lstStyle/>
          <a:p>
            <a:r>
              <a:rPr lang="en-US" dirty="0"/>
              <a:t>Redux Architecture(Components Of Redux)</a:t>
            </a:r>
          </a:p>
        </p:txBody>
      </p:sp>
      <p:sp>
        <p:nvSpPr>
          <p:cNvPr id="5" name="Content Placeholder 4">
            <a:extLst>
              <a:ext uri="{FF2B5EF4-FFF2-40B4-BE49-F238E27FC236}">
                <a16:creationId xmlns:a16="http://schemas.microsoft.com/office/drawing/2014/main" id="{3AAACB82-0131-E50C-7AAF-79F8D1937980}"/>
              </a:ext>
            </a:extLst>
          </p:cNvPr>
          <p:cNvSpPr>
            <a:spLocks noGrp="1"/>
          </p:cNvSpPr>
          <p:nvPr>
            <p:ph idx="1"/>
          </p:nvPr>
        </p:nvSpPr>
        <p:spPr/>
        <p:txBody>
          <a:bodyPr>
            <a:normAutofit lnSpcReduction="10000"/>
          </a:bodyPr>
          <a:lstStyle/>
          <a:p>
            <a:pPr>
              <a:buFont typeface="Wingdings" panose="05000000000000000000" pitchFamily="2" charset="2"/>
              <a:buChar char="q"/>
            </a:pPr>
            <a:r>
              <a:rPr lang="en-US" dirty="0"/>
              <a:t>There are three main components of Redux architecture</a:t>
            </a:r>
          </a:p>
          <a:p>
            <a:pPr algn="l"/>
            <a:r>
              <a:rPr lang="en-US" b="1" i="0" dirty="0">
                <a:solidFill>
                  <a:srgbClr val="222222"/>
                </a:solidFill>
                <a:effectLst/>
                <a:latin typeface="-apple-system"/>
              </a:rPr>
              <a:t>STORE:</a:t>
            </a:r>
            <a:endParaRPr lang="en-US" b="0" i="0" dirty="0">
              <a:solidFill>
                <a:srgbClr val="222222"/>
              </a:solidFill>
              <a:effectLst/>
              <a:latin typeface="-apple-system"/>
            </a:endParaRPr>
          </a:p>
          <a:p>
            <a:pPr algn="l"/>
            <a:r>
              <a:rPr lang="en-US" b="0" i="0" dirty="0">
                <a:solidFill>
                  <a:srgbClr val="222222"/>
                </a:solidFill>
                <a:effectLst/>
                <a:latin typeface="-apple-system"/>
              </a:rPr>
              <a:t>The entire state of an application lists at a place called Store. It acts as a brain and manages the status of the application. It also has a dispatch(action) function.</a:t>
            </a:r>
          </a:p>
          <a:p>
            <a:pPr algn="l"/>
            <a:r>
              <a:rPr lang="en-US" b="1" i="0" dirty="0">
                <a:solidFill>
                  <a:srgbClr val="222222"/>
                </a:solidFill>
                <a:effectLst/>
                <a:latin typeface="-apple-system"/>
              </a:rPr>
              <a:t>ACTION:</a:t>
            </a:r>
            <a:endParaRPr lang="en-US" b="0" i="0" dirty="0">
              <a:solidFill>
                <a:srgbClr val="222222"/>
              </a:solidFill>
              <a:effectLst/>
              <a:latin typeface="-apple-system"/>
            </a:endParaRPr>
          </a:p>
          <a:p>
            <a:pPr algn="l"/>
            <a:r>
              <a:rPr lang="en-US" b="0" i="0" dirty="0">
                <a:solidFill>
                  <a:srgbClr val="222222"/>
                </a:solidFill>
                <a:effectLst/>
                <a:latin typeface="-apple-system"/>
              </a:rPr>
              <a:t>An action is a pure object which is sent or dispatched from the view. It is created to store information about the user’s event such as info about the type of action, the time of occurrence, the location of occurrence, info about its coordinates, and info about the state it aims to change.</a:t>
            </a:r>
          </a:p>
          <a:p>
            <a:pPr algn="l"/>
            <a:r>
              <a:rPr lang="en-US" b="1" i="0" dirty="0">
                <a:solidFill>
                  <a:srgbClr val="222222"/>
                </a:solidFill>
                <a:effectLst/>
                <a:latin typeface="-apple-system"/>
              </a:rPr>
              <a:t>REDUCER:</a:t>
            </a:r>
            <a:endParaRPr lang="en-US" b="0" i="0" dirty="0">
              <a:solidFill>
                <a:srgbClr val="222222"/>
              </a:solidFill>
              <a:effectLst/>
              <a:latin typeface="-apple-system"/>
            </a:endParaRPr>
          </a:p>
          <a:p>
            <a:pPr algn="l"/>
            <a:r>
              <a:rPr lang="en-US" b="0" i="0" dirty="0">
                <a:solidFill>
                  <a:srgbClr val="222222"/>
                </a:solidFill>
                <a:effectLst/>
                <a:latin typeface="-apple-system"/>
              </a:rPr>
              <a:t>Reducer is a pure function which is used to return a new state from the initial state. It reads the payloads from the actions. The reducer then updates the store via the state accordingly.</a:t>
            </a:r>
          </a:p>
          <a:p>
            <a:pPr>
              <a:buFont typeface="Wingdings" panose="05000000000000000000" pitchFamily="2" charset="2"/>
              <a:buChar char="q"/>
            </a:pPr>
            <a:endParaRPr lang="en-US" dirty="0"/>
          </a:p>
        </p:txBody>
      </p:sp>
    </p:spTree>
    <p:extLst>
      <p:ext uri="{BB962C8B-B14F-4D97-AF65-F5344CB8AC3E}">
        <p14:creationId xmlns:p14="http://schemas.microsoft.com/office/powerpoint/2010/main" val="4184024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2E16B4-AFF0-9451-C689-C1DCF6D0DF4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0B48506-6A21-00B7-8145-C9943DF4CEF3}"/>
              </a:ext>
            </a:extLst>
          </p:cNvPr>
          <p:cNvSpPr>
            <a:spLocks noGrp="1"/>
          </p:cNvSpPr>
          <p:nvPr>
            <p:ph type="title"/>
          </p:nvPr>
        </p:nvSpPr>
        <p:spPr/>
        <p:txBody>
          <a:bodyPr/>
          <a:lstStyle/>
          <a:p>
            <a:r>
              <a:rPr lang="en-US" dirty="0"/>
              <a:t>Redux Architecture(Components Of Redux)</a:t>
            </a:r>
          </a:p>
        </p:txBody>
      </p:sp>
      <p:pic>
        <p:nvPicPr>
          <p:cNvPr id="9218" name="Picture 2" descr="React Redux">
            <a:extLst>
              <a:ext uri="{FF2B5EF4-FFF2-40B4-BE49-F238E27FC236}">
                <a16:creationId xmlns:a16="http://schemas.microsoft.com/office/drawing/2014/main" id="{19E0F3AC-D681-F502-D7DC-E31B997DB48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75857" y="1952625"/>
            <a:ext cx="5731556"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5731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19D086-C1FC-E396-666F-62A85D5A5D71}"/>
              </a:ext>
            </a:extLst>
          </p:cNvPr>
          <p:cNvSpPr>
            <a:spLocks noGrp="1"/>
          </p:cNvSpPr>
          <p:nvPr>
            <p:ph type="title"/>
          </p:nvPr>
        </p:nvSpPr>
        <p:spPr/>
        <p:txBody>
          <a:bodyPr/>
          <a:lstStyle/>
          <a:p>
            <a:r>
              <a:rPr lang="en-US" dirty="0"/>
              <a:t>Redux actions</a:t>
            </a:r>
          </a:p>
        </p:txBody>
      </p:sp>
      <p:sp>
        <p:nvSpPr>
          <p:cNvPr id="5" name="Content Placeholder 4">
            <a:extLst>
              <a:ext uri="{FF2B5EF4-FFF2-40B4-BE49-F238E27FC236}">
                <a16:creationId xmlns:a16="http://schemas.microsoft.com/office/drawing/2014/main" id="{3AAACB82-0131-E50C-7AAF-79F8D1937980}"/>
              </a:ext>
            </a:extLst>
          </p:cNvPr>
          <p:cNvSpPr>
            <a:spLocks noGrp="1"/>
          </p:cNvSpPr>
          <p:nvPr>
            <p:ph idx="1"/>
          </p:nvPr>
        </p:nvSpPr>
        <p:spPr/>
        <p:txBody>
          <a:bodyPr>
            <a:normAutofit fontScale="92500" lnSpcReduction="10000"/>
          </a:bodyPr>
          <a:lstStyle/>
          <a:p>
            <a:pPr>
              <a:buFont typeface="Wingdings" panose="05000000000000000000" pitchFamily="2" charset="2"/>
              <a:buChar char="q"/>
            </a:pPr>
            <a:r>
              <a:rPr lang="en-US" sz="1600" b="0" i="0" dirty="0">
                <a:solidFill>
                  <a:srgbClr val="313337"/>
                </a:solidFill>
                <a:effectLst/>
                <a:latin typeface="Crimson Text"/>
              </a:rPr>
              <a:t>Redux actions are events. </a:t>
            </a:r>
            <a:r>
              <a:rPr lang="en-US" sz="1400" b="0" i="0" dirty="0">
                <a:solidFill>
                  <a:srgbClr val="313337"/>
                </a:solidFill>
                <a:effectLst/>
                <a:latin typeface="Crimson Text"/>
              </a:rPr>
              <a:t>They are the only way you can send data from your application to your Redux store. The data can be from user interactions, API calls, or even form submissions.</a:t>
            </a:r>
            <a:endParaRPr lang="en-US" sz="1800" b="0" i="0" dirty="0">
              <a:solidFill>
                <a:srgbClr val="4A4A4A"/>
              </a:solidFill>
              <a:effectLst/>
            </a:endParaRPr>
          </a:p>
          <a:p>
            <a:pPr>
              <a:buFont typeface="Wingdings" panose="05000000000000000000" pitchFamily="2" charset="2"/>
              <a:buChar char="q"/>
            </a:pPr>
            <a:r>
              <a:rPr lang="en-US" sz="1800" b="0" i="0" dirty="0">
                <a:solidFill>
                  <a:srgbClr val="4A4A4A"/>
                </a:solidFill>
                <a:effectLst/>
              </a:rPr>
              <a:t>Actions are the only source of information for the store as per Redux official documentation. </a:t>
            </a:r>
          </a:p>
          <a:p>
            <a:pPr>
              <a:buFont typeface="Wingdings" panose="05000000000000000000" pitchFamily="2" charset="2"/>
              <a:buChar char="q"/>
            </a:pPr>
            <a:r>
              <a:rPr lang="en-US" sz="1800" b="0" i="0" dirty="0">
                <a:solidFill>
                  <a:srgbClr val="4A4A4A"/>
                </a:solidFill>
                <a:effectLst/>
              </a:rPr>
              <a:t>It carries a payload of information from your application to store.</a:t>
            </a:r>
          </a:p>
          <a:p>
            <a:pPr>
              <a:buFont typeface="Wingdings" panose="05000000000000000000" pitchFamily="2" charset="2"/>
              <a:buChar char="q"/>
            </a:pPr>
            <a:r>
              <a:rPr lang="en-US" sz="1800" b="0" i="0" dirty="0">
                <a:solidFill>
                  <a:srgbClr val="4A4A4A"/>
                </a:solidFill>
                <a:effectLst/>
              </a:rPr>
              <a:t>The only way to change state content is by emitting an action.</a:t>
            </a:r>
          </a:p>
          <a:p>
            <a:pPr>
              <a:buFont typeface="Wingdings" panose="05000000000000000000" pitchFamily="2" charset="2"/>
              <a:buChar char="q"/>
            </a:pPr>
            <a:r>
              <a:rPr lang="en-US" sz="1800" b="0" i="0" dirty="0">
                <a:solidFill>
                  <a:srgbClr val="4A4A4A"/>
                </a:solidFill>
                <a:effectLst/>
              </a:rPr>
              <a:t>Actions are the plain JavaScript objects which are the main source of information used to send data (user interactions, internal events such as API calls, and form submissions) from the application to the store.</a:t>
            </a:r>
          </a:p>
          <a:p>
            <a:pPr>
              <a:buFont typeface="Wingdings" panose="05000000000000000000" pitchFamily="2" charset="2"/>
              <a:buChar char="q"/>
            </a:pPr>
            <a:r>
              <a:rPr lang="en-US" sz="1800" dirty="0"/>
              <a:t>The store receives information only from the actions. You have to send the actions to the store using store. Dispatch().</a:t>
            </a:r>
          </a:p>
          <a:p>
            <a:pPr>
              <a:buFont typeface="Wingdings" panose="05000000000000000000" pitchFamily="2" charset="2"/>
              <a:buChar char="q"/>
            </a:pPr>
            <a:r>
              <a:rPr lang="en-US" sz="1800" b="1" dirty="0"/>
              <a:t>Note: In the redux we can’t update the state directly, the only way to change the state is by calling an dispatch method with action object.</a:t>
            </a:r>
          </a:p>
          <a:p>
            <a:pPr>
              <a:buFont typeface="Wingdings" panose="05000000000000000000" pitchFamily="2" charset="2"/>
              <a:buChar char="q"/>
            </a:pPr>
            <a:r>
              <a:rPr lang="en-US" sz="1800" b="1" dirty="0"/>
              <a:t>The dispatch method is provided by the redux.</a:t>
            </a:r>
          </a:p>
          <a:p>
            <a:pPr>
              <a:buFont typeface="Wingdings" panose="05000000000000000000" pitchFamily="2" charset="2"/>
              <a:buChar char="q"/>
            </a:pPr>
            <a:endParaRPr lang="en-US" sz="1800" dirty="0"/>
          </a:p>
        </p:txBody>
      </p:sp>
    </p:spTree>
    <p:extLst>
      <p:ext uri="{BB962C8B-B14F-4D97-AF65-F5344CB8AC3E}">
        <p14:creationId xmlns:p14="http://schemas.microsoft.com/office/powerpoint/2010/main" val="3477671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F138D1-71E7-9C1F-8B10-854156D3072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A861B6D-D034-8E18-6C43-3A49012E7A91}"/>
              </a:ext>
            </a:extLst>
          </p:cNvPr>
          <p:cNvSpPr>
            <a:spLocks noGrp="1"/>
          </p:cNvSpPr>
          <p:nvPr>
            <p:ph type="title"/>
          </p:nvPr>
        </p:nvSpPr>
        <p:spPr/>
        <p:txBody>
          <a:bodyPr/>
          <a:lstStyle/>
          <a:p>
            <a:r>
              <a:rPr lang="en-US" dirty="0"/>
              <a:t>Redux actions Cont..</a:t>
            </a:r>
          </a:p>
        </p:txBody>
      </p:sp>
      <p:sp>
        <p:nvSpPr>
          <p:cNvPr id="5" name="Content Placeholder 4">
            <a:extLst>
              <a:ext uri="{FF2B5EF4-FFF2-40B4-BE49-F238E27FC236}">
                <a16:creationId xmlns:a16="http://schemas.microsoft.com/office/drawing/2014/main" id="{A933AAC2-57D2-8B90-9E5C-CF72E50F2DCB}"/>
              </a:ext>
            </a:extLst>
          </p:cNvPr>
          <p:cNvSpPr>
            <a:spLocks noGrp="1"/>
          </p:cNvSpPr>
          <p:nvPr>
            <p:ph idx="1"/>
          </p:nvPr>
        </p:nvSpPr>
        <p:spPr/>
        <p:txBody>
          <a:bodyPr>
            <a:normAutofit/>
          </a:bodyPr>
          <a:lstStyle/>
          <a:p>
            <a:pPr>
              <a:buFont typeface="Wingdings" panose="05000000000000000000" pitchFamily="2" charset="2"/>
              <a:buChar char="q"/>
            </a:pPr>
            <a:r>
              <a:rPr lang="en-US" dirty="0">
                <a:solidFill>
                  <a:srgbClr val="313337"/>
                </a:solidFill>
                <a:latin typeface="Crimson Text"/>
              </a:rPr>
              <a:t>Actions are plain JavaScript objects that must have</a:t>
            </a:r>
          </a:p>
          <a:p>
            <a:pPr>
              <a:buFont typeface="Wingdings" panose="05000000000000000000" pitchFamily="2" charset="2"/>
              <a:buChar char="q"/>
            </a:pPr>
            <a:r>
              <a:rPr lang="en-US" b="0" i="0" dirty="0">
                <a:solidFill>
                  <a:srgbClr val="313337"/>
                </a:solidFill>
                <a:effectLst/>
                <a:latin typeface="Crimson Text"/>
              </a:rPr>
              <a:t>A type property to indicate the type of action to be carried out. Types should typically be defined as string constants.</a:t>
            </a:r>
          </a:p>
          <a:p>
            <a:pPr>
              <a:buFont typeface="Wingdings" panose="05000000000000000000" pitchFamily="2" charset="2"/>
              <a:buChar char="q"/>
            </a:pPr>
            <a:r>
              <a:rPr lang="en-US" b="0" i="0" dirty="0">
                <a:solidFill>
                  <a:srgbClr val="313337"/>
                </a:solidFill>
                <a:effectLst/>
                <a:latin typeface="Crimson Text"/>
              </a:rPr>
              <a:t>A payload object that contains the information that should be used to change the state</a:t>
            </a:r>
          </a:p>
          <a:p>
            <a:pPr>
              <a:buFont typeface="Wingdings" panose="05000000000000000000" pitchFamily="2" charset="2"/>
              <a:buChar char="q"/>
            </a:pPr>
            <a:r>
              <a:rPr lang="en-US" b="0" i="0" dirty="0">
                <a:solidFill>
                  <a:srgbClr val="313337"/>
                </a:solidFill>
                <a:effectLst/>
                <a:latin typeface="Crimson Text"/>
              </a:rPr>
              <a:t>Actions are created via an action creator, which is a function that returns an action. </a:t>
            </a:r>
            <a:endParaRPr lang="en-US" dirty="0">
              <a:solidFill>
                <a:srgbClr val="313337"/>
              </a:solidFill>
              <a:latin typeface="Crimson Text"/>
            </a:endParaRPr>
          </a:p>
          <a:p>
            <a:pPr>
              <a:buFont typeface="Wingdings" panose="05000000000000000000" pitchFamily="2" charset="2"/>
              <a:buChar char="q"/>
            </a:pPr>
            <a:r>
              <a:rPr lang="en-US" b="0" i="0" dirty="0">
                <a:solidFill>
                  <a:srgbClr val="313337"/>
                </a:solidFill>
                <a:effectLst/>
                <a:latin typeface="Crimson Text"/>
              </a:rPr>
              <a:t>Actions are executed using the </a:t>
            </a:r>
            <a:r>
              <a:rPr lang="en-US" b="0" i="0" dirty="0">
                <a:solidFill>
                  <a:srgbClr val="313337"/>
                </a:solidFill>
                <a:effectLst/>
                <a:latin typeface="IBM Plex Mono" panose="020F0502020204030204" pitchFamily="49" charset="0"/>
              </a:rPr>
              <a:t>dispatch()</a:t>
            </a:r>
            <a:r>
              <a:rPr lang="en-US" b="0" i="0" dirty="0">
                <a:solidFill>
                  <a:srgbClr val="313337"/>
                </a:solidFill>
                <a:effectLst/>
                <a:latin typeface="Crimson Text"/>
              </a:rPr>
              <a:t>method, which sends the action to the store</a:t>
            </a:r>
          </a:p>
          <a:p>
            <a:pPr>
              <a:buFont typeface="Wingdings" panose="05000000000000000000" pitchFamily="2" charset="2"/>
              <a:buChar char="q"/>
            </a:pPr>
            <a:endParaRPr lang="en-US" dirty="0"/>
          </a:p>
        </p:txBody>
      </p:sp>
      <p:pic>
        <p:nvPicPr>
          <p:cNvPr id="7170" name="Picture 2" descr="An Action In Redux">
            <a:extLst>
              <a:ext uri="{FF2B5EF4-FFF2-40B4-BE49-F238E27FC236}">
                <a16:creationId xmlns:a16="http://schemas.microsoft.com/office/drawing/2014/main" id="{1323056E-3C9F-6446-DAE5-544071614E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8890" y="4401155"/>
            <a:ext cx="7504340" cy="2043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5336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EF28D9-8A7A-6425-132F-33E21EACA08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52FD66B-B4F5-2E93-7372-F0CC6F2EDE80}"/>
              </a:ext>
            </a:extLst>
          </p:cNvPr>
          <p:cNvSpPr>
            <a:spLocks noGrp="1"/>
          </p:cNvSpPr>
          <p:nvPr>
            <p:ph type="title"/>
          </p:nvPr>
        </p:nvSpPr>
        <p:spPr/>
        <p:txBody>
          <a:bodyPr/>
          <a:lstStyle/>
          <a:p>
            <a:r>
              <a:rPr lang="en-US" dirty="0"/>
              <a:t>Redux actions Cont..</a:t>
            </a:r>
          </a:p>
        </p:txBody>
      </p:sp>
      <p:sp>
        <p:nvSpPr>
          <p:cNvPr id="5" name="Content Placeholder 4">
            <a:extLst>
              <a:ext uri="{FF2B5EF4-FFF2-40B4-BE49-F238E27FC236}">
                <a16:creationId xmlns:a16="http://schemas.microsoft.com/office/drawing/2014/main" id="{E7E28F24-3C5D-C44E-FF78-6C2525B83535}"/>
              </a:ext>
            </a:extLst>
          </p:cNvPr>
          <p:cNvSpPr>
            <a:spLocks noGrp="1"/>
          </p:cNvSpPr>
          <p:nvPr>
            <p:ph idx="1"/>
          </p:nvPr>
        </p:nvSpPr>
        <p:spPr/>
        <p:txBody>
          <a:bodyPr>
            <a:normAutofit fontScale="77500" lnSpcReduction="20000"/>
          </a:bodyPr>
          <a:lstStyle/>
          <a:p>
            <a:pPr>
              <a:buFont typeface="Wingdings" panose="05000000000000000000" pitchFamily="2" charset="2"/>
              <a:buChar char="q"/>
            </a:pPr>
            <a:r>
              <a:rPr lang="en-US" b="0" i="0" dirty="0">
                <a:solidFill>
                  <a:srgbClr val="313337"/>
                </a:solidFill>
                <a:effectLst/>
                <a:latin typeface="Crimson Text"/>
              </a:rPr>
              <a:t>Here’s an example of an action</a:t>
            </a:r>
          </a:p>
          <a:p>
            <a:pPr marL="201168" lvl="1" indent="0">
              <a:buNone/>
            </a:pPr>
            <a:r>
              <a:rPr lang="en-US" b="1" i="1" dirty="0">
                <a:solidFill>
                  <a:srgbClr val="FF0000"/>
                </a:solidFill>
                <a:effectLst/>
                <a:latin typeface="Crimson Text"/>
              </a:rPr>
              <a:t>{ </a:t>
            </a:r>
          </a:p>
          <a:p>
            <a:pPr marL="201168" lvl="1" indent="0">
              <a:buNone/>
            </a:pPr>
            <a:r>
              <a:rPr lang="en-US" b="1" i="1" dirty="0">
                <a:solidFill>
                  <a:srgbClr val="FF0000"/>
                </a:solidFill>
                <a:effectLst/>
                <a:latin typeface="Crimson Text"/>
              </a:rPr>
              <a:t>  type: "INCREMENT",</a:t>
            </a:r>
          </a:p>
          <a:p>
            <a:pPr marL="201168" lvl="1" indent="0">
              <a:buNone/>
            </a:pPr>
            <a:r>
              <a:rPr lang="en-US" b="1" i="1" dirty="0">
                <a:solidFill>
                  <a:srgbClr val="FF0000"/>
                </a:solidFill>
                <a:effectLst/>
                <a:latin typeface="Crimson Text"/>
              </a:rPr>
              <a:t>  payload: {</a:t>
            </a:r>
          </a:p>
          <a:p>
            <a:pPr marL="201168" lvl="1" indent="0">
              <a:buNone/>
            </a:pPr>
            <a:r>
              <a:rPr lang="en-US" b="1" i="1" dirty="0">
                <a:solidFill>
                  <a:srgbClr val="FF0000"/>
                </a:solidFill>
                <a:effectLst/>
                <a:latin typeface="Crimson Text"/>
              </a:rPr>
              <a:t>    </a:t>
            </a:r>
            <a:r>
              <a:rPr lang="en-US" b="1" i="1" dirty="0" err="1">
                <a:solidFill>
                  <a:srgbClr val="FF0000"/>
                </a:solidFill>
                <a:effectLst/>
                <a:latin typeface="Crimson Text"/>
              </a:rPr>
              <a:t>incrementBy</a:t>
            </a:r>
            <a:r>
              <a:rPr lang="en-US" b="1" i="1" dirty="0">
                <a:solidFill>
                  <a:srgbClr val="FF0000"/>
                </a:solidFill>
                <a:effectLst/>
                <a:latin typeface="Crimson Text"/>
              </a:rPr>
              <a:t>: 5,</a:t>
            </a:r>
          </a:p>
          <a:p>
            <a:pPr marL="201168" lvl="1" indent="0">
              <a:buNone/>
            </a:pPr>
            <a:r>
              <a:rPr lang="en-US" b="1" i="1" dirty="0">
                <a:solidFill>
                  <a:srgbClr val="FF0000"/>
                </a:solidFill>
                <a:effectLst/>
                <a:latin typeface="Crimson Text"/>
              </a:rPr>
              <a:t>  }</a:t>
            </a:r>
          </a:p>
          <a:p>
            <a:pPr marL="201168" lvl="1" indent="0">
              <a:buNone/>
            </a:pPr>
            <a:r>
              <a:rPr lang="en-US" b="1" i="1" dirty="0">
                <a:solidFill>
                  <a:srgbClr val="FF0000"/>
                </a:solidFill>
                <a:effectLst/>
                <a:latin typeface="Crimson Text"/>
              </a:rPr>
              <a:t>}</a:t>
            </a:r>
          </a:p>
          <a:p>
            <a:pPr marL="201168" lvl="1" indent="0">
              <a:buNone/>
            </a:pPr>
            <a:r>
              <a:rPr lang="en-US" b="1" i="0" dirty="0">
                <a:solidFill>
                  <a:schemeClr val="tx1"/>
                </a:solidFill>
                <a:effectLst/>
                <a:latin typeface="Open Sans" panose="020B0606030504020204" pitchFamily="34" charset="0"/>
              </a:rPr>
              <a:t>Action Creators (</a:t>
            </a:r>
            <a:r>
              <a:rPr lang="en-US" b="0" i="0" dirty="0">
                <a:solidFill>
                  <a:srgbClr val="454C55"/>
                </a:solidFill>
                <a:effectLst/>
                <a:latin typeface="Open Sans" panose="020B0606030504020204" pitchFamily="34" charset="0"/>
              </a:rPr>
              <a:t>Action creators are exactly the functions that create actions.</a:t>
            </a:r>
            <a:r>
              <a:rPr lang="en-US" b="1" i="0" dirty="0">
                <a:solidFill>
                  <a:schemeClr val="tx1"/>
                </a:solidFill>
                <a:effectLst/>
                <a:latin typeface="Open Sans" panose="020B0606030504020204" pitchFamily="34" charset="0"/>
              </a:rPr>
              <a:t>)</a:t>
            </a:r>
            <a:endParaRPr lang="en-US" b="1" i="1" dirty="0">
              <a:solidFill>
                <a:schemeClr val="tx1"/>
              </a:solidFill>
              <a:latin typeface="Crimson Text"/>
            </a:endParaRPr>
          </a:p>
          <a:p>
            <a:pPr>
              <a:buFont typeface="Wingdings" panose="05000000000000000000" pitchFamily="2" charset="2"/>
              <a:buChar char="q"/>
            </a:pPr>
            <a:r>
              <a:rPr lang="en-US" b="0" i="0" dirty="0">
                <a:solidFill>
                  <a:srgbClr val="313337"/>
                </a:solidFill>
                <a:effectLst/>
                <a:latin typeface="Crimson Text"/>
              </a:rPr>
              <a:t>And here is an example of an action creator. It is just a helper function that returns the action</a:t>
            </a:r>
          </a:p>
          <a:p>
            <a:pPr marL="201168" lvl="1" indent="0">
              <a:buNone/>
            </a:pPr>
            <a:r>
              <a:rPr lang="en-US" b="1" i="1" dirty="0">
                <a:solidFill>
                  <a:srgbClr val="FF0000"/>
                </a:solidFill>
              </a:rPr>
              <a:t>const </a:t>
            </a:r>
            <a:r>
              <a:rPr lang="en-US" b="1" i="1" dirty="0" err="1">
                <a:solidFill>
                  <a:srgbClr val="FF0000"/>
                </a:solidFill>
              </a:rPr>
              <a:t>getIncrementAction</a:t>
            </a:r>
            <a:r>
              <a:rPr lang="en-US" b="1" i="1" dirty="0">
                <a:solidFill>
                  <a:srgbClr val="FF0000"/>
                </a:solidFill>
              </a:rPr>
              <a:t> = (</a:t>
            </a:r>
            <a:r>
              <a:rPr lang="en-US" b="1" i="1" dirty="0" err="1">
                <a:solidFill>
                  <a:srgbClr val="FF0000"/>
                </a:solidFill>
              </a:rPr>
              <a:t>numberToIncrement</a:t>
            </a:r>
            <a:r>
              <a:rPr lang="en-US" b="1" i="1" dirty="0">
                <a:solidFill>
                  <a:srgbClr val="FF0000"/>
                </a:solidFill>
              </a:rPr>
              <a:t>) =&gt; {</a:t>
            </a:r>
          </a:p>
          <a:p>
            <a:pPr marL="201168" lvl="1" indent="0">
              <a:buNone/>
            </a:pPr>
            <a:r>
              <a:rPr lang="en-US" b="1" i="1" dirty="0">
                <a:solidFill>
                  <a:srgbClr val="FF0000"/>
                </a:solidFill>
              </a:rPr>
              <a:t>  return {</a:t>
            </a:r>
          </a:p>
          <a:p>
            <a:pPr marL="201168" lvl="1" indent="0">
              <a:buNone/>
            </a:pPr>
            <a:r>
              <a:rPr lang="en-US" b="1" i="1" dirty="0">
                <a:solidFill>
                  <a:srgbClr val="FF0000"/>
                </a:solidFill>
              </a:rPr>
              <a:t>    type: "INCREMENT",</a:t>
            </a:r>
          </a:p>
          <a:p>
            <a:pPr marL="201168" lvl="1" indent="0">
              <a:buNone/>
            </a:pPr>
            <a:r>
              <a:rPr lang="en-US" b="1" i="1" dirty="0">
                <a:solidFill>
                  <a:srgbClr val="FF0000"/>
                </a:solidFill>
              </a:rPr>
              <a:t>    payload: {</a:t>
            </a:r>
          </a:p>
          <a:p>
            <a:pPr marL="201168" lvl="1" indent="0">
              <a:buNone/>
            </a:pPr>
            <a:r>
              <a:rPr lang="en-US" b="1" i="1" dirty="0">
                <a:solidFill>
                  <a:srgbClr val="FF0000"/>
                </a:solidFill>
              </a:rPr>
              <a:t>      </a:t>
            </a:r>
            <a:r>
              <a:rPr lang="en-US" b="1" i="1" dirty="0" err="1">
                <a:solidFill>
                  <a:srgbClr val="FF0000"/>
                </a:solidFill>
              </a:rPr>
              <a:t>incrementBy</a:t>
            </a:r>
            <a:r>
              <a:rPr lang="en-US" b="1" i="1" dirty="0">
                <a:solidFill>
                  <a:srgbClr val="FF0000"/>
                </a:solidFill>
              </a:rPr>
              <a:t>: </a:t>
            </a:r>
            <a:r>
              <a:rPr lang="en-US" b="1" i="1" dirty="0" err="1">
                <a:solidFill>
                  <a:srgbClr val="FF0000"/>
                </a:solidFill>
              </a:rPr>
              <a:t>numberToIncrement</a:t>
            </a:r>
            <a:r>
              <a:rPr lang="en-US" b="1" i="1" dirty="0">
                <a:solidFill>
                  <a:srgbClr val="FF0000"/>
                </a:solidFill>
              </a:rPr>
              <a:t>,</a:t>
            </a:r>
          </a:p>
          <a:p>
            <a:pPr marL="201168" lvl="1" indent="0">
              <a:buNone/>
            </a:pPr>
            <a:r>
              <a:rPr lang="en-US" b="1" i="1" dirty="0">
                <a:solidFill>
                  <a:srgbClr val="FF0000"/>
                </a:solidFill>
              </a:rPr>
              <a:t>    }</a:t>
            </a:r>
          </a:p>
          <a:p>
            <a:pPr marL="201168" lvl="1" indent="0">
              <a:buNone/>
            </a:pPr>
            <a:r>
              <a:rPr lang="en-US" b="1" i="1" dirty="0">
                <a:solidFill>
                  <a:srgbClr val="FF0000"/>
                </a:solidFill>
              </a:rPr>
              <a:t>  }</a:t>
            </a:r>
          </a:p>
          <a:p>
            <a:pPr marL="201168" lvl="1" indent="0">
              <a:buNone/>
            </a:pPr>
            <a:r>
              <a:rPr lang="en-US" b="1" i="1" dirty="0">
                <a:solidFill>
                  <a:srgbClr val="FF0000"/>
                </a:solidFill>
              </a:rPr>
              <a:t>}</a:t>
            </a:r>
          </a:p>
        </p:txBody>
      </p:sp>
    </p:spTree>
    <p:extLst>
      <p:ext uri="{BB962C8B-B14F-4D97-AF65-F5344CB8AC3E}">
        <p14:creationId xmlns:p14="http://schemas.microsoft.com/office/powerpoint/2010/main" val="290166126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21070</TotalTime>
  <Words>1757</Words>
  <Application>Microsoft Office PowerPoint</Application>
  <PresentationFormat>Widescreen</PresentationFormat>
  <Paragraphs>127</Paragraphs>
  <Slides>17</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17</vt:i4>
      </vt:variant>
    </vt:vector>
  </HeadingPairs>
  <TitlesOfParts>
    <vt:vector size="29" baseType="lpstr">
      <vt:lpstr>-apple-system</vt:lpstr>
      <vt:lpstr>Arial</vt:lpstr>
      <vt:lpstr>Calibri</vt:lpstr>
      <vt:lpstr>Calibri Light</vt:lpstr>
      <vt:lpstr>Crimson Text</vt:lpstr>
      <vt:lpstr>IBM Plex Mono</vt:lpstr>
      <vt:lpstr>inherit</vt:lpstr>
      <vt:lpstr>Open Sans</vt:lpstr>
      <vt:lpstr>system-ui</vt:lpstr>
      <vt:lpstr>Verdana</vt:lpstr>
      <vt:lpstr>Wingdings</vt:lpstr>
      <vt:lpstr>Retrospect</vt:lpstr>
      <vt:lpstr>Redux</vt:lpstr>
      <vt:lpstr>Why Should I Use Redux?</vt:lpstr>
      <vt:lpstr>Advantages Of Redux</vt:lpstr>
      <vt:lpstr>Principles of Redux</vt:lpstr>
      <vt:lpstr>Redux Architecture(Components Of Redux)</vt:lpstr>
      <vt:lpstr>Redux Architecture(Components Of Redux)</vt:lpstr>
      <vt:lpstr>Redux actions</vt:lpstr>
      <vt:lpstr>Redux actions Cont..</vt:lpstr>
      <vt:lpstr>Redux actions Cont..</vt:lpstr>
      <vt:lpstr>Redux reducers</vt:lpstr>
      <vt:lpstr>Redux reducers Cont..</vt:lpstr>
      <vt:lpstr>Redux store</vt:lpstr>
      <vt:lpstr>Store</vt:lpstr>
      <vt:lpstr>Store</vt:lpstr>
      <vt:lpstr>Store Methods</vt:lpstr>
      <vt:lpstr>Redux Libraries and Tools</vt:lpstr>
      <vt:lpstr>React-Redux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Redux</dc:title>
  <dc:creator>San San</dc:creator>
  <cp:lastModifiedBy>San San</cp:lastModifiedBy>
  <cp:revision>16</cp:revision>
  <dcterms:created xsi:type="dcterms:W3CDTF">2022-12-26T14:40:24Z</dcterms:created>
  <dcterms:modified xsi:type="dcterms:W3CDTF">2024-03-11T03:51:20Z</dcterms:modified>
</cp:coreProperties>
</file>