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79" r:id="rId3"/>
    <p:sldId id="280" r:id="rId4"/>
    <p:sldId id="27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0"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74225" autoAdjust="0"/>
  </p:normalViewPr>
  <p:slideViewPr>
    <p:cSldViewPr>
      <p:cViewPr varScale="1">
        <p:scale>
          <a:sx n="54" d="100"/>
          <a:sy n="54" d="100"/>
        </p:scale>
        <p:origin x="-177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26BB-E790-49F8-83CE-6CC756208D52}" type="datetimeFigureOut">
              <a:rPr lang="en-US" smtClean="0"/>
              <a:pPr/>
              <a:t>7/22/2014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C57D98-FBBB-46D2-945B-54F689851CB8}" type="slidenum">
              <a:rPr lang="en-US" smtClean="0"/>
              <a:pPr/>
              <a:t>‹#›</a:t>
            </a:fld>
            <a:endParaRPr lang="en-US"/>
          </a:p>
        </p:txBody>
      </p:sp>
    </p:spTree>
    <p:extLst>
      <p:ext uri="{BB962C8B-B14F-4D97-AF65-F5344CB8AC3E}">
        <p14:creationId xmlns:p14="http://schemas.microsoft.com/office/powerpoint/2010/main" val="3336610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4D00F0E-466E-435D-8F18-36F29764FDE2}" type="slidenum">
              <a:rPr lang="en-US" smtClean="0"/>
              <a:pPr>
                <a:defRPr/>
              </a:pPr>
              <a:t>7</a:t>
            </a:fld>
            <a:endParaRPr lang="en-US" dirty="0"/>
          </a:p>
        </p:txBody>
      </p:sp>
    </p:spTree>
    <p:extLst>
      <p:ext uri="{BB962C8B-B14F-4D97-AF65-F5344CB8AC3E}">
        <p14:creationId xmlns:p14="http://schemas.microsoft.com/office/powerpoint/2010/main" val="386955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4D00F0E-466E-435D-8F18-36F29764FDE2}" type="slidenum">
              <a:rPr lang="en-US" smtClean="0"/>
              <a:pPr>
                <a:defRPr/>
              </a:pPr>
              <a:t>10</a:t>
            </a:fld>
            <a:endParaRPr lang="en-US" dirty="0"/>
          </a:p>
        </p:txBody>
      </p:sp>
    </p:spTree>
    <p:extLst>
      <p:ext uri="{BB962C8B-B14F-4D97-AF65-F5344CB8AC3E}">
        <p14:creationId xmlns:p14="http://schemas.microsoft.com/office/powerpoint/2010/main" val="3831711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C57D98-FBBB-46D2-945B-54F689851CB8}"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4D00F0E-466E-435D-8F18-36F29764FDE2}" type="slidenum">
              <a:rPr lang="en-US" smtClean="0"/>
              <a:pPr>
                <a:defRPr/>
              </a:pPr>
              <a:t>12</a:t>
            </a:fld>
            <a:endParaRPr lang="en-US" dirty="0"/>
          </a:p>
        </p:txBody>
      </p:sp>
    </p:spTree>
    <p:extLst>
      <p:ext uri="{BB962C8B-B14F-4D97-AF65-F5344CB8AC3E}">
        <p14:creationId xmlns:p14="http://schemas.microsoft.com/office/powerpoint/2010/main" val="401661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FD91E1-D3A7-4B58-88F1-D0D53C1ADBE9}" type="slidenum">
              <a:rPr lang="en-US" smtClean="0"/>
              <a:pPr eaLnBrk="1" hangingPunct="1"/>
              <a:t>19</a:t>
            </a:fld>
            <a:endParaRPr lang="en-US" dirty="0"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00F0E-466E-435D-8F18-36F29764FDE2}" type="slidenum">
              <a:rPr lang="en-US" smtClean="0"/>
              <a:pPr>
                <a:defRPr/>
              </a:pPr>
              <a:t>22</a:t>
            </a:fld>
            <a:endParaRPr lang="en-US" dirty="0"/>
          </a:p>
        </p:txBody>
      </p:sp>
    </p:spTree>
    <p:extLst>
      <p:ext uri="{BB962C8B-B14F-4D97-AF65-F5344CB8AC3E}">
        <p14:creationId xmlns:p14="http://schemas.microsoft.com/office/powerpoint/2010/main" val="3635789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00F0E-466E-435D-8F18-36F29764FDE2}" type="slidenum">
              <a:rPr lang="en-US" smtClean="0"/>
              <a:pPr>
                <a:defRPr/>
              </a:pPr>
              <a:t>23</a:t>
            </a:fld>
            <a:endParaRPr lang="en-US" dirty="0"/>
          </a:p>
        </p:txBody>
      </p:sp>
    </p:spTree>
    <p:extLst>
      <p:ext uri="{BB962C8B-B14F-4D97-AF65-F5344CB8AC3E}">
        <p14:creationId xmlns:p14="http://schemas.microsoft.com/office/powerpoint/2010/main" val="1430713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Exception Handling</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lvl="0" fontAlgn="base">
              <a:lnSpc>
                <a:spcPct val="140000"/>
              </a:lnSpc>
              <a:spcBef>
                <a:spcPct val="20000"/>
              </a:spcBef>
              <a:spcAft>
                <a:spcPct val="0"/>
              </a:spcAft>
              <a:buClr>
                <a:srgbClr val="333399"/>
              </a:buClr>
              <a:defRPr/>
            </a:pPr>
            <a:r>
              <a:rPr lang="en-US" b="1" kern="0" dirty="0" smtClean="0">
                <a:solidFill>
                  <a:srgbClr val="5F5F5F"/>
                </a:solidFill>
                <a:latin typeface="Arial"/>
              </a:rPr>
              <a:t>Error: </a:t>
            </a:r>
            <a:r>
              <a:rPr lang="en-US" kern="0" dirty="0" smtClean="0">
                <a:solidFill>
                  <a:srgbClr val="5F5F5F"/>
                </a:solidFill>
                <a:latin typeface="Arial"/>
              </a:rPr>
              <a:t>An error is a mistake done by the developer while writing business logic.</a:t>
            </a:r>
          </a:p>
          <a:p>
            <a:pPr lvl="0" fontAlgn="base">
              <a:lnSpc>
                <a:spcPct val="140000"/>
              </a:lnSpc>
              <a:spcBef>
                <a:spcPct val="20000"/>
              </a:spcBef>
              <a:spcAft>
                <a:spcPct val="0"/>
              </a:spcAft>
              <a:buClr>
                <a:srgbClr val="333399"/>
              </a:buClr>
              <a:defRPr/>
            </a:pPr>
            <a:r>
              <a:rPr lang="en-US" kern="0" dirty="0" smtClean="0">
                <a:solidFill>
                  <a:srgbClr val="5F5F5F"/>
                </a:solidFill>
                <a:latin typeface="Arial"/>
              </a:rPr>
              <a:t>Errors are  two types than can occur in an application.	</a:t>
            </a:r>
          </a:p>
          <a:p>
            <a:pPr lvl="1" fontAlgn="base">
              <a:lnSpc>
                <a:spcPct val="140000"/>
              </a:lnSpc>
              <a:spcBef>
                <a:spcPct val="20000"/>
              </a:spcBef>
              <a:spcAft>
                <a:spcPct val="0"/>
              </a:spcAft>
              <a:buClr>
                <a:srgbClr val="333399"/>
              </a:buClr>
              <a:buFont typeface="Wingdings" pitchFamily="2" charset="2"/>
              <a:buChar char="§"/>
              <a:defRPr/>
            </a:pPr>
            <a:r>
              <a:rPr lang="en-US" b="1" kern="0" dirty="0" smtClean="0">
                <a:solidFill>
                  <a:srgbClr val="5F5F5F"/>
                </a:solidFill>
                <a:latin typeface="Arial"/>
              </a:rPr>
              <a:t>Syntax errors[compile time errors]</a:t>
            </a:r>
          </a:p>
          <a:p>
            <a:pPr lvl="1" fontAlgn="base">
              <a:lnSpc>
                <a:spcPct val="140000"/>
              </a:lnSpc>
              <a:spcBef>
                <a:spcPct val="20000"/>
              </a:spcBef>
              <a:spcAft>
                <a:spcPct val="0"/>
              </a:spcAft>
              <a:buClr>
                <a:srgbClr val="333399"/>
              </a:buClr>
              <a:buFont typeface="Wingdings" pitchFamily="2" charset="2"/>
              <a:buChar char="§"/>
              <a:defRPr/>
            </a:pPr>
            <a:r>
              <a:rPr lang="en-US" b="1" kern="0" dirty="0" smtClean="0">
                <a:solidFill>
                  <a:srgbClr val="5F5F5F"/>
                </a:solidFill>
                <a:latin typeface="Arial"/>
              </a:rPr>
              <a:t>Runtime errors[Exceptions]</a:t>
            </a:r>
          </a:p>
          <a:p>
            <a:pPr lvl="0" fontAlgn="base">
              <a:lnSpc>
                <a:spcPct val="140000"/>
              </a:lnSpc>
              <a:spcBef>
                <a:spcPct val="20000"/>
              </a:spcBef>
              <a:spcAft>
                <a:spcPct val="0"/>
              </a:spcAft>
              <a:buClr>
                <a:srgbClr val="333399"/>
              </a:buClr>
              <a:defRPr/>
            </a:pPr>
            <a:r>
              <a:rPr lang="en-US" b="1" kern="0" dirty="0" smtClean="0">
                <a:solidFill>
                  <a:srgbClr val="5F5F5F"/>
                </a:solidFill>
                <a:latin typeface="Arial"/>
              </a:rPr>
              <a:t>Syntax errors: </a:t>
            </a:r>
            <a:r>
              <a:rPr lang="en-US" kern="0" dirty="0" smtClean="0">
                <a:solidFill>
                  <a:srgbClr val="5F5F5F"/>
                </a:solidFill>
                <a:latin typeface="Arial"/>
              </a:rPr>
              <a:t>Occurs when compiling the program due to syntactical 	mistakes.[keywords misspelled, ; missing etc]</a:t>
            </a:r>
          </a:p>
          <a:p>
            <a:pPr lvl="1" fontAlgn="base">
              <a:lnSpc>
                <a:spcPct val="140000"/>
              </a:lnSpc>
              <a:spcBef>
                <a:spcPct val="20000"/>
              </a:spcBef>
              <a:spcAft>
                <a:spcPct val="0"/>
              </a:spcAft>
              <a:buClr>
                <a:srgbClr val="333399"/>
              </a:buClr>
              <a:buFont typeface="Wingdings" pitchFamily="2" charset="2"/>
              <a:buChar char="§"/>
              <a:defRPr/>
            </a:pPr>
            <a:r>
              <a:rPr lang="en-US" kern="0" dirty="0" smtClean="0">
                <a:solidFill>
                  <a:srgbClr val="5F5F5F"/>
                </a:solidFill>
                <a:latin typeface="Arial"/>
              </a:rPr>
              <a:t>Compile time errors are detected by compilers.</a:t>
            </a:r>
          </a:p>
          <a:p>
            <a:pPr lvl="0" fontAlgn="base">
              <a:lnSpc>
                <a:spcPct val="140000"/>
              </a:lnSpc>
              <a:spcBef>
                <a:spcPct val="20000"/>
              </a:spcBef>
              <a:spcAft>
                <a:spcPct val="0"/>
              </a:spcAft>
              <a:buClr>
                <a:srgbClr val="333399"/>
              </a:buClr>
              <a:defRPr/>
            </a:pPr>
            <a:r>
              <a:rPr lang="en-US" b="1" kern="0" dirty="0" smtClean="0">
                <a:solidFill>
                  <a:srgbClr val="5F5F5F"/>
                </a:solidFill>
                <a:latin typeface="Arial"/>
              </a:rPr>
              <a:t>Runtime errors: </a:t>
            </a:r>
            <a:r>
              <a:rPr lang="en-US" kern="0" dirty="0" smtClean="0">
                <a:solidFill>
                  <a:srgbClr val="5F5F5F"/>
                </a:solidFill>
                <a:latin typeface="Arial"/>
              </a:rPr>
              <a:t>Occurs  during program execution</a:t>
            </a:r>
          </a:p>
          <a:p>
            <a:pPr lvl="1" fontAlgn="base">
              <a:lnSpc>
                <a:spcPct val="140000"/>
              </a:lnSpc>
              <a:spcBef>
                <a:spcPct val="20000"/>
              </a:spcBef>
              <a:spcAft>
                <a:spcPct val="0"/>
              </a:spcAft>
              <a:buClr>
                <a:srgbClr val="333399"/>
              </a:buClr>
              <a:buFont typeface="Wingdings" pitchFamily="2" charset="2"/>
              <a:buChar char="§"/>
              <a:defRPr/>
            </a:pPr>
            <a:r>
              <a:rPr lang="en-US" kern="0" dirty="0" smtClean="0">
                <a:solidFill>
                  <a:srgbClr val="5F5F5F"/>
                </a:solidFill>
                <a:latin typeface="Arial"/>
              </a:rPr>
              <a:t>Runtime errors are detected by Runtime System[CLR]</a:t>
            </a:r>
          </a:p>
          <a:p>
            <a:pPr lvl="1" fontAlgn="base">
              <a:lnSpc>
                <a:spcPct val="140000"/>
              </a:lnSpc>
              <a:spcBef>
                <a:spcPct val="20000"/>
              </a:spcBef>
              <a:spcAft>
                <a:spcPct val="0"/>
              </a:spcAft>
              <a:buClr>
                <a:srgbClr val="333399"/>
              </a:buClr>
              <a:buFont typeface="Wingdings" pitchFamily="2" charset="2"/>
              <a:buChar char="§"/>
              <a:defRPr/>
            </a:pPr>
            <a:r>
              <a:rPr lang="en-US" kern="0" dirty="0" smtClean="0">
                <a:solidFill>
                  <a:srgbClr val="5F5F5F"/>
                </a:solidFill>
                <a:latin typeface="Arial"/>
              </a:rPr>
              <a:t>Runtime errors are  called exceptions.</a:t>
            </a:r>
            <a:endParaRPr lang="en-US"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152400" y="76200"/>
            <a:ext cx="8915400"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40000"/>
              </a:lnSpc>
              <a:spcBef>
                <a:spcPct val="20000"/>
              </a:spcBef>
              <a:buClr>
                <a:schemeClr val="accent2"/>
              </a:buClr>
            </a:pPr>
            <a:r>
              <a:rPr lang="en-IN" sz="2000" b="1" dirty="0" smtClean="0">
                <a:solidFill>
                  <a:srgbClr val="000000"/>
                </a:solidFill>
                <a:latin typeface="Courier New" pitchFamily="49" charset="0"/>
              </a:rPr>
              <a:t>}</a:t>
            </a:r>
            <a:r>
              <a:rPr lang="en-IN" sz="2000" b="1" dirty="0">
                <a:solidFill>
                  <a:srgbClr val="000000"/>
                </a:solidFill>
                <a:latin typeface="Courier New" pitchFamily="49" charset="0"/>
              </a:rPr>
              <a:t>catch(DivideByZeroException d){</a:t>
            </a:r>
          </a:p>
          <a:p>
            <a:pPr>
              <a:lnSpc>
                <a:spcPct val="140000"/>
              </a:lnSpc>
              <a:spcBef>
                <a:spcPct val="20000"/>
              </a:spcBef>
              <a:buClr>
                <a:schemeClr val="accent2"/>
              </a:buClr>
            </a:pPr>
            <a:r>
              <a:rPr lang="en-IN" sz="2000" b="1" dirty="0" smtClean="0">
                <a:solidFill>
                  <a:srgbClr val="000000"/>
                </a:solidFill>
                <a:latin typeface="Courier New" pitchFamily="49" charset="0"/>
              </a:rPr>
              <a:t>    </a:t>
            </a:r>
            <a:r>
              <a:rPr lang="en-US" sz="2000" b="1" dirty="0" smtClean="0">
                <a:solidFill>
                  <a:srgbClr val="000000"/>
                </a:solidFill>
                <a:latin typeface="Courier New" pitchFamily="49" charset="0"/>
              </a:rPr>
              <a:t>Console.WriteLine</a:t>
            </a:r>
            <a:r>
              <a:rPr lang="en-US" sz="2000" b="1" dirty="0">
                <a:solidFill>
                  <a:srgbClr val="000000"/>
                </a:solidFill>
                <a:latin typeface="Courier New" pitchFamily="49" charset="0"/>
              </a:rPr>
              <a:t>("Denominator is 0 " + d.Message</a:t>
            </a:r>
            <a:r>
              <a:rPr lang="en-US" sz="2000" b="1" dirty="0" smtClean="0">
                <a:solidFill>
                  <a:srgbClr val="000000"/>
                </a:solidFill>
                <a:latin typeface="Courier New" pitchFamily="49" charset="0"/>
              </a:rPr>
              <a:t>); }</a:t>
            </a:r>
            <a:endParaRPr lang="en-IN" sz="2000" b="1" dirty="0" smtClean="0">
              <a:solidFill>
                <a:srgbClr val="000000"/>
              </a:solidFill>
              <a:latin typeface="Courier New" pitchFamily="49" charset="0"/>
            </a:endParaRPr>
          </a:p>
          <a:p>
            <a:pPr lvl="1">
              <a:lnSpc>
                <a:spcPct val="140000"/>
              </a:lnSpc>
              <a:spcBef>
                <a:spcPct val="20000"/>
              </a:spcBef>
              <a:buClr>
                <a:schemeClr val="accent2"/>
              </a:buClr>
            </a:pPr>
            <a:r>
              <a:rPr lang="en-IN" sz="2000" b="1" dirty="0" smtClean="0">
                <a:solidFill>
                  <a:srgbClr val="000000"/>
                </a:solidFill>
                <a:latin typeface="Courier New" pitchFamily="49" charset="0"/>
              </a:rPr>
              <a:t>catch(FormatException </a:t>
            </a:r>
            <a:r>
              <a:rPr lang="en-IN" sz="2000" b="1" dirty="0">
                <a:solidFill>
                  <a:srgbClr val="000000"/>
                </a:solidFill>
                <a:latin typeface="Courier New" pitchFamily="49" charset="0"/>
              </a:rPr>
              <a:t>d){</a:t>
            </a:r>
          </a:p>
          <a:p>
            <a:pPr>
              <a:lnSpc>
                <a:spcPct val="140000"/>
              </a:lnSpc>
              <a:spcBef>
                <a:spcPct val="20000"/>
              </a:spcBef>
              <a:buClr>
                <a:schemeClr val="accent2"/>
              </a:buClr>
            </a:pPr>
            <a:r>
              <a:rPr lang="en-IN" sz="2000" b="1" dirty="0">
                <a:solidFill>
                  <a:srgbClr val="000000"/>
                </a:solidFill>
                <a:latin typeface="Courier New" pitchFamily="49" charset="0"/>
              </a:rPr>
              <a:t> </a:t>
            </a:r>
            <a:r>
              <a:rPr lang="en-IN" sz="2000" b="1" dirty="0" smtClean="0">
                <a:solidFill>
                  <a:srgbClr val="000000"/>
                </a:solidFill>
                <a:latin typeface="Courier New" pitchFamily="49" charset="0"/>
              </a:rPr>
              <a:t>   </a:t>
            </a:r>
            <a:r>
              <a:rPr lang="en-US" sz="2000" b="1" dirty="0" smtClean="0">
                <a:solidFill>
                  <a:srgbClr val="000000"/>
                </a:solidFill>
                <a:latin typeface="Courier New" pitchFamily="49" charset="0"/>
              </a:rPr>
              <a:t>Console.WriteLine</a:t>
            </a:r>
            <a:r>
              <a:rPr lang="en-US" sz="2000" b="1" dirty="0">
                <a:solidFill>
                  <a:srgbClr val="000000"/>
                </a:solidFill>
                <a:latin typeface="Courier New" pitchFamily="49" charset="0"/>
              </a:rPr>
              <a:t>("String conversion into number  </a:t>
            </a:r>
            <a:r>
              <a:rPr lang="en-US" sz="2000" b="1" dirty="0" smtClean="0">
                <a:solidFill>
                  <a:srgbClr val="000000"/>
                </a:solidFill>
                <a:latin typeface="Courier New" pitchFamily="49" charset="0"/>
              </a:rPr>
              <a:t>				failed  </a:t>
            </a:r>
            <a:r>
              <a:rPr lang="en-US" sz="2000" b="1" dirty="0">
                <a:solidFill>
                  <a:srgbClr val="000000"/>
                </a:solidFill>
                <a:latin typeface="Courier New" pitchFamily="49" charset="0"/>
              </a:rPr>
              <a:t>"+d.Message</a:t>
            </a:r>
            <a:r>
              <a:rPr lang="en-US" sz="2000" b="1" dirty="0" smtClean="0">
                <a:solidFill>
                  <a:srgbClr val="000000"/>
                </a:solidFill>
                <a:latin typeface="Courier New" pitchFamily="49" charset="0"/>
              </a:rPr>
              <a:t>);</a:t>
            </a:r>
            <a:r>
              <a:rPr lang="en-IN" sz="2000" b="1" dirty="0" smtClean="0">
                <a:solidFill>
                  <a:srgbClr val="000000"/>
                </a:solidFill>
                <a:latin typeface="Courier New" pitchFamily="49" charset="0"/>
              </a:rPr>
              <a:t>}}}</a:t>
            </a:r>
          </a:p>
          <a:p>
            <a:pPr>
              <a:lnSpc>
                <a:spcPct val="140000"/>
              </a:lnSpc>
              <a:spcBef>
                <a:spcPct val="20000"/>
              </a:spcBef>
              <a:buClr>
                <a:schemeClr val="accent2"/>
              </a:buClr>
            </a:pPr>
            <a:endParaRPr lang="en-IN" sz="2000" b="1" dirty="0" smtClean="0">
              <a:solidFill>
                <a:srgbClr val="000000"/>
              </a:solidFill>
              <a:latin typeface="Courier New" pitchFamily="49" charset="0"/>
            </a:endParaRPr>
          </a:p>
          <a:p>
            <a:pPr>
              <a:spcBef>
                <a:spcPct val="20000"/>
              </a:spcBef>
              <a:buClr>
                <a:schemeClr val="accent2"/>
              </a:buClr>
            </a:pPr>
            <a:r>
              <a:rPr lang="en-IN" sz="2000" dirty="0">
                <a:solidFill>
                  <a:srgbClr val="5F5F5F"/>
                </a:solidFill>
                <a:latin typeface="+mn-lt"/>
              </a:rPr>
              <a:t>Execution Path 1:</a:t>
            </a:r>
          </a:p>
          <a:p>
            <a:pPr>
              <a:spcBef>
                <a:spcPct val="20000"/>
              </a:spcBef>
              <a:buClr>
                <a:schemeClr val="accent2"/>
              </a:buClr>
            </a:pPr>
            <a:r>
              <a:rPr lang="en-IN" sz="2000" dirty="0" smtClean="0">
                <a:solidFill>
                  <a:srgbClr val="5F5F5F"/>
                </a:solidFill>
                <a:latin typeface="+mn-lt"/>
              </a:rPr>
              <a:t>	</a:t>
            </a:r>
            <a:r>
              <a:rPr lang="en-IN" sz="2000" dirty="0">
                <a:solidFill>
                  <a:srgbClr val="5F5F5F"/>
                </a:solidFill>
                <a:latin typeface="+mn-lt"/>
              </a:rPr>
              <a:t>	</a:t>
            </a:r>
            <a:r>
              <a:rPr lang="en-US" sz="2000" b="1" dirty="0" smtClean="0">
                <a:solidFill>
                  <a:srgbClr val="000000"/>
                </a:solidFill>
                <a:latin typeface="Courier New" pitchFamily="49" charset="0"/>
              </a:rPr>
              <a:t> </a:t>
            </a:r>
            <a:r>
              <a:rPr lang="en-US" sz="2000" b="1" dirty="0">
                <a:solidFill>
                  <a:srgbClr val="000000"/>
                </a:solidFill>
                <a:latin typeface="Courier New" pitchFamily="49" charset="0"/>
              </a:rPr>
              <a:t>Denominator is 0 Attempted to divide by zero.</a:t>
            </a:r>
            <a:endParaRPr lang="en-IN" sz="2000" b="1" dirty="0">
              <a:solidFill>
                <a:srgbClr val="000000"/>
              </a:solidFill>
              <a:latin typeface="Courier New" pitchFamily="49" charset="0"/>
            </a:endParaRPr>
          </a:p>
          <a:p>
            <a:pPr>
              <a:spcBef>
                <a:spcPct val="20000"/>
              </a:spcBef>
              <a:buClr>
                <a:schemeClr val="accent2"/>
              </a:buClr>
            </a:pPr>
            <a:r>
              <a:rPr lang="en-IN" sz="2000" dirty="0" smtClean="0">
                <a:solidFill>
                  <a:srgbClr val="5F5F5F"/>
                </a:solidFill>
              </a:rPr>
              <a:t>Execution Path 2:</a:t>
            </a:r>
          </a:p>
          <a:p>
            <a:pPr>
              <a:spcBef>
                <a:spcPct val="20000"/>
              </a:spcBef>
              <a:buClr>
                <a:schemeClr val="accent2"/>
              </a:buClr>
            </a:pPr>
            <a:r>
              <a:rPr lang="en-IN" sz="2000" dirty="0" smtClean="0">
                <a:solidFill>
                  <a:srgbClr val="5F5F5F"/>
                </a:solidFill>
              </a:rPr>
              <a:t>	</a:t>
            </a:r>
            <a:r>
              <a:rPr lang="en-US" sz="2000" b="1" dirty="0" smtClean="0">
                <a:solidFill>
                  <a:srgbClr val="000000"/>
                </a:solidFill>
                <a:latin typeface="Courier New" pitchFamily="49" charset="0"/>
              </a:rPr>
              <a:t>	String conversion into number  failed  Input 		string was not in a correct format.</a:t>
            </a:r>
          </a:p>
          <a:p>
            <a:pPr>
              <a:spcBef>
                <a:spcPct val="20000"/>
              </a:spcBef>
              <a:buClr>
                <a:schemeClr val="accent2"/>
              </a:buClr>
            </a:pPr>
            <a:r>
              <a:rPr lang="en-IN" sz="2000" dirty="0">
                <a:solidFill>
                  <a:srgbClr val="5F5F5F"/>
                </a:solidFill>
              </a:rPr>
              <a:t>Execution Path </a:t>
            </a:r>
            <a:r>
              <a:rPr lang="en-IN" sz="2000" dirty="0" smtClean="0">
                <a:solidFill>
                  <a:srgbClr val="5F5F5F"/>
                </a:solidFill>
              </a:rPr>
              <a:t>3:</a:t>
            </a:r>
            <a:endParaRPr lang="en-IN" sz="2000" dirty="0">
              <a:solidFill>
                <a:srgbClr val="5F5F5F"/>
              </a:solidFill>
            </a:endParaRPr>
          </a:p>
          <a:p>
            <a:pPr>
              <a:spcBef>
                <a:spcPct val="20000"/>
              </a:spcBef>
              <a:buClr>
                <a:schemeClr val="accent2"/>
              </a:buClr>
            </a:pPr>
            <a:r>
              <a:rPr lang="en-IN" sz="2000" dirty="0">
                <a:solidFill>
                  <a:srgbClr val="5F5F5F"/>
                </a:solidFill>
              </a:rPr>
              <a:t>	</a:t>
            </a:r>
            <a:r>
              <a:rPr lang="en-IN" sz="2000" dirty="0" err="1" smtClean="0">
                <a:solidFill>
                  <a:srgbClr val="5F5F5F"/>
                </a:solidFill>
              </a:rPr>
              <a:t>i</a:t>
            </a:r>
            <a:r>
              <a:rPr lang="en-IN" sz="2000" dirty="0" smtClean="0">
                <a:solidFill>
                  <a:srgbClr val="5F5F5F"/>
                </a:solidFill>
              </a:rPr>
              <a:t>= 2: </a:t>
            </a:r>
            <a:r>
              <a:rPr lang="en-IN" sz="2000" b="1" dirty="0" smtClean="0">
                <a:solidFill>
                  <a:srgbClr val="000000"/>
                </a:solidFill>
                <a:latin typeface="Courier New" pitchFamily="49" charset="0"/>
              </a:rPr>
              <a:t>j=5</a:t>
            </a:r>
            <a:endParaRPr lang="en-IN" sz="2000" b="1" dirty="0">
              <a:solidFill>
                <a:srgbClr val="000000"/>
              </a:solidFill>
              <a:latin typeface="Courier New" pitchFamily="49" charset="0"/>
            </a:endParaRPr>
          </a:p>
        </p:txBody>
      </p:sp>
      <p:sp>
        <p:nvSpPr>
          <p:cNvPr id="6" name="Slide Number Placeholder 3"/>
          <p:cNvSpPr>
            <a:spLocks noGrp="1"/>
          </p:cNvSpPr>
          <p:nvPr>
            <p:ph type="sldNum" sz="quarter" idx="10"/>
          </p:nvPr>
        </p:nvSpPr>
        <p:spPr>
          <a:xfrm>
            <a:off x="3505200" y="6553200"/>
            <a:ext cx="21336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6F931AB-3BE9-47A7-B207-698E9E78CBD9}" type="slidenum">
              <a:rPr lang="en-US" smtClean="0">
                <a:solidFill>
                  <a:schemeClr val="bg2"/>
                </a:solidFill>
              </a:rPr>
              <a:pPr eaLnBrk="1" hangingPunct="1"/>
              <a:t>10</a:t>
            </a:fld>
            <a:endParaRPr lang="en-US" dirty="0" smtClean="0">
              <a:solidFill>
                <a:schemeClr val="bg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smtClean="0"/>
              <a:t>Catch-all Exception</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fontAlgn="base">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All uncaught exception objects can be handled by a catch-all block which catches </a:t>
            </a:r>
            <a:r>
              <a:rPr lang="en-IN" sz="2000" b="1" kern="0" dirty="0" smtClean="0">
                <a:solidFill>
                  <a:srgbClr val="5F5F5F"/>
                </a:solidFill>
                <a:latin typeface="Courier New" pitchFamily="49" charset="0"/>
                <a:cs typeface="Courier New" pitchFamily="49" charset="0"/>
              </a:rPr>
              <a:t>Exception</a:t>
            </a:r>
            <a:r>
              <a:rPr lang="en-IN" sz="2000" kern="0" dirty="0" smtClean="0">
                <a:solidFill>
                  <a:srgbClr val="5F5F5F"/>
                </a:solidFill>
                <a:latin typeface="Arial"/>
              </a:rPr>
              <a:t>  object(the root class of all exception)</a:t>
            </a:r>
          </a:p>
          <a:p>
            <a:pPr marL="342900" lvl="0" indent="-342900" fontAlgn="base">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Example:</a:t>
            </a:r>
          </a:p>
          <a:p>
            <a:pPr lvl="0" eaLnBrk="0" fontAlgn="base" hangingPunct="0">
              <a:lnSpc>
                <a:spcPct val="140000"/>
              </a:lnSpc>
              <a:spcBef>
                <a:spcPct val="20000"/>
              </a:spcBef>
              <a:spcAft>
                <a:spcPct val="0"/>
              </a:spcAft>
              <a:buClr>
                <a:srgbClr val="333399"/>
              </a:buClr>
            </a:pPr>
            <a:r>
              <a:rPr lang="en-US" sz="2000" b="1" dirty="0" smtClean="0">
                <a:solidFill>
                  <a:srgbClr val="000000"/>
                </a:solidFill>
                <a:latin typeface="Courier New" pitchFamily="49" charset="0"/>
              </a:rPr>
              <a:t> static void Main(string[] s){</a:t>
            </a:r>
          </a:p>
          <a:p>
            <a:pPr lvl="0" eaLnBrk="0" fontAlgn="base" hangingPunct="0">
              <a:lnSpc>
                <a:spcPct val="140000"/>
              </a:lnSpc>
              <a:spcBef>
                <a:spcPct val="20000"/>
              </a:spcBef>
              <a:spcAft>
                <a:spcPct val="0"/>
              </a:spcAft>
              <a:buClr>
                <a:srgbClr val="333399"/>
              </a:buClr>
            </a:pPr>
            <a:r>
              <a:rPr lang="en-US" sz="2000" b="1" dirty="0" smtClean="0">
                <a:solidFill>
                  <a:srgbClr val="000000"/>
                </a:solidFill>
                <a:latin typeface="Courier New" pitchFamily="49" charset="0"/>
              </a:rPr>
              <a:t>	try{</a:t>
            </a:r>
          </a:p>
          <a:p>
            <a:pPr marL="1257300" lvl="3" eaLnBrk="0" fontAlgn="base" hangingPunct="0">
              <a:lnSpc>
                <a:spcPct val="140000"/>
              </a:lnSpc>
              <a:spcBef>
                <a:spcPct val="20000"/>
              </a:spcBef>
              <a:spcAft>
                <a:spcPct val="0"/>
              </a:spcAft>
              <a:buClr>
                <a:srgbClr val="333399"/>
              </a:buClr>
            </a:pP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k = Int32.Parse(</a:t>
            </a:r>
            <a:r>
              <a:rPr lang="en-US" sz="2000" b="1" dirty="0" err="1" smtClean="0">
                <a:solidFill>
                  <a:srgbClr val="000000"/>
                </a:solidFill>
                <a:latin typeface="Courier New" pitchFamily="49" charset="0"/>
              </a:rPr>
              <a:t>Console.ReadLine</a:t>
            </a:r>
            <a:r>
              <a:rPr lang="en-US" sz="2000" b="1" dirty="0" smtClean="0">
                <a:solidFill>
                  <a:srgbClr val="000000"/>
                </a:solidFill>
                <a:latin typeface="Courier New" pitchFamily="49" charset="0"/>
              </a:rPr>
              <a:t>());</a:t>
            </a:r>
          </a:p>
          <a:p>
            <a:pPr marL="1257300" lvl="3" eaLnBrk="0" fontAlgn="base" hangingPunct="0">
              <a:lnSpc>
                <a:spcPct val="140000"/>
              </a:lnSpc>
              <a:spcBef>
                <a:spcPct val="20000"/>
              </a:spcBef>
              <a:spcAft>
                <a:spcPct val="0"/>
              </a:spcAft>
              <a:buClr>
                <a:srgbClr val="333399"/>
              </a:buClr>
            </a:pPr>
            <a:r>
              <a:rPr lang="en-US" sz="2000" b="1" dirty="0" smtClean="0">
                <a:solidFill>
                  <a:srgbClr val="000000"/>
                </a:solidFill>
                <a:latin typeface="Courier New" pitchFamily="49" charset="0"/>
              </a:rPr>
              <a:t>  j = j / k;</a:t>
            </a:r>
          </a:p>
          <a:p>
            <a:pPr marL="1257300" lvl="3" eaLnBrk="0" fontAlgn="base" hangingPunct="0">
              <a:lnSpc>
                <a:spcPct val="140000"/>
              </a:lnSpc>
              <a:spcBef>
                <a:spcPct val="20000"/>
              </a:spcBef>
              <a:spcAft>
                <a:spcPct val="0"/>
              </a:spcAft>
              <a:buClr>
                <a:srgbClr val="333399"/>
              </a:buClr>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Console.WriteLine</a:t>
            </a:r>
            <a:r>
              <a:rPr lang="en-US" sz="2000" b="1" dirty="0" smtClean="0">
                <a:solidFill>
                  <a:srgbClr val="000000"/>
                </a:solidFill>
                <a:latin typeface="Courier New" pitchFamily="49" charset="0"/>
              </a:rPr>
              <a:t>("j=" + j);</a:t>
            </a:r>
          </a:p>
          <a:p>
            <a:pPr marL="1257300" lvl="3" eaLnBrk="0" fontAlgn="base" hangingPunct="0">
              <a:lnSpc>
                <a:spcPct val="140000"/>
              </a:lnSpc>
              <a:spcBef>
                <a:spcPct val="20000"/>
              </a:spcBef>
              <a:spcAft>
                <a:spcPct val="0"/>
              </a:spcAft>
              <a:buClr>
                <a:srgbClr val="333399"/>
              </a:buClr>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Console.WriteLine</a:t>
            </a:r>
            <a:r>
              <a:rPr lang="en-US" sz="2000" b="1" dirty="0" smtClean="0">
                <a:solidFill>
                  <a:srgbClr val="000000"/>
                </a:solidFill>
                <a:latin typeface="Courier New" pitchFamily="49" charset="0"/>
              </a:rPr>
              <a:t>(s[1]); </a:t>
            </a:r>
            <a:endParaRPr lang="en-US" sz="2000" b="1" dirty="0">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F083B32-1B67-4178-B3E0-A1B11A5FF7F0}" type="slidenum">
              <a:rPr lang="en-US" smtClean="0"/>
              <a:pPr>
                <a:defRPr/>
              </a:pPr>
              <a:t>12</a:t>
            </a:fld>
            <a:endParaRPr lang="en-US" dirty="0"/>
          </a:p>
        </p:txBody>
      </p:sp>
      <p:sp>
        <p:nvSpPr>
          <p:cNvPr id="5" name="TextBox 4"/>
          <p:cNvSpPr txBox="1"/>
          <p:nvPr/>
        </p:nvSpPr>
        <p:spPr>
          <a:xfrm>
            <a:off x="234042" y="4495800"/>
            <a:ext cx="8681357" cy="1508105"/>
          </a:xfrm>
          <a:prstGeom prst="rect">
            <a:avLst/>
          </a:prstGeom>
          <a:noFill/>
        </p:spPr>
        <p:txBody>
          <a:bodyPr wrap="square" rtlCol="0">
            <a:spAutoFit/>
          </a:bodyPr>
          <a:lstStyle/>
          <a:p>
            <a:pPr>
              <a:spcBef>
                <a:spcPct val="20000"/>
              </a:spcBef>
              <a:buClr>
                <a:schemeClr val="accent2"/>
              </a:buClr>
            </a:pPr>
            <a:r>
              <a:rPr lang="en-IN" sz="2000" dirty="0">
                <a:solidFill>
                  <a:srgbClr val="5F5F5F"/>
                </a:solidFill>
              </a:rPr>
              <a:t>Execution </a:t>
            </a:r>
            <a:r>
              <a:rPr lang="en-IN" sz="2000" dirty="0" smtClean="0">
                <a:solidFill>
                  <a:srgbClr val="5F5F5F"/>
                </a:solidFill>
              </a:rPr>
              <a:t>Path:</a:t>
            </a:r>
            <a:endParaRPr lang="en-IN" sz="2000" dirty="0">
              <a:solidFill>
                <a:srgbClr val="5F5F5F"/>
              </a:solidFill>
            </a:endParaRPr>
          </a:p>
          <a:p>
            <a:pPr>
              <a:spcBef>
                <a:spcPct val="20000"/>
              </a:spcBef>
              <a:buClr>
                <a:schemeClr val="accent2"/>
              </a:buClr>
            </a:pPr>
            <a:r>
              <a:rPr lang="en-IN" sz="2000" dirty="0" smtClean="0">
                <a:solidFill>
                  <a:srgbClr val="5F5F5F"/>
                </a:solidFill>
              </a:rPr>
              <a:t>   With </a:t>
            </a:r>
            <a:r>
              <a:rPr lang="en-IN" sz="2000" dirty="0">
                <a:solidFill>
                  <a:srgbClr val="5F5F5F"/>
                </a:solidFill>
              </a:rPr>
              <a:t>no command line argument 2</a:t>
            </a:r>
            <a:r>
              <a:rPr lang="en-IN" sz="2000" dirty="0" smtClean="0">
                <a:solidFill>
                  <a:srgbClr val="5F5F5F"/>
                </a:solidFill>
              </a:rPr>
              <a:t>:</a:t>
            </a:r>
          </a:p>
          <a:p>
            <a:pPr>
              <a:spcBef>
                <a:spcPct val="20000"/>
              </a:spcBef>
              <a:buClr>
                <a:schemeClr val="accent2"/>
              </a:buClr>
            </a:pPr>
            <a:r>
              <a:rPr lang="en-US" sz="2000" dirty="0" smtClean="0"/>
              <a:t>	j=5</a:t>
            </a:r>
            <a:endParaRPr lang="en-US" sz="2000" dirty="0"/>
          </a:p>
          <a:p>
            <a:pPr>
              <a:spcBef>
                <a:spcPct val="20000"/>
              </a:spcBef>
              <a:buClr>
                <a:schemeClr val="accent2"/>
              </a:buClr>
            </a:pPr>
            <a:r>
              <a:rPr lang="en-US" sz="2000" dirty="0" smtClean="0"/>
              <a:t>	Some </a:t>
            </a:r>
            <a:r>
              <a:rPr lang="en-US" sz="2000" dirty="0"/>
              <a:t>error </a:t>
            </a:r>
            <a:r>
              <a:rPr lang="en-US" sz="2000" dirty="0" smtClean="0"/>
              <a:t>occurred </a:t>
            </a:r>
            <a:r>
              <a:rPr lang="en-US" sz="2000" dirty="0"/>
              <a:t>Index was outside the bounds of the array</a:t>
            </a:r>
            <a:r>
              <a:rPr lang="en-US" dirty="0"/>
              <a:t>.</a:t>
            </a:r>
          </a:p>
        </p:txBody>
      </p:sp>
      <p:sp>
        <p:nvSpPr>
          <p:cNvPr id="6" name="Rectangle 5"/>
          <p:cNvSpPr/>
          <p:nvPr/>
        </p:nvSpPr>
        <p:spPr>
          <a:xfrm>
            <a:off x="381000" y="289679"/>
            <a:ext cx="8382000" cy="3908762"/>
          </a:xfrm>
          <a:prstGeom prst="rect">
            <a:avLst/>
          </a:prstGeom>
        </p:spPr>
        <p:txBody>
          <a:bodyPr wrap="square">
            <a:spAutoFit/>
          </a:bodyPr>
          <a:lstStyle/>
          <a:p>
            <a:pPr eaLnBrk="0" hangingPunct="0">
              <a:lnSpc>
                <a:spcPct val="140000"/>
              </a:lnSpc>
              <a:spcBef>
                <a:spcPct val="20000"/>
              </a:spcBef>
              <a:buClr>
                <a:schemeClr val="accent2"/>
              </a:buClr>
            </a:pPr>
            <a:r>
              <a:rPr lang="en-US" sz="2000" b="1" dirty="0">
                <a:solidFill>
                  <a:srgbClr val="000000"/>
                </a:solidFill>
                <a:latin typeface="Courier New" pitchFamily="49" charset="0"/>
              </a:rPr>
              <a:t>}catch (DivideByZeroException d){</a:t>
            </a:r>
          </a:p>
          <a:p>
            <a:pPr eaLnBrk="0" hangingPunct="0">
              <a:lnSpc>
                <a:spcPct val="140000"/>
              </a:lnSpc>
              <a:spcBef>
                <a:spcPct val="20000"/>
              </a:spcBef>
              <a:buClr>
                <a:schemeClr val="accent2"/>
              </a:buClr>
            </a:pPr>
            <a:r>
              <a:rPr lang="en-US" sz="2000" b="1" dirty="0">
                <a:solidFill>
                  <a:srgbClr val="000000"/>
                </a:solidFill>
                <a:latin typeface="Courier New" pitchFamily="49" charset="0"/>
              </a:rPr>
              <a:t>Console.WriteLine("Denominator is 0 " + d.Message);</a:t>
            </a:r>
          </a:p>
          <a:p>
            <a:pPr eaLnBrk="0" hangingPunct="0">
              <a:lnSpc>
                <a:spcPct val="140000"/>
              </a:lnSpc>
              <a:spcBef>
                <a:spcPct val="20000"/>
              </a:spcBef>
              <a:buClr>
                <a:schemeClr val="accent2"/>
              </a:buClr>
            </a:pPr>
            <a:r>
              <a:rPr lang="en-US" sz="2000" b="1" dirty="0">
                <a:solidFill>
                  <a:srgbClr val="000000"/>
                </a:solidFill>
                <a:latin typeface="Courier New" pitchFamily="49" charset="0"/>
              </a:rPr>
              <a:t>} catch(FormatException d){</a:t>
            </a:r>
          </a:p>
          <a:p>
            <a:pPr eaLnBrk="0" hangingPunct="0">
              <a:lnSpc>
                <a:spcPct val="140000"/>
              </a:lnSpc>
              <a:spcBef>
                <a:spcPct val="20000"/>
              </a:spcBef>
              <a:buClr>
                <a:schemeClr val="accent2"/>
              </a:buClr>
            </a:pPr>
            <a:r>
              <a:rPr lang="en-US" sz="2000" b="1" dirty="0">
                <a:solidFill>
                  <a:srgbClr val="000000"/>
                </a:solidFill>
                <a:latin typeface="Courier New" pitchFamily="49" charset="0"/>
              </a:rPr>
              <a:t>Console.WriteLine("String conversion into number  failed  "+d.Message);}</a:t>
            </a:r>
          </a:p>
          <a:p>
            <a:pPr eaLnBrk="0" hangingPunct="0">
              <a:lnSpc>
                <a:spcPct val="140000"/>
              </a:lnSpc>
              <a:spcBef>
                <a:spcPct val="20000"/>
              </a:spcBef>
              <a:buClr>
                <a:schemeClr val="accent2"/>
              </a:buClr>
            </a:pPr>
            <a:r>
              <a:rPr lang="en-US" sz="2000" b="1" dirty="0">
                <a:solidFill>
                  <a:srgbClr val="006600"/>
                </a:solidFill>
                <a:latin typeface="Courier New" pitchFamily="49" charset="0"/>
              </a:rPr>
              <a:t>catch (Exception d){</a:t>
            </a:r>
          </a:p>
          <a:p>
            <a:pPr eaLnBrk="0" hangingPunct="0">
              <a:lnSpc>
                <a:spcPct val="140000"/>
              </a:lnSpc>
              <a:spcBef>
                <a:spcPct val="20000"/>
              </a:spcBef>
              <a:buClr>
                <a:schemeClr val="accent2"/>
              </a:buClr>
            </a:pPr>
            <a:r>
              <a:rPr lang="en-US" sz="2000" b="1" dirty="0">
                <a:solidFill>
                  <a:srgbClr val="000000"/>
                </a:solidFill>
                <a:latin typeface="Courier New" pitchFamily="49" charset="0"/>
              </a:rPr>
              <a:t>Console.WriteLine("Some error occurred "+d</a:t>
            </a:r>
            <a:r>
              <a:rPr lang="en-US" sz="2000" b="1" dirty="0" smtClean="0">
                <a:solidFill>
                  <a:srgbClr val="000000"/>
                </a:solidFill>
                <a:latin typeface="Courier New" pitchFamily="49" charset="0"/>
              </a:rPr>
              <a:t>);}</a:t>
            </a:r>
          </a:p>
          <a:p>
            <a:pPr eaLnBrk="0" hangingPunct="0">
              <a:lnSpc>
                <a:spcPct val="140000"/>
              </a:lnSpc>
              <a:spcBef>
                <a:spcPct val="20000"/>
              </a:spcBef>
              <a:buClr>
                <a:schemeClr val="accent2"/>
              </a:buClr>
            </a:pPr>
            <a:r>
              <a:rPr lang="en-US" sz="2000" b="1" dirty="0" smtClean="0">
                <a:solidFill>
                  <a:srgbClr val="000000"/>
                </a:solidFill>
                <a:latin typeface="Courier New" pitchFamily="49" charset="0"/>
              </a:rPr>
              <a:t>}</a:t>
            </a:r>
            <a:endParaRPr lang="en-IN" sz="2000" b="1" dirty="0">
              <a:solidFill>
                <a:srgbClr val="000000"/>
              </a:solidFill>
              <a:latin typeface="Courier New" pitchFamily="49" charset="0"/>
            </a:endParaRPr>
          </a:p>
        </p:txBody>
      </p:sp>
    </p:spTree>
    <p:extLst>
      <p:ext uri="{BB962C8B-B14F-4D97-AF65-F5344CB8AC3E}">
        <p14:creationId xmlns:p14="http://schemas.microsoft.com/office/powerpoint/2010/main" val="147408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smtClean="0"/>
              <a:t>Unreachable exception error</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fontAlgn="base">
              <a:lnSpc>
                <a:spcPct val="140000"/>
              </a:lnSpc>
              <a:spcBef>
                <a:spcPct val="20000"/>
              </a:spcBef>
              <a:spcAft>
                <a:spcPct val="0"/>
              </a:spcAft>
              <a:buClr>
                <a:srgbClr val="333399"/>
              </a:buClr>
              <a:buFont typeface="Wingdings" pitchFamily="2" charset="2"/>
              <a:buChar char="§"/>
            </a:pPr>
            <a:endParaRPr lang="en-US" sz="2000" b="1" dirty="0">
              <a:solidFill>
                <a:srgbClr val="000000"/>
              </a:solidFill>
              <a:latin typeface="Courier New" pitchFamily="49"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171574"/>
            <a:ext cx="8305801" cy="524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smtClean="0"/>
              <a:t>Exception class members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lvl="0" fontAlgn="base">
              <a:lnSpc>
                <a:spcPct val="110000"/>
              </a:lnSpc>
              <a:spcBef>
                <a:spcPct val="20000"/>
              </a:spcBef>
              <a:spcAft>
                <a:spcPct val="0"/>
              </a:spcAft>
              <a:buClr>
                <a:srgbClr val="333399"/>
              </a:buClr>
            </a:pPr>
            <a:r>
              <a:rPr lang="en-IN" sz="2000" kern="0" dirty="0" smtClean="0">
                <a:solidFill>
                  <a:srgbClr val="5F5F5F"/>
                </a:solidFill>
                <a:latin typeface="Arial"/>
              </a:rPr>
              <a:t>Properties</a:t>
            </a:r>
          </a:p>
          <a:p>
            <a:pPr marL="342900" lvl="0" indent="-342900" fontAlgn="base">
              <a:lnSpc>
                <a:spcPct val="110000"/>
              </a:lnSpc>
              <a:spcBef>
                <a:spcPct val="20000"/>
              </a:spcBef>
              <a:spcAft>
                <a:spcPct val="0"/>
              </a:spcAft>
              <a:buClr>
                <a:srgbClr val="333399"/>
              </a:buClr>
              <a:buFont typeface="Wingdings" pitchFamily="2" charset="2"/>
              <a:buChar char="§"/>
            </a:pPr>
            <a:r>
              <a:rPr lang="en-IN" sz="2000" b="1" kern="0" dirty="0" smtClean="0">
                <a:solidFill>
                  <a:srgbClr val="000000"/>
                </a:solidFill>
                <a:latin typeface="Courier New" pitchFamily="49" charset="0"/>
              </a:rPr>
              <a:t>Message</a:t>
            </a:r>
          </a:p>
          <a:p>
            <a:pPr marL="742950" lvl="1" indent="-285750" fontAlgn="base">
              <a:lnSpc>
                <a:spcPct val="11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Gets a message that describes the current exception.</a:t>
            </a:r>
          </a:p>
          <a:p>
            <a:pPr marL="342900" lvl="0" indent="-342900" fontAlgn="base">
              <a:lnSpc>
                <a:spcPct val="110000"/>
              </a:lnSpc>
              <a:spcBef>
                <a:spcPct val="20000"/>
              </a:spcBef>
              <a:spcAft>
                <a:spcPct val="0"/>
              </a:spcAft>
              <a:buClr>
                <a:srgbClr val="333399"/>
              </a:buClr>
              <a:buFont typeface="Wingdings" pitchFamily="2" charset="2"/>
              <a:buChar char="§"/>
            </a:pPr>
            <a:r>
              <a:rPr lang="en-IN" sz="2000" b="1" kern="0" dirty="0" smtClean="0">
                <a:solidFill>
                  <a:srgbClr val="000000"/>
                </a:solidFill>
                <a:latin typeface="Courier New" pitchFamily="49" charset="0"/>
              </a:rPr>
              <a:t>Source</a:t>
            </a:r>
          </a:p>
          <a:p>
            <a:pPr marL="742950" lvl="1" indent="-285750" fontAlgn="base">
              <a:lnSpc>
                <a:spcPct val="11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Gets or sets the name of the application or the object that causes the error.</a:t>
            </a:r>
          </a:p>
          <a:p>
            <a:pPr marL="342900" lvl="0" indent="-342900" fontAlgn="base">
              <a:lnSpc>
                <a:spcPct val="110000"/>
              </a:lnSpc>
              <a:spcBef>
                <a:spcPct val="20000"/>
              </a:spcBef>
              <a:spcAft>
                <a:spcPct val="0"/>
              </a:spcAft>
              <a:buClr>
                <a:srgbClr val="333399"/>
              </a:buClr>
              <a:buFont typeface="Wingdings" pitchFamily="2" charset="2"/>
              <a:buChar char="§"/>
            </a:pPr>
            <a:r>
              <a:rPr lang="en-IN" sz="2000" b="1" kern="0" dirty="0" err="1" smtClean="0">
                <a:solidFill>
                  <a:srgbClr val="000000"/>
                </a:solidFill>
                <a:latin typeface="Courier New" pitchFamily="49" charset="0"/>
              </a:rPr>
              <a:t>StackTrace</a:t>
            </a:r>
            <a:endParaRPr lang="en-IN" sz="2000" b="1" kern="0" dirty="0" smtClean="0">
              <a:solidFill>
                <a:srgbClr val="000000"/>
              </a:solidFill>
              <a:latin typeface="Courier New" pitchFamily="49" charset="0"/>
            </a:endParaRPr>
          </a:p>
          <a:p>
            <a:pPr marL="742950" lvl="1" indent="-285750" fontAlgn="base">
              <a:lnSpc>
                <a:spcPct val="11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Gets a string representation of the frames on the call stack at the time the current exception was thrown</a:t>
            </a:r>
          </a:p>
          <a:p>
            <a:pPr marL="342900" lvl="0" indent="-342900" fontAlgn="base">
              <a:lnSpc>
                <a:spcPct val="110000"/>
              </a:lnSpc>
              <a:spcBef>
                <a:spcPct val="20000"/>
              </a:spcBef>
              <a:spcAft>
                <a:spcPct val="0"/>
              </a:spcAft>
              <a:buClr>
                <a:srgbClr val="333399"/>
              </a:buClr>
              <a:buFont typeface="Wingdings" pitchFamily="2" charset="2"/>
              <a:buChar char="§"/>
            </a:pPr>
            <a:r>
              <a:rPr lang="en-IN" sz="2000" b="1" kern="0" dirty="0" err="1" smtClean="0">
                <a:solidFill>
                  <a:srgbClr val="000000"/>
                </a:solidFill>
                <a:latin typeface="Courier New" pitchFamily="49" charset="0"/>
              </a:rPr>
              <a:t>TargetSite</a:t>
            </a:r>
            <a:endParaRPr lang="en-IN" sz="2000" b="1" kern="0" dirty="0" smtClean="0">
              <a:solidFill>
                <a:srgbClr val="000000"/>
              </a:solidFill>
              <a:latin typeface="Courier New" pitchFamily="49" charset="0"/>
            </a:endParaRPr>
          </a:p>
          <a:p>
            <a:pPr marL="742950" lvl="1" indent="-285750" fontAlgn="base">
              <a:lnSpc>
                <a:spcPct val="11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Gets the method that throws the current exception.</a:t>
            </a:r>
          </a:p>
          <a:p>
            <a:pPr marL="342900" lvl="0" indent="-342900" fontAlgn="base">
              <a:lnSpc>
                <a:spcPct val="110000"/>
              </a:lnSpc>
              <a:spcBef>
                <a:spcPct val="20000"/>
              </a:spcBef>
              <a:spcAft>
                <a:spcPct val="0"/>
              </a:spcAft>
              <a:buClr>
                <a:srgbClr val="333399"/>
              </a:buClr>
              <a:buFont typeface="Wingdings" pitchFamily="2" charset="2"/>
              <a:buChar char="§"/>
            </a:pPr>
            <a:r>
              <a:rPr lang="en-US" sz="2000" b="1" kern="0" dirty="0" err="1" smtClean="0">
                <a:solidFill>
                  <a:srgbClr val="000000"/>
                </a:solidFill>
                <a:latin typeface="Courier New" pitchFamily="49" charset="0"/>
              </a:rPr>
              <a:t>HelpLink</a:t>
            </a:r>
            <a:r>
              <a:rPr lang="en-US" sz="1200" kern="0" dirty="0" smtClean="0">
                <a:solidFill>
                  <a:srgbClr val="5F5F5F"/>
                </a:solidFill>
                <a:latin typeface="Arial"/>
              </a:rPr>
              <a:t> </a:t>
            </a:r>
          </a:p>
          <a:p>
            <a:pPr marL="742950" lvl="1" indent="-285750" fontAlgn="base">
              <a:lnSpc>
                <a:spcPct val="11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Gets or sets a link to the help file associated with this exception</a:t>
            </a:r>
          </a:p>
          <a:p>
            <a:pPr marL="742950" lvl="1" indent="-285750" fontAlgn="base">
              <a:lnSpc>
                <a:spcPct val="110000"/>
              </a:lnSpc>
              <a:spcBef>
                <a:spcPct val="20000"/>
              </a:spcBef>
              <a:spcAft>
                <a:spcPct val="0"/>
              </a:spcAft>
              <a:buClr>
                <a:srgbClr val="333399"/>
              </a:buClr>
            </a:pPr>
            <a:endParaRPr lang="en-US" sz="2000" kern="0" dirty="0" smtClean="0">
              <a:solidFill>
                <a:srgbClr val="5F5F5F"/>
              </a:solidFill>
              <a:latin typeface="Aria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smtClean="0">
                <a:latin typeface="Courier New" pitchFamily="49" charset="0"/>
              </a:rPr>
              <a:t>finally</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fontAlgn="base">
              <a:spcBef>
                <a:spcPct val="20000"/>
              </a:spcBef>
              <a:spcAft>
                <a:spcPct val="0"/>
              </a:spcAft>
              <a:buClr>
                <a:srgbClr val="333399"/>
              </a:buClr>
              <a:buFont typeface="Wingdings" pitchFamily="2" charset="2"/>
              <a:buChar char="§"/>
            </a:pPr>
            <a:r>
              <a:rPr lang="en-US" sz="2000" b="1" kern="0" dirty="0" smtClean="0">
                <a:solidFill>
                  <a:srgbClr val="5F5F5F"/>
                </a:solidFill>
                <a:latin typeface="Courier New" pitchFamily="49" charset="0"/>
                <a:cs typeface="Courier New" pitchFamily="49" charset="0"/>
              </a:rPr>
              <a:t>try</a:t>
            </a:r>
            <a:r>
              <a:rPr lang="en-US" sz="2000" kern="0" dirty="0" smtClean="0">
                <a:solidFill>
                  <a:srgbClr val="5F5F5F"/>
                </a:solidFill>
                <a:latin typeface="Arial"/>
              </a:rPr>
              <a:t> block can have a </a:t>
            </a:r>
            <a:r>
              <a:rPr lang="en-US" sz="2000" b="1" kern="0" dirty="0" smtClean="0">
                <a:solidFill>
                  <a:srgbClr val="5F5F5F"/>
                </a:solidFill>
                <a:latin typeface="Courier New" pitchFamily="49" charset="0"/>
                <a:cs typeface="Courier New" pitchFamily="49" charset="0"/>
              </a:rPr>
              <a:t>finally</a:t>
            </a:r>
            <a:r>
              <a:rPr lang="en-US" sz="2000" kern="0" dirty="0" smtClean="0">
                <a:solidFill>
                  <a:srgbClr val="5F5F5F"/>
                </a:solidFill>
                <a:latin typeface="Arial"/>
              </a:rPr>
              <a:t> block also apart from the </a:t>
            </a:r>
            <a:r>
              <a:rPr lang="en-US" sz="2000" b="1" kern="0" dirty="0" smtClean="0">
                <a:solidFill>
                  <a:srgbClr val="5F5F5F"/>
                </a:solidFill>
                <a:latin typeface="Courier New" pitchFamily="49" charset="0"/>
                <a:cs typeface="Courier New" pitchFamily="49" charset="0"/>
              </a:rPr>
              <a:t>catch</a:t>
            </a:r>
            <a:r>
              <a:rPr lang="en-US" sz="2000" kern="0" dirty="0" smtClean="0">
                <a:solidFill>
                  <a:srgbClr val="5F5F5F"/>
                </a:solidFill>
                <a:latin typeface="Arial"/>
              </a:rPr>
              <a:t> block.</a:t>
            </a:r>
          </a:p>
          <a:p>
            <a:pPr marL="342900" lvl="0" indent="-342900" fontAlgn="base">
              <a:spcBef>
                <a:spcPct val="20000"/>
              </a:spcBef>
              <a:spcAft>
                <a:spcPct val="0"/>
              </a:spcAft>
              <a:buClr>
                <a:srgbClr val="333399"/>
              </a:buClr>
              <a:buFont typeface="Wingdings" pitchFamily="2" charset="2"/>
              <a:buChar char="§"/>
            </a:pPr>
            <a:r>
              <a:rPr lang="en-US" sz="2000" b="1" kern="0" dirty="0" smtClean="0">
                <a:solidFill>
                  <a:srgbClr val="5F5F5F"/>
                </a:solidFill>
                <a:latin typeface="Courier New" pitchFamily="49" charset="0"/>
                <a:cs typeface="Courier New" pitchFamily="49" charset="0"/>
              </a:rPr>
              <a:t>finally</a:t>
            </a:r>
            <a:r>
              <a:rPr lang="en-US" sz="2000" kern="0" dirty="0" smtClean="0">
                <a:solidFill>
                  <a:srgbClr val="5F5F5F"/>
                </a:solidFill>
                <a:latin typeface="Arial"/>
              </a:rPr>
              <a:t> block will execute whether or not an exception occurs.</a:t>
            </a:r>
          </a:p>
          <a:p>
            <a:pPr marL="342900" lvl="0" indent="-342900" fontAlgn="base">
              <a:spcBef>
                <a:spcPct val="20000"/>
              </a:spcBef>
              <a:spcAft>
                <a:spcPct val="0"/>
              </a:spcAft>
              <a:buClr>
                <a:srgbClr val="333399"/>
              </a:buClr>
              <a:buFont typeface="Wingdings" pitchFamily="2" charset="2"/>
              <a:buChar char="§"/>
            </a:pPr>
            <a:r>
              <a:rPr lang="en-US" sz="2000" kern="0" dirty="0" smtClean="0">
                <a:solidFill>
                  <a:srgbClr val="5F5F5F"/>
                </a:solidFill>
                <a:latin typeface="Arial"/>
              </a:rPr>
              <a:t>It is provided so that the clean up code could be written in all cases whether an error occurs or not, like closing of a file, database connection etc.</a:t>
            </a:r>
          </a:p>
          <a:p>
            <a:pPr marL="342900" lvl="0" indent="-342900" fontAlgn="base">
              <a:spcBef>
                <a:spcPct val="20000"/>
              </a:spcBef>
              <a:spcAft>
                <a:spcPct val="0"/>
              </a:spcAft>
              <a:buClr>
                <a:srgbClr val="333399"/>
              </a:buClr>
              <a:buFont typeface="Wingdings" pitchFamily="2" charset="2"/>
              <a:buChar char="§"/>
            </a:pPr>
            <a:r>
              <a:rPr lang="en-IN" sz="2000" kern="0" dirty="0" smtClean="0">
                <a:solidFill>
                  <a:srgbClr val="5F5F5F"/>
                </a:solidFill>
                <a:latin typeface="Arial"/>
              </a:rPr>
              <a:t>In C#, a </a:t>
            </a:r>
            <a:r>
              <a:rPr lang="en-IN" sz="2000" b="1" kern="0" dirty="0" smtClean="0">
                <a:solidFill>
                  <a:srgbClr val="5F5F5F"/>
                </a:solidFill>
                <a:latin typeface="Courier New" pitchFamily="49" charset="0"/>
                <a:cs typeface="Courier New" pitchFamily="49" charset="0"/>
              </a:rPr>
              <a:t>try</a:t>
            </a:r>
            <a:r>
              <a:rPr lang="en-IN" sz="2000" kern="0" dirty="0" smtClean="0">
                <a:solidFill>
                  <a:srgbClr val="5F5F5F"/>
                </a:solidFill>
                <a:latin typeface="Arial"/>
              </a:rPr>
              <a:t> block must be followed by either a </a:t>
            </a:r>
            <a:r>
              <a:rPr lang="en-IN" sz="2000" b="1" kern="0" dirty="0" smtClean="0">
                <a:solidFill>
                  <a:srgbClr val="5F5F5F"/>
                </a:solidFill>
                <a:latin typeface="Courier New" pitchFamily="49" charset="0"/>
                <a:cs typeface="Courier New" pitchFamily="49" charset="0"/>
              </a:rPr>
              <a:t>catch</a:t>
            </a:r>
            <a:r>
              <a:rPr lang="en-IN" sz="2000" kern="0" dirty="0" smtClean="0">
                <a:solidFill>
                  <a:srgbClr val="5F5F5F"/>
                </a:solidFill>
                <a:latin typeface="Arial"/>
              </a:rPr>
              <a:t> or </a:t>
            </a:r>
            <a:r>
              <a:rPr lang="en-IN" sz="2000" b="1" kern="0" dirty="0" smtClean="0">
                <a:solidFill>
                  <a:srgbClr val="5F5F5F"/>
                </a:solidFill>
                <a:latin typeface="Courier New" pitchFamily="49" charset="0"/>
                <a:cs typeface="Courier New" pitchFamily="49" charset="0"/>
              </a:rPr>
              <a:t>finally</a:t>
            </a:r>
            <a:r>
              <a:rPr lang="en-IN" sz="2000" kern="0" dirty="0" smtClean="0">
                <a:solidFill>
                  <a:srgbClr val="5F5F5F"/>
                </a:solidFill>
                <a:latin typeface="Arial"/>
              </a:rPr>
              <a:t> block .</a:t>
            </a:r>
          </a:p>
          <a:p>
            <a:pPr marL="342900" lvl="0" indent="-342900" fontAlgn="base">
              <a:spcBef>
                <a:spcPct val="20000"/>
              </a:spcBef>
              <a:spcAft>
                <a:spcPct val="0"/>
              </a:spcAft>
              <a:buClr>
                <a:srgbClr val="333399"/>
              </a:buClr>
              <a:buFont typeface="Wingdings" pitchFamily="2" charset="2"/>
              <a:buChar char="§"/>
            </a:pPr>
            <a:r>
              <a:rPr lang="en-IN" sz="2000" kern="0" dirty="0" smtClean="0">
                <a:solidFill>
                  <a:srgbClr val="5F5F5F"/>
                </a:solidFill>
                <a:latin typeface="Arial"/>
              </a:rPr>
              <a:t>Syntax:</a:t>
            </a:r>
          </a:p>
          <a:p>
            <a:pPr marL="400050" lvl="1" fontAlgn="base">
              <a:spcBef>
                <a:spcPts val="200"/>
              </a:spcBef>
              <a:spcAft>
                <a:spcPct val="0"/>
              </a:spcAft>
              <a:buClr>
                <a:srgbClr val="333399"/>
              </a:buClr>
            </a:pPr>
            <a:r>
              <a:rPr lang="en-IN" sz="2000" b="1" kern="0" dirty="0" smtClean="0">
                <a:solidFill>
                  <a:srgbClr val="5F5F5F"/>
                </a:solidFill>
                <a:latin typeface="Courier New" pitchFamily="49" charset="0"/>
                <a:cs typeface="Courier New" pitchFamily="49" charset="0"/>
              </a:rPr>
              <a:t>try{</a:t>
            </a:r>
          </a:p>
          <a:p>
            <a:pPr marL="400050" lvl="1" fontAlgn="base">
              <a:spcBef>
                <a:spcPts val="200"/>
              </a:spcBef>
              <a:spcAft>
                <a:spcPct val="0"/>
              </a:spcAft>
              <a:buClr>
                <a:srgbClr val="333399"/>
              </a:buClr>
            </a:pPr>
            <a:r>
              <a:rPr lang="en-IN" sz="2000" b="1" kern="0" dirty="0" smtClean="0">
                <a:solidFill>
                  <a:srgbClr val="5F5F5F"/>
                </a:solidFill>
                <a:latin typeface="Courier New" pitchFamily="49" charset="0"/>
                <a:cs typeface="Courier New" pitchFamily="49" charset="0"/>
              </a:rPr>
              <a:t>//Code that may throw exception</a:t>
            </a:r>
          </a:p>
          <a:p>
            <a:pPr marL="400050" lvl="1" fontAlgn="base">
              <a:spcBef>
                <a:spcPts val="200"/>
              </a:spcBef>
              <a:spcAft>
                <a:spcPct val="0"/>
              </a:spcAft>
              <a:buClr>
                <a:srgbClr val="333399"/>
              </a:buClr>
            </a:pPr>
            <a:r>
              <a:rPr lang="en-IN" sz="2000" b="1" kern="0" dirty="0" smtClean="0">
                <a:solidFill>
                  <a:srgbClr val="5F5F5F"/>
                </a:solidFill>
                <a:latin typeface="Courier New" pitchFamily="49" charset="0"/>
                <a:cs typeface="Courier New" pitchFamily="49" charset="0"/>
              </a:rPr>
              <a:t>}</a:t>
            </a:r>
          </a:p>
          <a:p>
            <a:pPr marL="400050" lvl="1" fontAlgn="base">
              <a:spcBef>
                <a:spcPts val="200"/>
              </a:spcBef>
              <a:spcAft>
                <a:spcPct val="0"/>
              </a:spcAft>
              <a:buClr>
                <a:srgbClr val="333399"/>
              </a:buClr>
            </a:pPr>
            <a:r>
              <a:rPr lang="en-IN" sz="2000" b="1" kern="0" dirty="0" smtClean="0">
                <a:solidFill>
                  <a:srgbClr val="5F5F5F"/>
                </a:solidFill>
                <a:latin typeface="Courier New" pitchFamily="49" charset="0"/>
                <a:cs typeface="Courier New" pitchFamily="49" charset="0"/>
              </a:rPr>
              <a:t>[catch(SomeException_class1 e) {}</a:t>
            </a:r>
          </a:p>
          <a:p>
            <a:pPr marL="400050" lvl="1" fontAlgn="base">
              <a:spcBef>
                <a:spcPts val="200"/>
              </a:spcBef>
              <a:spcAft>
                <a:spcPct val="0"/>
              </a:spcAft>
              <a:buClr>
                <a:srgbClr val="333399"/>
              </a:buClr>
            </a:pPr>
            <a:r>
              <a:rPr lang="en-IN" sz="2000" b="1" kern="0" dirty="0" smtClean="0">
                <a:solidFill>
                  <a:srgbClr val="5F5F5F"/>
                </a:solidFill>
                <a:latin typeface="Courier New" pitchFamily="49" charset="0"/>
                <a:cs typeface="Courier New" pitchFamily="49" charset="0"/>
              </a:rPr>
              <a:t>…</a:t>
            </a:r>
          </a:p>
          <a:p>
            <a:pPr marL="400050" lvl="1" fontAlgn="base">
              <a:spcBef>
                <a:spcPts val="200"/>
              </a:spcBef>
              <a:spcAft>
                <a:spcPct val="0"/>
              </a:spcAft>
              <a:buClr>
                <a:srgbClr val="333399"/>
              </a:buClr>
            </a:pPr>
            <a:r>
              <a:rPr lang="en-IN" sz="2000" b="1" kern="0" dirty="0" smtClean="0">
                <a:solidFill>
                  <a:srgbClr val="5F5F5F"/>
                </a:solidFill>
                <a:latin typeface="Courier New" pitchFamily="49" charset="0"/>
                <a:cs typeface="Courier New" pitchFamily="49" charset="0"/>
              </a:rPr>
              <a:t> catch(</a:t>
            </a:r>
            <a:r>
              <a:rPr lang="en-IN" sz="2000" b="1" kern="0" dirty="0" err="1" smtClean="0">
                <a:solidFill>
                  <a:srgbClr val="5F5F5F"/>
                </a:solidFill>
                <a:latin typeface="Courier New" pitchFamily="49" charset="0"/>
                <a:cs typeface="Courier New" pitchFamily="49" charset="0"/>
              </a:rPr>
              <a:t>SomeException_classN</a:t>
            </a:r>
            <a:r>
              <a:rPr lang="en-IN" sz="2000" b="1" kern="0" dirty="0" smtClean="0">
                <a:solidFill>
                  <a:srgbClr val="5F5F5F"/>
                </a:solidFill>
                <a:latin typeface="Courier New" pitchFamily="49" charset="0"/>
                <a:cs typeface="Courier New" pitchFamily="49" charset="0"/>
              </a:rPr>
              <a:t> e) {} ]</a:t>
            </a:r>
          </a:p>
          <a:p>
            <a:pPr marL="400050" lvl="1" fontAlgn="base">
              <a:spcBef>
                <a:spcPts val="200"/>
              </a:spcBef>
              <a:spcAft>
                <a:spcPct val="0"/>
              </a:spcAft>
              <a:buClr>
                <a:srgbClr val="333399"/>
              </a:buClr>
            </a:pPr>
            <a:r>
              <a:rPr lang="en-IN" sz="2000" b="1" kern="0" dirty="0" smtClean="0">
                <a:solidFill>
                  <a:srgbClr val="5F5F5F"/>
                </a:solidFill>
                <a:latin typeface="Courier New" pitchFamily="49" charset="0"/>
                <a:cs typeface="Courier New" pitchFamily="49" charset="0"/>
              </a:rPr>
              <a:t>[catch(…){}]</a:t>
            </a:r>
          </a:p>
          <a:p>
            <a:pPr marL="400050" lvl="1" fontAlgn="base">
              <a:spcBef>
                <a:spcPts val="200"/>
              </a:spcBef>
              <a:spcAft>
                <a:spcPct val="0"/>
              </a:spcAft>
              <a:buClr>
                <a:srgbClr val="333399"/>
              </a:buClr>
            </a:pPr>
            <a:r>
              <a:rPr lang="en-IN" sz="2000" b="1" kern="0" dirty="0" smtClean="0">
                <a:solidFill>
                  <a:srgbClr val="5F5F5F"/>
                </a:solidFill>
                <a:latin typeface="Courier New" pitchFamily="49" charset="0"/>
                <a:cs typeface="Courier New" pitchFamily="49" charset="0"/>
              </a:rPr>
              <a:t>[finally{}]</a:t>
            </a:r>
            <a:endParaRPr lang="en-IN" sz="2000" b="1" kern="0" dirty="0">
              <a:solidFill>
                <a:srgbClr val="5F5F5F"/>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IN" sz="3200" dirty="0" smtClean="0"/>
              <a:t>Throwing an exception </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fontAlgn="base">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It is possible to throw an exception explicitly from code.</a:t>
            </a:r>
          </a:p>
          <a:p>
            <a:pPr marL="342900" lvl="0" indent="-342900" fontAlgn="base">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This is done using </a:t>
            </a:r>
            <a:r>
              <a:rPr lang="en-IN" sz="2000" b="1" kern="0" dirty="0" smtClean="0">
                <a:solidFill>
                  <a:srgbClr val="5F5F5F"/>
                </a:solidFill>
                <a:latin typeface="Courier New" pitchFamily="49" charset="0"/>
                <a:cs typeface="Courier New" pitchFamily="49" charset="0"/>
              </a:rPr>
              <a:t>throw</a:t>
            </a:r>
            <a:r>
              <a:rPr lang="en-IN" sz="2000" kern="0" dirty="0" smtClean="0">
                <a:solidFill>
                  <a:srgbClr val="5F5F5F"/>
                </a:solidFill>
                <a:latin typeface="Arial"/>
              </a:rPr>
              <a:t> keyword.</a:t>
            </a:r>
          </a:p>
          <a:p>
            <a:pPr marL="342900" lvl="0" indent="-342900" fontAlgn="base">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Syntax:</a:t>
            </a:r>
          </a:p>
          <a:p>
            <a:pPr lvl="0" fontAlgn="base">
              <a:lnSpc>
                <a:spcPct val="140000"/>
              </a:lnSpc>
              <a:spcBef>
                <a:spcPct val="20000"/>
              </a:spcBef>
              <a:spcAft>
                <a:spcPct val="0"/>
              </a:spcAft>
              <a:buClr>
                <a:srgbClr val="333399"/>
              </a:buClr>
            </a:pPr>
            <a:r>
              <a:rPr lang="en-US" sz="2000" b="1" kern="0" dirty="0" smtClean="0">
                <a:solidFill>
                  <a:srgbClr val="000000"/>
                </a:solidFill>
                <a:latin typeface="Courier New" pitchFamily="49" charset="0"/>
              </a:rPr>
              <a:t>	throw </a:t>
            </a:r>
            <a:r>
              <a:rPr lang="en-US" sz="2000" b="1" i="1" kern="0" dirty="0" err="1" smtClean="0">
                <a:solidFill>
                  <a:srgbClr val="000000"/>
                </a:solidFill>
                <a:latin typeface="Courier New" pitchFamily="49" charset="0"/>
              </a:rPr>
              <a:t>excepobject</a:t>
            </a:r>
            <a:r>
              <a:rPr lang="en-US" sz="2000" b="1" i="1" kern="0" dirty="0" smtClean="0">
                <a:solidFill>
                  <a:srgbClr val="000000"/>
                </a:solidFill>
                <a:latin typeface="Courier New" pitchFamily="49" charset="0"/>
              </a:rPr>
              <a:t>;</a:t>
            </a:r>
          </a:p>
          <a:p>
            <a:pPr marL="342900" lvl="0" indent="-342900" fontAlgn="base">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Example:</a:t>
            </a:r>
          </a:p>
          <a:p>
            <a:pPr lvl="0" eaLnBrk="0" fontAlgn="base" hangingPunct="0">
              <a:spcBef>
                <a:spcPct val="20000"/>
              </a:spcBef>
              <a:spcAft>
                <a:spcPct val="0"/>
              </a:spcAft>
              <a:buClr>
                <a:srgbClr val="333399"/>
              </a:buClr>
            </a:pPr>
            <a:r>
              <a:rPr lang="en-US" sz="2000" b="1" kern="0" dirty="0" smtClean="0">
                <a:solidFill>
                  <a:srgbClr val="000000"/>
                </a:solidFill>
                <a:latin typeface="Courier New" pitchFamily="49" charset="0"/>
              </a:rPr>
              <a:t>using System;</a:t>
            </a:r>
          </a:p>
          <a:p>
            <a:pPr lvl="0" eaLnBrk="0" fontAlgn="base" hangingPunct="0">
              <a:spcBef>
                <a:spcPct val="20000"/>
              </a:spcBef>
              <a:spcAft>
                <a:spcPct val="0"/>
              </a:spcAft>
              <a:buClr>
                <a:srgbClr val="333399"/>
              </a:buClr>
            </a:pPr>
            <a:r>
              <a:rPr lang="en-US" sz="2000" b="1" kern="0" dirty="0" smtClean="0">
                <a:solidFill>
                  <a:srgbClr val="000000"/>
                </a:solidFill>
                <a:latin typeface="Courier New" pitchFamily="49" charset="0"/>
              </a:rPr>
              <a:t>  class Test    {</a:t>
            </a:r>
          </a:p>
          <a:p>
            <a:pPr lvl="0" eaLnBrk="0" fontAlgn="base" hangingPunct="0">
              <a:spcBef>
                <a:spcPct val="20000"/>
              </a:spcBef>
              <a:spcAft>
                <a:spcPct val="0"/>
              </a:spcAft>
              <a:buClr>
                <a:srgbClr val="333399"/>
              </a:buClr>
            </a:pPr>
            <a:r>
              <a:rPr lang="en-US" sz="2000" b="1" kern="0" dirty="0" smtClean="0">
                <a:solidFill>
                  <a:srgbClr val="000000"/>
                </a:solidFill>
                <a:latin typeface="Courier New" pitchFamily="49" charset="0"/>
              </a:rPr>
              <a:t>	static void Main(string[] s){</a:t>
            </a:r>
          </a:p>
          <a:p>
            <a:pPr lvl="0" eaLnBrk="0" fontAlgn="base" hangingPunct="0">
              <a:spcBef>
                <a:spcPct val="20000"/>
              </a:spcBef>
              <a:spcAft>
                <a:spcPct val="0"/>
              </a:spcAft>
              <a:buClr>
                <a:srgbClr val="333399"/>
              </a:buClr>
            </a:pPr>
            <a:r>
              <a:rPr lang="en-US" sz="2000" b="1" kern="0" dirty="0" smtClean="0">
                <a:solidFill>
                  <a:srgbClr val="000000"/>
                </a:solidFill>
                <a:latin typeface="Courier New" pitchFamily="49" charset="0"/>
              </a:rPr>
              <a:t>	double d1=10,d2=</a:t>
            </a:r>
            <a:r>
              <a:rPr lang="en-US" sz="2000" b="1" kern="0" dirty="0" err="1" smtClean="0">
                <a:solidFill>
                  <a:srgbClr val="000000"/>
                </a:solidFill>
                <a:latin typeface="Courier New" pitchFamily="49" charset="0"/>
              </a:rPr>
              <a:t>s.Length</a:t>
            </a:r>
            <a:r>
              <a:rPr lang="en-US" sz="2000" b="1" kern="0" dirty="0" smtClean="0">
                <a:solidFill>
                  <a:srgbClr val="000000"/>
                </a:solidFill>
                <a:latin typeface="Courier New" pitchFamily="49" charset="0"/>
              </a:rPr>
              <a:t>;</a:t>
            </a:r>
          </a:p>
          <a:p>
            <a:pPr lvl="0" eaLnBrk="0" fontAlgn="base" hangingPunct="0">
              <a:spcBef>
                <a:spcPct val="20000"/>
              </a:spcBef>
              <a:spcAft>
                <a:spcPct val="0"/>
              </a:spcAft>
              <a:buClr>
                <a:srgbClr val="333399"/>
              </a:buClr>
            </a:pPr>
            <a:r>
              <a:rPr lang="en-US" sz="2000" b="1" kern="0" dirty="0" smtClean="0">
                <a:solidFill>
                  <a:srgbClr val="000000"/>
                </a:solidFill>
                <a:latin typeface="Courier New" pitchFamily="49" charset="0"/>
              </a:rPr>
              <a:t>	if (d2 == 0) </a:t>
            </a:r>
            <a:r>
              <a:rPr lang="en-US" sz="2000" b="1" kern="0" dirty="0" smtClean="0">
                <a:solidFill>
                  <a:srgbClr val="006600"/>
                </a:solidFill>
                <a:latin typeface="Courier New" pitchFamily="49" charset="0"/>
              </a:rPr>
              <a:t>throw new </a:t>
            </a:r>
            <a:r>
              <a:rPr lang="en-US" sz="2000" b="1" kern="0" dirty="0" err="1" smtClean="0">
                <a:solidFill>
                  <a:srgbClr val="006600"/>
                </a:solidFill>
                <a:latin typeface="Courier New" pitchFamily="49" charset="0"/>
              </a:rPr>
              <a:t>DivideByZeroException</a:t>
            </a:r>
            <a:r>
              <a:rPr lang="en-US" sz="2000" b="1" kern="0" dirty="0" smtClean="0">
                <a:solidFill>
                  <a:srgbClr val="006600"/>
                </a:solidFill>
                <a:latin typeface="Courier New" pitchFamily="49" charset="0"/>
              </a:rPr>
              <a:t>();</a:t>
            </a:r>
          </a:p>
          <a:p>
            <a:pPr lvl="0" eaLnBrk="0" fontAlgn="base" hangingPunct="0">
              <a:spcBef>
                <a:spcPct val="20000"/>
              </a:spcBef>
              <a:spcAft>
                <a:spcPct val="0"/>
              </a:spcAft>
              <a:buClr>
                <a:srgbClr val="333399"/>
              </a:buClr>
            </a:pPr>
            <a:r>
              <a:rPr lang="en-US" sz="2000" b="1" kern="0" dirty="0" smtClean="0">
                <a:solidFill>
                  <a:srgbClr val="000000"/>
                </a:solidFill>
                <a:latin typeface="Courier New" pitchFamily="49" charset="0"/>
              </a:rPr>
              <a:t>	d1 = d1 / d2;  }}</a:t>
            </a:r>
          </a:p>
          <a:p>
            <a:pPr lvl="0" fontAlgn="base">
              <a:lnSpc>
                <a:spcPct val="140000"/>
              </a:lnSpc>
              <a:spcBef>
                <a:spcPct val="20000"/>
              </a:spcBef>
              <a:spcAft>
                <a:spcPct val="0"/>
              </a:spcAft>
              <a:buClr>
                <a:srgbClr val="333399"/>
              </a:buClr>
            </a:pPr>
            <a:endParaRPr lang="en-US" sz="2000" b="1" i="1" kern="0" dirty="0" smtClean="0">
              <a:solidFill>
                <a:srgbClr val="000000"/>
              </a:solidFill>
              <a:latin typeface="Courier New" pitchFamily="49" charset="0"/>
            </a:endParaRPr>
          </a:p>
          <a:p>
            <a:pPr marL="342900" lvl="0" indent="-342900" fontAlgn="base">
              <a:lnSpc>
                <a:spcPct val="140000"/>
              </a:lnSpc>
              <a:spcBef>
                <a:spcPct val="20000"/>
              </a:spcBef>
              <a:spcAft>
                <a:spcPct val="0"/>
              </a:spcAft>
              <a:buClr>
                <a:srgbClr val="333399"/>
              </a:buClr>
              <a:buFont typeface="Wingdings" pitchFamily="2" charset="2"/>
              <a:buChar char="§"/>
            </a:pPr>
            <a:endParaRPr lang="en-IN" sz="2800" b="1" i="1" kern="0" dirty="0" smtClean="0">
              <a:solidFill>
                <a:srgbClr val="000000"/>
              </a:solidFill>
              <a:latin typeface="Courier New" pitchFamily="49"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11" y="5638800"/>
            <a:ext cx="8864256" cy="937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smtClean="0"/>
              <a:t>Types of exception</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fontAlgn="base">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Standard Exception</a:t>
            </a:r>
          </a:p>
          <a:p>
            <a:pPr marL="742950" lvl="1" indent="-285750" fontAlgn="base">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Exception thrown by the CLR</a:t>
            </a:r>
          </a:p>
          <a:p>
            <a:pPr marL="742950" lvl="1" indent="-285750" fontAlgn="base">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CLR throws objects of type </a:t>
            </a:r>
            <a:r>
              <a:rPr lang="en-IN" sz="2000" b="1" kern="0" dirty="0" err="1" smtClean="0">
                <a:solidFill>
                  <a:srgbClr val="000000"/>
                </a:solidFill>
                <a:latin typeface="Courier New" pitchFamily="49" charset="0"/>
              </a:rPr>
              <a:t>SystemException</a:t>
            </a:r>
            <a:endParaRPr lang="en-IN" sz="2000" b="1" kern="0" dirty="0" smtClean="0">
              <a:solidFill>
                <a:srgbClr val="000000"/>
              </a:solidFill>
              <a:latin typeface="Courier New" pitchFamily="49" charset="0"/>
            </a:endParaRPr>
          </a:p>
          <a:p>
            <a:pPr marL="342900" lvl="0" indent="-342900" fontAlgn="base">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Application Exception</a:t>
            </a:r>
            <a:endParaRPr lang="en-IN" sz="2000" kern="0" dirty="0" smtClean="0">
              <a:solidFill>
                <a:srgbClr val="5F5F5F"/>
              </a:solidFill>
              <a:latin typeface="Arial"/>
            </a:endParaRPr>
          </a:p>
          <a:p>
            <a:pPr marL="742950" lvl="1" indent="-285750" fontAlgn="base">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thrown by a user program rather than the runtime.  </a:t>
            </a:r>
          </a:p>
          <a:p>
            <a:pPr marL="742950" lvl="1" indent="-285750" fontAlgn="base">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Inherits from</a:t>
            </a:r>
            <a:r>
              <a:rPr lang="en-IN" sz="2000" b="1" kern="0" dirty="0" smtClean="0">
                <a:solidFill>
                  <a:srgbClr val="5F5F5F"/>
                </a:solidFill>
                <a:latin typeface="Courier New" pitchFamily="49" charset="0"/>
              </a:rPr>
              <a:t> </a:t>
            </a:r>
            <a:r>
              <a:rPr lang="en-IN" sz="2000" b="1" kern="0" dirty="0" err="1" smtClean="0">
                <a:solidFill>
                  <a:srgbClr val="000000"/>
                </a:solidFill>
                <a:latin typeface="Courier New" pitchFamily="49" charset="0"/>
              </a:rPr>
              <a:t>ApplicationException</a:t>
            </a:r>
            <a:endParaRPr lang="en-IN" sz="2000" b="1" kern="0" dirty="0" smtClean="0">
              <a:solidFill>
                <a:srgbClr val="000000"/>
              </a:solidFill>
              <a:latin typeface="Courier New" pitchFamily="49" charset="0"/>
            </a:endParaRPr>
          </a:p>
          <a:p>
            <a:pPr lvl="0" fontAlgn="base">
              <a:lnSpc>
                <a:spcPct val="140000"/>
              </a:lnSpc>
              <a:spcBef>
                <a:spcPct val="20000"/>
              </a:spcBef>
              <a:spcAft>
                <a:spcPct val="0"/>
              </a:spcAft>
              <a:buClr>
                <a:srgbClr val="333399"/>
              </a:buClr>
            </a:pPr>
            <a:endParaRPr lang="en-US" sz="2000" b="1" i="1" kern="0" dirty="0" smtClean="0">
              <a:solidFill>
                <a:srgbClr val="000000"/>
              </a:solidFill>
              <a:latin typeface="Courier New" pitchFamily="49" charset="0"/>
            </a:endParaRPr>
          </a:p>
          <a:p>
            <a:pPr marL="342900" lvl="0" indent="-342900" fontAlgn="base">
              <a:lnSpc>
                <a:spcPct val="140000"/>
              </a:lnSpc>
              <a:spcBef>
                <a:spcPct val="20000"/>
              </a:spcBef>
              <a:spcAft>
                <a:spcPct val="0"/>
              </a:spcAft>
              <a:buClr>
                <a:srgbClr val="333399"/>
              </a:buClr>
              <a:buFont typeface="Wingdings" pitchFamily="2" charset="2"/>
              <a:buChar char="§"/>
            </a:pPr>
            <a:endParaRPr lang="en-IN" sz="2800" b="1" i="1" kern="0" dirty="0" smtClean="0">
              <a:solidFill>
                <a:srgbClr val="000000"/>
              </a:solidFill>
              <a:latin typeface="Courier New" pitchFamily="49" charset="0"/>
            </a:endParaRPr>
          </a:p>
        </p:txBody>
      </p:sp>
      <p:sp>
        <p:nvSpPr>
          <p:cNvPr id="6" name="Rectangle 5"/>
          <p:cNvSpPr/>
          <p:nvPr/>
        </p:nvSpPr>
        <p:spPr>
          <a:xfrm>
            <a:off x="685800" y="5895945"/>
            <a:ext cx="2492990" cy="400110"/>
          </a:xfrm>
          <a:prstGeom prst="rect">
            <a:avLst/>
          </a:prstGeom>
          <a:ln>
            <a:solidFill>
              <a:schemeClr val="accent2"/>
            </a:solidFill>
          </a:ln>
          <a:effectLst>
            <a:outerShdw blurRad="50800" dist="38100" dir="2700000" algn="tl" rotWithShape="0">
              <a:prstClr val="black">
                <a:alpha val="40000"/>
              </a:prstClr>
            </a:outerShdw>
          </a:effectLst>
        </p:spPr>
        <p:txBody>
          <a:bodyPr wrap="none">
            <a:spAutoFit/>
          </a:bodyPr>
          <a:lstStyle/>
          <a:p>
            <a:r>
              <a:rPr lang="en-IN" sz="2000" b="1" dirty="0">
                <a:solidFill>
                  <a:srgbClr val="000000"/>
                </a:solidFill>
                <a:latin typeface="Courier New" pitchFamily="49" charset="0"/>
              </a:rPr>
              <a:t>SystemException</a:t>
            </a:r>
            <a:endParaRPr lang="en-US" sz="2000" b="1" dirty="0">
              <a:solidFill>
                <a:srgbClr val="000000"/>
              </a:solidFill>
              <a:latin typeface="Courier New" pitchFamily="49" charset="0"/>
            </a:endParaRPr>
          </a:p>
        </p:txBody>
      </p:sp>
      <p:sp>
        <p:nvSpPr>
          <p:cNvPr id="7" name="Rectangle 6"/>
          <p:cNvSpPr/>
          <p:nvPr/>
        </p:nvSpPr>
        <p:spPr>
          <a:xfrm>
            <a:off x="4724400" y="5924490"/>
            <a:ext cx="3262432" cy="400110"/>
          </a:xfrm>
          <a:prstGeom prst="rect">
            <a:avLst/>
          </a:prstGeom>
          <a:ln>
            <a:solidFill>
              <a:schemeClr val="accent2"/>
            </a:solidFill>
          </a:ln>
          <a:effectLst>
            <a:outerShdw blurRad="50800" dist="38100" dir="2700000" algn="tl" rotWithShape="0">
              <a:prstClr val="black">
                <a:alpha val="40000"/>
              </a:prstClr>
            </a:outerShdw>
          </a:effectLst>
        </p:spPr>
        <p:txBody>
          <a:bodyPr wrap="none">
            <a:spAutoFit/>
          </a:bodyPr>
          <a:lstStyle/>
          <a:p>
            <a:r>
              <a:rPr lang="en-IN" sz="2000" b="1" dirty="0">
                <a:solidFill>
                  <a:srgbClr val="000000"/>
                </a:solidFill>
                <a:latin typeface="Courier New" pitchFamily="49" charset="0"/>
              </a:rPr>
              <a:t>ApplicationException</a:t>
            </a:r>
            <a:endParaRPr lang="en-US" sz="2000" b="1" dirty="0">
              <a:solidFill>
                <a:srgbClr val="000000"/>
              </a:solidFill>
              <a:latin typeface="Courier New" pitchFamily="49" charset="0"/>
            </a:endParaRPr>
          </a:p>
        </p:txBody>
      </p:sp>
      <p:sp>
        <p:nvSpPr>
          <p:cNvPr id="8" name="Rectangle 7"/>
          <p:cNvSpPr/>
          <p:nvPr/>
        </p:nvSpPr>
        <p:spPr>
          <a:xfrm>
            <a:off x="3535740" y="4343400"/>
            <a:ext cx="1569660" cy="400110"/>
          </a:xfrm>
          <a:prstGeom prst="rect">
            <a:avLst/>
          </a:prstGeom>
          <a:ln>
            <a:solidFill>
              <a:schemeClr val="accent2"/>
            </a:solidFill>
          </a:ln>
          <a:effectLst>
            <a:outerShdw blurRad="50800" dist="38100" dir="2700000" algn="tl" rotWithShape="0">
              <a:prstClr val="black">
                <a:alpha val="40000"/>
              </a:prstClr>
            </a:outerShdw>
          </a:effectLst>
        </p:spPr>
        <p:txBody>
          <a:bodyPr wrap="none">
            <a:spAutoFit/>
          </a:bodyPr>
          <a:lstStyle/>
          <a:p>
            <a:r>
              <a:rPr lang="en-IN" sz="2000" b="1" dirty="0" smtClean="0">
                <a:solidFill>
                  <a:srgbClr val="000000"/>
                </a:solidFill>
                <a:latin typeface="Courier New" pitchFamily="49" charset="0"/>
              </a:rPr>
              <a:t>Exception</a:t>
            </a:r>
            <a:endParaRPr lang="en-US" sz="2000" dirty="0"/>
          </a:p>
        </p:txBody>
      </p:sp>
      <p:sp>
        <p:nvSpPr>
          <p:cNvPr id="9" name="Isosceles Triangle 8"/>
          <p:cNvSpPr/>
          <p:nvPr/>
        </p:nvSpPr>
        <p:spPr>
          <a:xfrm>
            <a:off x="4114800" y="4800600"/>
            <a:ext cx="381000" cy="381000"/>
          </a:xfrm>
          <a:prstGeom prst="triangle">
            <a:avLst/>
          </a:prstGeom>
          <a:ln w="25400"/>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cxnSp>
        <p:nvCxnSpPr>
          <p:cNvPr id="10" name="Straight Connector 9"/>
          <p:cNvCxnSpPr/>
          <p:nvPr/>
        </p:nvCxnSpPr>
        <p:spPr>
          <a:xfrm>
            <a:off x="1932295" y="5562600"/>
            <a:ext cx="442332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Straight Connector 10"/>
          <p:cNvCxnSpPr>
            <a:stCxn id="6" idx="0"/>
          </p:cNvCxnSpPr>
          <p:nvPr/>
        </p:nvCxnSpPr>
        <p:spPr>
          <a:xfrm flipV="1">
            <a:off x="1932295" y="5562600"/>
            <a:ext cx="0" cy="333345"/>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a:endCxn id="7" idx="0"/>
          </p:cNvCxnSpPr>
          <p:nvPr/>
        </p:nvCxnSpPr>
        <p:spPr>
          <a:xfrm>
            <a:off x="6355616" y="5562600"/>
            <a:ext cx="0" cy="36189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smtClean="0"/>
              <a:t>Application exception</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fontAlgn="base">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using System;</a:t>
            </a:r>
          </a:p>
          <a:p>
            <a:pPr marL="342900" lvl="0" indent="-342900" fontAlgn="base">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class </a:t>
            </a:r>
            <a:r>
              <a:rPr lang="en-IN" sz="2000" b="1" kern="0" dirty="0" err="1" smtClean="0">
                <a:solidFill>
                  <a:srgbClr val="000000"/>
                </a:solidFill>
                <a:latin typeface="Courier New" pitchFamily="49" charset="0"/>
              </a:rPr>
              <a:t>AgeException</a:t>
            </a:r>
            <a:r>
              <a:rPr lang="en-IN" sz="2000" b="1" kern="0" dirty="0" smtClean="0">
                <a:solidFill>
                  <a:srgbClr val="000000"/>
                </a:solidFill>
                <a:latin typeface="Courier New" pitchFamily="49" charset="0"/>
              </a:rPr>
              <a:t> : </a:t>
            </a:r>
            <a:r>
              <a:rPr lang="en-IN" sz="2000" b="1" kern="0" dirty="0" err="1" smtClean="0">
                <a:solidFill>
                  <a:srgbClr val="000000"/>
                </a:solidFill>
                <a:latin typeface="Courier New" pitchFamily="49" charset="0"/>
              </a:rPr>
              <a:t>ApplicationException</a:t>
            </a:r>
            <a:r>
              <a:rPr lang="en-IN" sz="2000" b="1" kern="0" dirty="0" smtClean="0">
                <a:solidFill>
                  <a:srgbClr val="000000"/>
                </a:solidFill>
                <a:latin typeface="Courier New" pitchFamily="49" charset="0"/>
              </a:rPr>
              <a:t>{</a:t>
            </a:r>
          </a:p>
          <a:p>
            <a:pPr marL="342900" lvl="0" indent="-342900" fontAlgn="base">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string s;</a:t>
            </a:r>
          </a:p>
          <a:p>
            <a:pPr marL="342900" lvl="0" indent="-342900" fontAlgn="base">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 public </a:t>
            </a:r>
            <a:r>
              <a:rPr lang="en-IN" sz="2000" b="1" kern="0" dirty="0" err="1" smtClean="0">
                <a:solidFill>
                  <a:srgbClr val="000000"/>
                </a:solidFill>
                <a:latin typeface="Courier New" pitchFamily="49" charset="0"/>
              </a:rPr>
              <a:t>AgeException</a:t>
            </a:r>
            <a:r>
              <a:rPr lang="en-IN" sz="2000" b="1" kern="0" dirty="0" smtClean="0">
                <a:solidFill>
                  <a:srgbClr val="000000"/>
                </a:solidFill>
                <a:latin typeface="Courier New" pitchFamily="49" charset="0"/>
              </a:rPr>
              <a:t>(string </a:t>
            </a:r>
            <a:r>
              <a:rPr lang="en-IN" sz="2000" b="1" kern="0" dirty="0" err="1" smtClean="0">
                <a:solidFill>
                  <a:srgbClr val="000000"/>
                </a:solidFill>
                <a:latin typeface="Courier New" pitchFamily="49" charset="0"/>
              </a:rPr>
              <a:t>str</a:t>
            </a:r>
            <a:r>
              <a:rPr lang="en-IN" sz="2000" b="1" kern="0" dirty="0" smtClean="0">
                <a:solidFill>
                  <a:srgbClr val="000000"/>
                </a:solidFill>
                <a:latin typeface="Courier New" pitchFamily="49" charset="0"/>
              </a:rPr>
              <a:t>) {</a:t>
            </a:r>
          </a:p>
          <a:p>
            <a:pPr marL="342900" lvl="0" indent="-342900" fontAlgn="base">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  s=</a:t>
            </a:r>
            <a:r>
              <a:rPr lang="en-IN" sz="2000" b="1" kern="0" dirty="0" err="1" smtClean="0">
                <a:solidFill>
                  <a:srgbClr val="000000"/>
                </a:solidFill>
                <a:latin typeface="Courier New" pitchFamily="49" charset="0"/>
              </a:rPr>
              <a:t>str</a:t>
            </a:r>
            <a:r>
              <a:rPr lang="en-IN" sz="2000" b="1" kern="0" dirty="0" smtClean="0">
                <a:solidFill>
                  <a:srgbClr val="000000"/>
                </a:solidFill>
                <a:latin typeface="Courier New" pitchFamily="49" charset="0"/>
              </a:rPr>
              <a:t> +" is invalid age. Should be between 1 and 100";</a:t>
            </a:r>
          </a:p>
          <a:p>
            <a:pPr marL="342900" lvl="0" indent="-342900" fontAlgn="base">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 }</a:t>
            </a:r>
          </a:p>
          <a:p>
            <a:pPr marL="342900" lvl="0" indent="-342900" fontAlgn="base">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public override string </a:t>
            </a:r>
            <a:r>
              <a:rPr lang="en-IN" sz="2000" b="1" kern="0" dirty="0" err="1" smtClean="0">
                <a:solidFill>
                  <a:srgbClr val="000000"/>
                </a:solidFill>
                <a:latin typeface="Courier New" pitchFamily="49" charset="0"/>
              </a:rPr>
              <a:t>ToString</a:t>
            </a:r>
            <a:r>
              <a:rPr lang="en-IN" sz="2000" b="1" kern="0" dirty="0" smtClean="0">
                <a:solidFill>
                  <a:srgbClr val="000000"/>
                </a:solidFill>
                <a:latin typeface="Courier New" pitchFamily="49" charset="0"/>
              </a:rPr>
              <a:t>(){</a:t>
            </a:r>
          </a:p>
          <a:p>
            <a:pPr marL="342900" lvl="0" indent="-342900" fontAlgn="base">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return s;</a:t>
            </a:r>
          </a:p>
          <a:p>
            <a:pPr marL="342900" lvl="0" indent="-342900" fontAlgn="base">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a:t>
            </a:r>
          </a:p>
          <a:p>
            <a:pPr marL="342900" lvl="0" indent="-342900" fontAlgn="base">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a:t>
            </a:r>
          </a:p>
          <a:p>
            <a:pPr marL="342900" lvl="0" indent="-342900" fontAlgn="base">
              <a:lnSpc>
                <a:spcPct val="140000"/>
              </a:lnSpc>
              <a:spcBef>
                <a:spcPct val="20000"/>
              </a:spcBef>
              <a:spcAft>
                <a:spcPct val="0"/>
              </a:spcAft>
              <a:buClr>
                <a:srgbClr val="333399"/>
              </a:buClr>
              <a:buFont typeface="Wingdings" pitchFamily="2" charset="2"/>
              <a:buChar char="§"/>
            </a:pPr>
            <a:endParaRPr lang="en-IN" sz="2800" b="1" i="1" kern="0" dirty="0" smtClean="0">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152400" y="76200"/>
            <a:ext cx="8640762"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IN" sz="2000" b="1" dirty="0">
                <a:solidFill>
                  <a:srgbClr val="000000"/>
                </a:solidFill>
                <a:latin typeface="Courier New" pitchFamily="49" charset="0"/>
              </a:rPr>
              <a:t>class Test{</a:t>
            </a:r>
          </a:p>
          <a:p>
            <a:pPr>
              <a:lnSpc>
                <a:spcPct val="140000"/>
              </a:lnSpc>
            </a:pPr>
            <a:r>
              <a:rPr lang="en-IN" sz="2000" b="1" dirty="0">
                <a:solidFill>
                  <a:srgbClr val="000000"/>
                </a:solidFill>
                <a:latin typeface="Courier New" pitchFamily="49" charset="0"/>
              </a:rPr>
              <a:t> public static void Main() {</a:t>
            </a:r>
          </a:p>
          <a:p>
            <a:pPr>
              <a:lnSpc>
                <a:spcPct val="140000"/>
              </a:lnSpc>
            </a:pPr>
            <a:r>
              <a:rPr lang="en-IN" sz="2000" b="1" dirty="0">
                <a:solidFill>
                  <a:srgbClr val="000000"/>
                </a:solidFill>
                <a:latin typeface="Courier New" pitchFamily="49" charset="0"/>
              </a:rPr>
              <a:t>  </a:t>
            </a:r>
            <a:r>
              <a:rPr lang="en-IN" sz="2000" b="1" dirty="0" smtClean="0">
                <a:solidFill>
                  <a:srgbClr val="000000"/>
                </a:solidFill>
                <a:latin typeface="Courier New" pitchFamily="49" charset="0"/>
              </a:rPr>
              <a:t>try  </a:t>
            </a:r>
            <a:r>
              <a:rPr lang="en-IN" sz="2000" b="1" dirty="0">
                <a:solidFill>
                  <a:srgbClr val="000000"/>
                </a:solidFill>
                <a:latin typeface="Courier New" pitchFamily="49" charset="0"/>
              </a:rPr>
              <a:t>{</a:t>
            </a:r>
          </a:p>
          <a:p>
            <a:pPr>
              <a:lnSpc>
                <a:spcPct val="140000"/>
              </a:lnSpc>
            </a:pPr>
            <a:r>
              <a:rPr lang="en-IN" sz="2000" b="1" dirty="0">
                <a:solidFill>
                  <a:srgbClr val="000000"/>
                </a:solidFill>
                <a:latin typeface="Courier New" pitchFamily="49" charset="0"/>
              </a:rPr>
              <a:t>   Console.WriteLine("enter age");</a:t>
            </a:r>
          </a:p>
          <a:p>
            <a:pPr>
              <a:lnSpc>
                <a:spcPct val="140000"/>
              </a:lnSpc>
            </a:pPr>
            <a:r>
              <a:rPr lang="en-IN" sz="2000" b="1" dirty="0">
                <a:solidFill>
                  <a:srgbClr val="000000"/>
                </a:solidFill>
                <a:latin typeface="Courier New" pitchFamily="49" charset="0"/>
              </a:rPr>
              <a:t>   string s=Console.ReadLine();</a:t>
            </a:r>
          </a:p>
          <a:p>
            <a:pPr>
              <a:lnSpc>
                <a:spcPct val="140000"/>
              </a:lnSpc>
            </a:pPr>
            <a:r>
              <a:rPr lang="en-IN" sz="2000" b="1" dirty="0">
                <a:solidFill>
                  <a:srgbClr val="000000"/>
                </a:solidFill>
                <a:latin typeface="Courier New" pitchFamily="49" charset="0"/>
              </a:rPr>
              <a:t>   int num = Int32.Parse(s); </a:t>
            </a:r>
          </a:p>
          <a:p>
            <a:pPr>
              <a:lnSpc>
                <a:spcPct val="140000"/>
              </a:lnSpc>
            </a:pPr>
            <a:r>
              <a:rPr lang="en-IN" sz="2000" b="1" dirty="0">
                <a:solidFill>
                  <a:srgbClr val="000000"/>
                </a:solidFill>
                <a:latin typeface="Courier New" pitchFamily="49" charset="0"/>
              </a:rPr>
              <a:t>	if(num&lt;1 || num&gt;100)</a:t>
            </a:r>
          </a:p>
          <a:p>
            <a:pPr>
              <a:lnSpc>
                <a:spcPct val="140000"/>
              </a:lnSpc>
            </a:pPr>
            <a:r>
              <a:rPr lang="en-IN" sz="2000" b="1" dirty="0">
                <a:solidFill>
                  <a:srgbClr val="000000"/>
                </a:solidFill>
                <a:latin typeface="Courier New" pitchFamily="49" charset="0"/>
              </a:rPr>
              <a:t>	</a:t>
            </a:r>
            <a:r>
              <a:rPr lang="en-IN" sz="2000" b="1" dirty="0" smtClean="0">
                <a:solidFill>
                  <a:srgbClr val="000000"/>
                </a:solidFill>
                <a:latin typeface="Courier New" pitchFamily="49" charset="0"/>
              </a:rPr>
              <a:t>	throw </a:t>
            </a:r>
            <a:r>
              <a:rPr lang="en-IN" sz="2000" b="1" dirty="0">
                <a:solidFill>
                  <a:srgbClr val="000000"/>
                </a:solidFill>
                <a:latin typeface="Courier New" pitchFamily="49" charset="0"/>
              </a:rPr>
              <a:t>new AgeException(s);		</a:t>
            </a:r>
          </a:p>
          <a:p>
            <a:pPr>
              <a:lnSpc>
                <a:spcPct val="140000"/>
              </a:lnSpc>
            </a:pPr>
            <a:r>
              <a:rPr lang="en-IN" sz="2000" b="1" dirty="0">
                <a:solidFill>
                  <a:srgbClr val="000000"/>
                </a:solidFill>
                <a:latin typeface="Courier New" pitchFamily="49" charset="0"/>
              </a:rPr>
              <a:t>  }</a:t>
            </a:r>
          </a:p>
          <a:p>
            <a:pPr>
              <a:lnSpc>
                <a:spcPct val="140000"/>
              </a:lnSpc>
            </a:pPr>
            <a:r>
              <a:rPr lang="en-IN" sz="2000" b="1" dirty="0">
                <a:solidFill>
                  <a:srgbClr val="000000"/>
                </a:solidFill>
                <a:latin typeface="Courier New" pitchFamily="49" charset="0"/>
              </a:rPr>
              <a:t>  catch(AgeException  e) {</a:t>
            </a:r>
          </a:p>
          <a:p>
            <a:pPr>
              <a:lnSpc>
                <a:spcPct val="140000"/>
              </a:lnSpc>
            </a:pPr>
            <a:r>
              <a:rPr lang="en-IN" sz="2000" b="1" dirty="0">
                <a:solidFill>
                  <a:srgbClr val="000000"/>
                </a:solidFill>
                <a:latin typeface="Courier New" pitchFamily="49" charset="0"/>
              </a:rPr>
              <a:t>   </a:t>
            </a:r>
            <a:r>
              <a:rPr lang="en-IN" sz="2000" b="1" dirty="0" smtClean="0">
                <a:solidFill>
                  <a:srgbClr val="000000"/>
                </a:solidFill>
                <a:latin typeface="Courier New" pitchFamily="49" charset="0"/>
              </a:rPr>
              <a:t>		Console.WriteLine </a:t>
            </a:r>
            <a:r>
              <a:rPr lang="en-IN" sz="2000" b="1" dirty="0">
                <a:solidFill>
                  <a:srgbClr val="000000"/>
                </a:solidFill>
                <a:latin typeface="Courier New" pitchFamily="49" charset="0"/>
              </a:rPr>
              <a:t>(e);</a:t>
            </a:r>
          </a:p>
          <a:p>
            <a:pPr>
              <a:lnSpc>
                <a:spcPct val="140000"/>
              </a:lnSpc>
            </a:pPr>
            <a:r>
              <a:rPr lang="en-IN" sz="2000" b="1" dirty="0">
                <a:solidFill>
                  <a:srgbClr val="000000"/>
                </a:solidFill>
                <a:latin typeface="Courier New" pitchFamily="49" charset="0"/>
              </a:rPr>
              <a:t>  }</a:t>
            </a:r>
          </a:p>
          <a:p>
            <a:pPr>
              <a:lnSpc>
                <a:spcPct val="140000"/>
              </a:lnSpc>
            </a:pPr>
            <a:r>
              <a:rPr lang="en-IN" sz="2000" b="1" dirty="0">
                <a:solidFill>
                  <a:srgbClr val="000000"/>
                </a:solidFill>
                <a:latin typeface="Courier New" pitchFamily="49" charset="0"/>
              </a:rPr>
              <a:t>  }</a:t>
            </a:r>
          </a:p>
          <a:p>
            <a:pPr>
              <a:lnSpc>
                <a:spcPct val="140000"/>
              </a:lnSpc>
            </a:pPr>
            <a:r>
              <a:rPr lang="en-IN" sz="2000" b="1" dirty="0">
                <a:solidFill>
                  <a:srgbClr val="000000"/>
                </a:solidFill>
                <a:latin typeface="Courier New" pitchFamily="49" charset="0"/>
              </a:rPr>
              <a:t>}</a:t>
            </a:r>
          </a:p>
        </p:txBody>
      </p:sp>
      <p:sp>
        <p:nvSpPr>
          <p:cNvPr id="21507" name="Text Box 5"/>
          <p:cNvSpPr txBox="1">
            <a:spLocks noChangeArrowheads="1"/>
          </p:cNvSpPr>
          <p:nvPr/>
        </p:nvSpPr>
        <p:spPr bwMode="auto">
          <a:xfrm>
            <a:off x="460148" y="6200954"/>
            <a:ext cx="8305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i="1" dirty="0">
                <a:solidFill>
                  <a:srgbClr val="002060"/>
                </a:solidFill>
              </a:rPr>
              <a:t>What will happen </a:t>
            </a:r>
            <a:r>
              <a:rPr lang="en-US" sz="2000" i="1">
                <a:solidFill>
                  <a:srgbClr val="002060"/>
                </a:solidFill>
              </a:rPr>
              <a:t>if </a:t>
            </a:r>
            <a:r>
              <a:rPr lang="en-US" sz="2000"/>
              <a:t>you enter an </a:t>
            </a:r>
            <a:r>
              <a:rPr lang="en-US" sz="2000" i="1" smtClean="0">
                <a:solidFill>
                  <a:srgbClr val="002060"/>
                </a:solidFill>
              </a:rPr>
              <a:t>alphabets </a:t>
            </a:r>
            <a:r>
              <a:rPr lang="en-US" sz="2000" i="1" dirty="0">
                <a:solidFill>
                  <a:srgbClr val="002060"/>
                </a:solidFill>
              </a:rPr>
              <a:t>instead of number for age?</a:t>
            </a:r>
            <a:endParaRPr lang="en-IN" sz="2000" i="1" dirty="0">
              <a:solidFill>
                <a:srgbClr val="002060"/>
              </a:solidFill>
            </a:endParaRPr>
          </a:p>
        </p:txBody>
      </p:sp>
      <p:sp>
        <p:nvSpPr>
          <p:cNvPr id="4" name="Slide Number Placeholder 3"/>
          <p:cNvSpPr>
            <a:spLocks noGrp="1"/>
          </p:cNvSpPr>
          <p:nvPr>
            <p:ph type="sldNum" sz="quarter" idx="10"/>
          </p:nvPr>
        </p:nvSpPr>
        <p:spPr>
          <a:xfrm>
            <a:off x="3505200" y="6553200"/>
            <a:ext cx="21336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6F931AB-3BE9-47A7-B207-698E9E78CBD9}" type="slidenum">
              <a:rPr lang="en-US" smtClean="0">
                <a:solidFill>
                  <a:schemeClr val="bg2"/>
                </a:solidFill>
              </a:rPr>
              <a:pPr eaLnBrk="1" hangingPunct="1"/>
              <a:t>19</a:t>
            </a:fld>
            <a:endParaRPr lang="en-US" dirty="0" smtClean="0">
              <a:solidFill>
                <a:schemeClr val="bg2"/>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580" y="4957082"/>
            <a:ext cx="6708820" cy="121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Exception Handling</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pic>
        <p:nvPicPr>
          <p:cNvPr id="5" name="Picture 2" descr="C:\Users\santuparsi\Desktop\Capture11.PNG"/>
          <p:cNvPicPr>
            <a:picLocks noChangeAspect="1" noChangeArrowheads="1"/>
          </p:cNvPicPr>
          <p:nvPr/>
        </p:nvPicPr>
        <p:blipFill>
          <a:blip r:embed="rId2"/>
          <a:srcRect/>
          <a:stretch>
            <a:fillRect/>
          </a:stretch>
        </p:blipFill>
        <p:spPr bwMode="auto">
          <a:xfrm>
            <a:off x="838200" y="990600"/>
            <a:ext cx="7239000" cy="5077182"/>
          </a:xfrm>
          <a:prstGeom prst="rect">
            <a:avLst/>
          </a:prstGeom>
          <a:noFill/>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smtClean="0"/>
              <a:t>List of popular exceptions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Exceptions</a:t>
            </a:r>
            <a:r>
              <a:rPr lang="en-IN" sz="2000" b="1" kern="0" dirty="0" smtClean="0">
                <a:solidFill>
                  <a:srgbClr val="000000"/>
                </a:solidFill>
                <a:latin typeface="Courier New" pitchFamily="49" charset="0"/>
              </a:rPr>
              <a:t> </a:t>
            </a:r>
            <a:r>
              <a:rPr lang="en-IN" sz="2000" kern="0" dirty="0" smtClean="0">
                <a:solidFill>
                  <a:srgbClr val="5F5F5F"/>
                </a:solidFill>
                <a:latin typeface="Arial"/>
              </a:rPr>
              <a:t>that we have already seen</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b="1" kern="0" dirty="0" err="1" smtClean="0">
                <a:solidFill>
                  <a:srgbClr val="000000"/>
                </a:solidFill>
                <a:latin typeface="Courier New" pitchFamily="49" charset="0"/>
              </a:rPr>
              <a:t>SystemException</a:t>
            </a:r>
            <a:r>
              <a:rPr lang="en-IN" sz="2000" b="1" kern="0" dirty="0" smtClean="0">
                <a:solidFill>
                  <a:srgbClr val="000000"/>
                </a:solidFill>
                <a:latin typeface="Courier New" pitchFamily="49" charset="0"/>
              </a:rPr>
              <a:t>, </a:t>
            </a:r>
            <a:r>
              <a:rPr lang="en-US" sz="2000" b="1" kern="0" dirty="0" err="1" smtClean="0">
                <a:solidFill>
                  <a:srgbClr val="000000"/>
                </a:solidFill>
                <a:latin typeface="Courier New" pitchFamily="49" charset="0"/>
              </a:rPr>
              <a:t>NullReferenceException</a:t>
            </a:r>
            <a:r>
              <a:rPr lang="en-US" sz="2000" b="1" kern="0" dirty="0" smtClean="0">
                <a:solidFill>
                  <a:srgbClr val="000000"/>
                </a:solidFill>
                <a:latin typeface="Courier New" pitchFamily="49" charset="0"/>
              </a:rPr>
              <a:t>, </a:t>
            </a:r>
            <a:r>
              <a:rPr lang="en-US" sz="2000" b="1" kern="0" dirty="0" err="1" smtClean="0">
                <a:solidFill>
                  <a:srgbClr val="000000"/>
                </a:solidFill>
                <a:latin typeface="Courier New" pitchFamily="49" charset="0"/>
              </a:rPr>
              <a:t>DivideByZeroException</a:t>
            </a:r>
            <a:r>
              <a:rPr lang="en-US" sz="2000" b="1" kern="0" dirty="0" smtClean="0">
                <a:solidFill>
                  <a:srgbClr val="000000"/>
                </a:solidFill>
                <a:latin typeface="Courier New" pitchFamily="49" charset="0"/>
              </a:rPr>
              <a:t>, </a:t>
            </a:r>
            <a:r>
              <a:rPr lang="en-US" sz="2000" b="1" kern="0" dirty="0" err="1" smtClean="0">
                <a:solidFill>
                  <a:srgbClr val="000000"/>
                </a:solidFill>
                <a:latin typeface="Courier New" pitchFamily="49" charset="0"/>
              </a:rPr>
              <a:t>TypeInitializationException</a:t>
            </a:r>
            <a:r>
              <a:rPr lang="en-US" sz="2000" b="1" kern="0" dirty="0" smtClean="0">
                <a:solidFill>
                  <a:srgbClr val="000000"/>
                </a:solidFill>
                <a:latin typeface="Courier New" pitchFamily="49" charset="0"/>
              </a:rPr>
              <a:t>, </a:t>
            </a:r>
            <a:r>
              <a:rPr lang="en-US" sz="2000" b="1" kern="0" dirty="0" err="1" smtClean="0">
                <a:solidFill>
                  <a:srgbClr val="000000"/>
                </a:solidFill>
                <a:latin typeface="Courier New" pitchFamily="49" charset="0"/>
              </a:rPr>
              <a:t>ArgumentException</a:t>
            </a:r>
            <a:r>
              <a:rPr lang="en-US" sz="2000" b="1" kern="0" dirty="0" smtClean="0">
                <a:solidFill>
                  <a:srgbClr val="000000"/>
                </a:solidFill>
                <a:latin typeface="Courier New" pitchFamily="49" charset="0"/>
              </a:rPr>
              <a:t>, </a:t>
            </a:r>
            <a:r>
              <a:rPr lang="en-US" sz="2000" b="1" kern="0" dirty="0" err="1" smtClean="0">
                <a:solidFill>
                  <a:srgbClr val="000000"/>
                </a:solidFill>
                <a:latin typeface="Courier New" pitchFamily="49" charset="0"/>
              </a:rPr>
              <a:t>FormatException</a:t>
            </a:r>
            <a:r>
              <a:rPr lang="en-US" sz="2000" b="1" kern="0" dirty="0" smtClean="0">
                <a:solidFill>
                  <a:srgbClr val="000000"/>
                </a:solidFill>
                <a:latin typeface="Courier New" pitchFamily="49" charset="0"/>
              </a:rPr>
              <a:t>, </a:t>
            </a:r>
            <a:r>
              <a:rPr lang="en-US" sz="2000" b="1" kern="0" dirty="0" err="1" smtClean="0">
                <a:solidFill>
                  <a:srgbClr val="000000"/>
                </a:solidFill>
                <a:latin typeface="Courier New" pitchFamily="49" charset="0"/>
              </a:rPr>
              <a:t>IndexOutOfRangeException</a:t>
            </a:r>
            <a:r>
              <a:rPr lang="en-US" sz="2000" b="1" kern="0" dirty="0" smtClean="0">
                <a:solidFill>
                  <a:srgbClr val="000000"/>
                </a:solidFill>
                <a:latin typeface="Courier New" pitchFamily="49" charset="0"/>
              </a:rPr>
              <a:t>, </a:t>
            </a:r>
            <a:r>
              <a:rPr lang="en-US" sz="2000" b="1" kern="0" dirty="0" err="1" smtClean="0">
                <a:solidFill>
                  <a:srgbClr val="000000"/>
                </a:solidFill>
                <a:latin typeface="Courier New" pitchFamily="49" charset="0"/>
              </a:rPr>
              <a:t>InvalidCastException</a:t>
            </a:r>
            <a:endParaRPr lang="en-US" sz="2000" b="1" kern="0" dirty="0" smtClean="0">
              <a:solidFill>
                <a:srgbClr val="000000"/>
              </a:solidFill>
              <a:latin typeface="Courier New" pitchFamily="49" charset="0"/>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Other popular exceptions</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b="1" kern="0" dirty="0" err="1" smtClean="0">
                <a:solidFill>
                  <a:srgbClr val="000000"/>
                </a:solidFill>
                <a:latin typeface="Courier New" pitchFamily="49" charset="0"/>
              </a:rPr>
              <a:t>ArithmeticException</a:t>
            </a:r>
            <a:r>
              <a:rPr lang="en-US" sz="2000" b="1" kern="0" dirty="0" smtClean="0">
                <a:solidFill>
                  <a:srgbClr val="000000"/>
                </a:solidFill>
                <a:latin typeface="Courier New" pitchFamily="49" charset="0"/>
              </a:rPr>
              <a:t>: </a:t>
            </a:r>
            <a:r>
              <a:rPr lang="en-US" sz="2000" kern="0" dirty="0" smtClean="0">
                <a:solidFill>
                  <a:srgbClr val="5F5F5F"/>
                </a:solidFill>
                <a:latin typeface="Arial"/>
              </a:rPr>
              <a:t>exceptions that occur during arithmetic operations, base class for </a:t>
            </a:r>
            <a:r>
              <a:rPr lang="en-US" sz="2000" b="1" kern="0" dirty="0" err="1" smtClean="0">
                <a:solidFill>
                  <a:srgbClr val="000000"/>
                </a:solidFill>
                <a:latin typeface="Courier New" pitchFamily="49" charset="0"/>
              </a:rPr>
              <a:t>DivideByZeroException</a:t>
            </a:r>
            <a:r>
              <a:rPr lang="en-US" sz="2000" kern="0" dirty="0" smtClean="0">
                <a:solidFill>
                  <a:srgbClr val="5F5F5F"/>
                </a:solidFill>
                <a:latin typeface="Arial"/>
              </a:rPr>
              <a:t> and </a:t>
            </a:r>
            <a:r>
              <a:rPr lang="en-US" sz="2000" b="1" kern="0" dirty="0" err="1" smtClean="0">
                <a:solidFill>
                  <a:srgbClr val="000000"/>
                </a:solidFill>
                <a:latin typeface="Courier New" pitchFamily="49" charset="0"/>
              </a:rPr>
              <a:t>OverflowException</a:t>
            </a:r>
            <a:endParaRPr lang="en-US" sz="2000" b="1" kern="0" dirty="0" smtClean="0">
              <a:solidFill>
                <a:srgbClr val="000000"/>
              </a:solidFill>
              <a:latin typeface="Courier New" pitchFamily="49" charset="0"/>
            </a:endParaRP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b="1" kern="0" dirty="0" err="1" smtClean="0">
                <a:solidFill>
                  <a:srgbClr val="000000"/>
                </a:solidFill>
                <a:latin typeface="Courier New" pitchFamily="49" charset="0"/>
              </a:rPr>
              <a:t>OverflowException</a:t>
            </a:r>
            <a:r>
              <a:rPr lang="en-US" sz="2000" b="1" kern="0" dirty="0" smtClean="0">
                <a:solidFill>
                  <a:srgbClr val="000000"/>
                </a:solidFill>
                <a:latin typeface="Courier New" pitchFamily="49" charset="0"/>
              </a:rPr>
              <a:t>: </a:t>
            </a:r>
            <a:r>
              <a:rPr lang="en-US" sz="2000" kern="0" dirty="0" smtClean="0">
                <a:solidFill>
                  <a:srgbClr val="5F5F5F"/>
                </a:solidFill>
                <a:latin typeface="Arial"/>
              </a:rPr>
              <a:t>Thrown when an arithmetic operation in a checked context overflows. </a:t>
            </a:r>
          </a:p>
          <a:p>
            <a:pPr lvl="0" eaLnBrk="0" fontAlgn="base" hangingPunct="0">
              <a:spcBef>
                <a:spcPct val="20000"/>
              </a:spcBef>
              <a:spcAft>
                <a:spcPct val="0"/>
              </a:spcAft>
              <a:buClr>
                <a:srgbClr val="333399"/>
              </a:buClr>
            </a:pPr>
            <a:r>
              <a:rPr lang="en-US" sz="2000" kern="0" dirty="0" smtClean="0">
                <a:solidFill>
                  <a:srgbClr val="5F5F5F"/>
                </a:solidFill>
                <a:latin typeface="Arial"/>
              </a:rPr>
              <a:t>	 </a:t>
            </a:r>
            <a:r>
              <a:rPr lang="en-US" sz="2000" b="1" kern="0" dirty="0" smtClean="0">
                <a:solidFill>
                  <a:srgbClr val="000000"/>
                </a:solidFill>
                <a:latin typeface="Courier New" pitchFamily="49" charset="0"/>
              </a:rPr>
              <a:t>byte b = 255;  checked { b++; }</a:t>
            </a:r>
          </a:p>
          <a:p>
            <a:pPr marL="342900" lvl="0" indent="-342900" fontAlgn="base">
              <a:lnSpc>
                <a:spcPct val="140000"/>
              </a:lnSpc>
              <a:spcBef>
                <a:spcPct val="20000"/>
              </a:spcBef>
              <a:spcAft>
                <a:spcPct val="0"/>
              </a:spcAft>
              <a:buClr>
                <a:srgbClr val="333399"/>
              </a:buClr>
              <a:buFont typeface="Wingdings" pitchFamily="2" charset="2"/>
              <a:buChar char="§"/>
            </a:pPr>
            <a:endParaRPr lang="en-IN" sz="2800" b="1" i="1" kern="0" dirty="0" smtClean="0">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smtClean="0"/>
              <a:t>Test your understanding</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r>
              <a:rPr lang="en-US" sz="2000" dirty="0" smtClean="0">
                <a:solidFill>
                  <a:srgbClr val="5F5F5F"/>
                </a:solidFill>
              </a:rPr>
              <a:t>Will the set of code listed below throw any exception? If so what exception will be thrown. Which line will throw the exception?</a:t>
            </a:r>
          </a:p>
          <a:p>
            <a:endParaRPr lang="en-US" sz="2000" dirty="0" smtClean="0">
              <a:solidFill>
                <a:srgbClr val="5F5F5F"/>
              </a:solidFill>
            </a:endParaRPr>
          </a:p>
          <a:p>
            <a:r>
              <a:rPr lang="en-US" sz="2000" b="1" dirty="0" smtClean="0">
                <a:solidFill>
                  <a:srgbClr val="000000"/>
                </a:solidFill>
                <a:latin typeface="Courier New" pitchFamily="49" charset="0"/>
              </a:rPr>
              <a:t>1. class A { }</a:t>
            </a:r>
          </a:p>
          <a:p>
            <a:pPr lvl="1"/>
            <a:r>
              <a:rPr lang="en-US" sz="2000" b="1" dirty="0" smtClean="0">
                <a:solidFill>
                  <a:srgbClr val="000000"/>
                </a:solidFill>
                <a:latin typeface="Courier New" pitchFamily="49" charset="0"/>
              </a:rPr>
              <a:t>class B : A { }</a:t>
            </a:r>
          </a:p>
          <a:p>
            <a:pPr lvl="1"/>
            <a:r>
              <a:rPr lang="en-US" sz="2000" b="1" dirty="0" smtClean="0">
                <a:solidFill>
                  <a:srgbClr val="000000"/>
                </a:solidFill>
                <a:latin typeface="Courier New" pitchFamily="49" charset="0"/>
              </a:rPr>
              <a:t>class C :A{ }</a:t>
            </a:r>
          </a:p>
          <a:p>
            <a:pPr lvl="1"/>
            <a:r>
              <a:rPr lang="en-US" sz="2000" b="1" dirty="0" smtClean="0">
                <a:solidFill>
                  <a:srgbClr val="000000"/>
                </a:solidFill>
                <a:latin typeface="Courier New" pitchFamily="49" charset="0"/>
              </a:rPr>
              <a:t>class Test{</a:t>
            </a:r>
          </a:p>
          <a:p>
            <a:pPr lvl="1"/>
            <a:r>
              <a:rPr lang="en-US" sz="2000" b="1" dirty="0" smtClean="0">
                <a:solidFill>
                  <a:srgbClr val="000000"/>
                </a:solidFill>
                <a:latin typeface="Courier New" pitchFamily="49" charset="0"/>
              </a:rPr>
              <a:t>    static void Main(string[] s)    {</a:t>
            </a:r>
          </a:p>
          <a:p>
            <a:pPr lvl="1"/>
            <a:r>
              <a:rPr lang="en-US" sz="2000" b="1" dirty="0" smtClean="0">
                <a:solidFill>
                  <a:srgbClr val="000000"/>
                </a:solidFill>
                <a:latin typeface="Courier New" pitchFamily="49" charset="0"/>
              </a:rPr>
              <a:t>        A </a:t>
            </a:r>
            <a:r>
              <a:rPr lang="en-US" sz="2000" b="1" dirty="0" err="1" smtClean="0">
                <a:solidFill>
                  <a:srgbClr val="000000"/>
                </a:solidFill>
                <a:latin typeface="Courier New" pitchFamily="49" charset="0"/>
              </a:rPr>
              <a:t>a</a:t>
            </a:r>
            <a:r>
              <a:rPr lang="en-US" sz="2000" b="1" dirty="0" smtClean="0">
                <a:solidFill>
                  <a:srgbClr val="000000"/>
                </a:solidFill>
                <a:latin typeface="Courier New" pitchFamily="49" charset="0"/>
              </a:rPr>
              <a:t> = new B();</a:t>
            </a:r>
          </a:p>
          <a:p>
            <a:pPr lvl="1"/>
            <a:r>
              <a:rPr lang="en-US" sz="2000" b="1" dirty="0" smtClean="0">
                <a:solidFill>
                  <a:srgbClr val="000000"/>
                </a:solidFill>
                <a:latin typeface="Courier New" pitchFamily="49" charset="0"/>
              </a:rPr>
              <a:t>        C </a:t>
            </a:r>
            <a:r>
              <a:rPr lang="en-US" sz="2000" b="1" dirty="0" err="1" smtClean="0">
                <a:solidFill>
                  <a:srgbClr val="000000"/>
                </a:solidFill>
                <a:latin typeface="Courier New" pitchFamily="49" charset="0"/>
              </a:rPr>
              <a:t>c</a:t>
            </a:r>
            <a:r>
              <a:rPr lang="en-US" sz="2000" b="1" dirty="0" smtClean="0">
                <a:solidFill>
                  <a:srgbClr val="000000"/>
                </a:solidFill>
                <a:latin typeface="Courier New" pitchFamily="49" charset="0"/>
              </a:rPr>
              <a:t> = (C)a; </a:t>
            </a:r>
          </a:p>
          <a:p>
            <a:pPr lvl="1"/>
            <a:r>
              <a:rPr lang="en-US" sz="2000" b="1" dirty="0" smtClean="0">
                <a:solidFill>
                  <a:srgbClr val="000000"/>
                </a:solidFill>
                <a:latin typeface="Courier New" pitchFamily="49" charset="0"/>
              </a:rPr>
              <a:t>    }</a:t>
            </a:r>
          </a:p>
          <a:p>
            <a:pPr lvl="1"/>
            <a:r>
              <a:rPr lang="en-US" sz="2000" b="1" dirty="0" smtClean="0">
                <a:solidFill>
                  <a:srgbClr val="000000"/>
                </a:solidFill>
                <a:latin typeface="Courier New" pitchFamily="49" charset="0"/>
              </a:rPr>
              <a:t>}</a:t>
            </a:r>
          </a:p>
          <a:p>
            <a:endParaRPr lang="en-US" sz="2000" b="1" dirty="0" smtClean="0">
              <a:solidFill>
                <a:srgbClr val="000000"/>
              </a:solidFill>
              <a:latin typeface="Courier New" pitchFamily="49" charset="0"/>
            </a:endParaRPr>
          </a:p>
          <a:p>
            <a:r>
              <a:rPr lang="en-US" sz="2000" b="1" dirty="0" smtClean="0">
                <a:solidFill>
                  <a:srgbClr val="000000"/>
                </a:solidFill>
                <a:latin typeface="Courier New" pitchFamily="49" charset="0"/>
              </a:rPr>
              <a:t>2. using System;</a:t>
            </a:r>
          </a:p>
          <a:p>
            <a:pPr lvl="1"/>
            <a:r>
              <a:rPr lang="en-US" sz="2000" b="1" dirty="0" smtClean="0">
                <a:solidFill>
                  <a:srgbClr val="000000"/>
                </a:solidFill>
                <a:latin typeface="Courier New" pitchFamily="49" charset="0"/>
              </a:rPr>
              <a:t>class Test{</a:t>
            </a:r>
          </a:p>
          <a:p>
            <a:pPr lvl="1"/>
            <a:r>
              <a:rPr lang="en-US" sz="2000" b="1" dirty="0" smtClean="0">
                <a:solidFill>
                  <a:srgbClr val="000000"/>
                </a:solidFill>
                <a:latin typeface="Courier New" pitchFamily="49" charset="0"/>
              </a:rPr>
              <a:t>    static void Main(string[] s)   {</a:t>
            </a:r>
          </a:p>
          <a:p>
            <a:pPr lvl="1"/>
            <a:r>
              <a:rPr lang="en-US" sz="2000" b="1" dirty="0" err="1" smtClean="0">
                <a:solidFill>
                  <a:srgbClr val="000000"/>
                </a:solidFill>
                <a:latin typeface="Courier New" pitchFamily="49" charset="0"/>
              </a:rPr>
              <a:t>Console.Write</a:t>
            </a:r>
            <a:r>
              <a:rPr lang="en-US" sz="2000" b="1" dirty="0" smtClean="0">
                <a:solidFill>
                  <a:srgbClr val="000000"/>
                </a:solidFill>
                <a:latin typeface="Courier New" pitchFamily="49" charset="0"/>
              </a:rPr>
              <a:t>(s[0]);</a:t>
            </a:r>
          </a:p>
          <a:p>
            <a:pPr lvl="1"/>
            <a:r>
              <a:rPr lang="en-US" sz="2000" b="1" dirty="0" err="1" smtClean="0">
                <a:solidFill>
                  <a:srgbClr val="000000"/>
                </a:solidFill>
                <a:latin typeface="Courier New" pitchFamily="49" charset="0"/>
              </a:rPr>
              <a:t>Console.Write</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s.Length</a:t>
            </a:r>
            <a:r>
              <a:rPr lang="en-US" sz="2000" b="1" dirty="0" smtClean="0">
                <a:solidFill>
                  <a:srgbClr val="000000"/>
                </a:solidFill>
                <a:latin typeface="Courier New" pitchFamily="49" charset="0"/>
              </a:rPr>
              <a:t>);    }}</a:t>
            </a:r>
          </a:p>
          <a:p>
            <a:pPr marL="342900" lvl="0" indent="-342900" fontAlgn="base">
              <a:lnSpc>
                <a:spcPct val="140000"/>
              </a:lnSpc>
              <a:spcBef>
                <a:spcPct val="20000"/>
              </a:spcBef>
              <a:spcAft>
                <a:spcPct val="0"/>
              </a:spcAft>
              <a:buClr>
                <a:srgbClr val="333399"/>
              </a:buClr>
              <a:buFont typeface="Wingdings" pitchFamily="2" charset="2"/>
              <a:buChar char="§"/>
            </a:pPr>
            <a:endParaRPr lang="en-IN" sz="2800" b="1" i="1" kern="0" dirty="0" smtClean="0">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F083B32-1B67-4178-B3E0-A1B11A5FF7F0}" type="slidenum">
              <a:rPr lang="en-US" smtClean="0"/>
              <a:pPr>
                <a:defRPr/>
              </a:pPr>
              <a:t>22</a:t>
            </a:fld>
            <a:endParaRPr lang="en-US" dirty="0"/>
          </a:p>
        </p:txBody>
      </p:sp>
      <p:sp>
        <p:nvSpPr>
          <p:cNvPr id="4" name="Rectangle 3"/>
          <p:cNvSpPr/>
          <p:nvPr/>
        </p:nvSpPr>
        <p:spPr>
          <a:xfrm>
            <a:off x="228600" y="228600"/>
            <a:ext cx="8610600" cy="6432530"/>
          </a:xfrm>
          <a:prstGeom prst="rect">
            <a:avLst/>
          </a:prstGeom>
        </p:spPr>
        <p:txBody>
          <a:bodyPr wrap="square">
            <a:spAutoFit/>
          </a:bodyPr>
          <a:lstStyle/>
          <a:p>
            <a:r>
              <a:rPr lang="en-US" sz="2000" b="1" dirty="0" smtClean="0">
                <a:solidFill>
                  <a:srgbClr val="000000"/>
                </a:solidFill>
                <a:latin typeface="Courier New" pitchFamily="49" charset="0"/>
              </a:rPr>
              <a:t>3. using </a:t>
            </a:r>
            <a:r>
              <a:rPr lang="en-US" sz="2000" b="1" dirty="0">
                <a:solidFill>
                  <a:srgbClr val="000000"/>
                </a:solidFill>
                <a:latin typeface="Courier New" pitchFamily="49" charset="0"/>
              </a:rPr>
              <a:t>System;</a:t>
            </a:r>
          </a:p>
          <a:p>
            <a:endParaRPr lang="en-US" sz="2000" b="1" dirty="0">
              <a:solidFill>
                <a:srgbClr val="000000"/>
              </a:solidFill>
              <a:latin typeface="Courier New" pitchFamily="49" charset="0"/>
            </a:endParaRPr>
          </a:p>
          <a:p>
            <a:pPr lvl="1"/>
            <a:r>
              <a:rPr lang="en-US" sz="2000" b="1" dirty="0">
                <a:solidFill>
                  <a:srgbClr val="000000"/>
                </a:solidFill>
                <a:latin typeface="Courier New" pitchFamily="49" charset="0"/>
              </a:rPr>
              <a:t>class </a:t>
            </a:r>
            <a:r>
              <a:rPr lang="en-US" sz="2000" b="1" dirty="0" smtClean="0">
                <a:solidFill>
                  <a:srgbClr val="000000"/>
                </a:solidFill>
                <a:latin typeface="Courier New" pitchFamily="49" charset="0"/>
              </a:rPr>
              <a:t>Test{</a:t>
            </a:r>
            <a:endParaRPr lang="en-US" sz="2000" b="1" dirty="0">
              <a:solidFill>
                <a:srgbClr val="000000"/>
              </a:solidFill>
              <a:latin typeface="Courier New" pitchFamily="49" charset="0"/>
            </a:endParaRPr>
          </a:p>
          <a:p>
            <a:pPr lvl="1"/>
            <a:r>
              <a:rPr lang="en-US" sz="2000" b="1" dirty="0">
                <a:solidFill>
                  <a:srgbClr val="000000"/>
                </a:solidFill>
                <a:latin typeface="Courier New" pitchFamily="49" charset="0"/>
              </a:rPr>
              <a:t>    static Test(){</a:t>
            </a:r>
          </a:p>
          <a:p>
            <a:pPr lvl="1"/>
            <a:r>
              <a:rPr lang="en-US" sz="2000" b="1" dirty="0">
                <a:solidFill>
                  <a:srgbClr val="000000"/>
                </a:solidFill>
                <a:latin typeface="Courier New" pitchFamily="49" charset="0"/>
              </a:rPr>
              <a:t>    throw new Exception();</a:t>
            </a:r>
          </a:p>
          <a:p>
            <a:pPr lvl="1"/>
            <a:r>
              <a:rPr lang="en-US" sz="2000" b="1" dirty="0">
                <a:solidFill>
                  <a:srgbClr val="000000"/>
                </a:solidFill>
                <a:latin typeface="Courier New" pitchFamily="49" charset="0"/>
              </a:rPr>
              <a:t>    }</a:t>
            </a:r>
          </a:p>
          <a:p>
            <a:pPr lvl="1"/>
            <a:r>
              <a:rPr lang="en-US" sz="2000" b="1" dirty="0">
                <a:solidFill>
                  <a:srgbClr val="000000"/>
                </a:solidFill>
                <a:latin typeface="Courier New" pitchFamily="49" charset="0"/>
              </a:rPr>
              <a:t>    static void Main(string[] s) { } </a:t>
            </a:r>
          </a:p>
          <a:p>
            <a:pPr lvl="1"/>
            <a:r>
              <a:rPr lang="en-US" sz="2000" b="1" dirty="0">
                <a:solidFill>
                  <a:srgbClr val="000000"/>
                </a:solidFill>
                <a:latin typeface="Courier New" pitchFamily="49" charset="0"/>
              </a:rPr>
              <a:t>}</a:t>
            </a:r>
          </a:p>
          <a:p>
            <a:endParaRPr lang="en-US" dirty="0" smtClean="0"/>
          </a:p>
          <a:p>
            <a:r>
              <a:rPr lang="en-US" sz="2000" b="1" dirty="0">
                <a:solidFill>
                  <a:srgbClr val="000000"/>
                </a:solidFill>
                <a:latin typeface="Courier New" pitchFamily="49" charset="0"/>
              </a:rPr>
              <a:t>4. using System;</a:t>
            </a:r>
          </a:p>
          <a:p>
            <a:endParaRPr lang="en-US" sz="2000" b="1" dirty="0">
              <a:solidFill>
                <a:srgbClr val="000000"/>
              </a:solidFill>
              <a:latin typeface="Courier New" pitchFamily="49" charset="0"/>
            </a:endParaRPr>
          </a:p>
          <a:p>
            <a:r>
              <a:rPr lang="en-US" sz="2000" b="1" dirty="0">
                <a:solidFill>
                  <a:srgbClr val="000000"/>
                </a:solidFill>
                <a:latin typeface="Courier New" pitchFamily="49" charset="0"/>
              </a:rPr>
              <a:t>class </a:t>
            </a:r>
            <a:r>
              <a:rPr lang="en-US" sz="2000" b="1" dirty="0" smtClean="0">
                <a:solidFill>
                  <a:srgbClr val="000000"/>
                </a:solidFill>
                <a:latin typeface="Courier New" pitchFamily="49" charset="0"/>
              </a:rPr>
              <a:t>Test{</a:t>
            </a:r>
            <a:endParaRPr lang="en-US" sz="2000" b="1" dirty="0">
              <a:solidFill>
                <a:srgbClr val="000000"/>
              </a:solidFill>
              <a:latin typeface="Courier New" pitchFamily="49" charset="0"/>
            </a:endParaRPr>
          </a:p>
          <a:p>
            <a:r>
              <a:rPr lang="en-US" sz="2000" b="1" dirty="0">
                <a:solidFill>
                  <a:srgbClr val="000000"/>
                </a:solidFill>
                <a:latin typeface="Courier New" pitchFamily="49" charset="0"/>
              </a:rPr>
              <a:t>   </a:t>
            </a:r>
            <a:r>
              <a:rPr lang="en-US" sz="2000" b="1" dirty="0" smtClean="0">
                <a:solidFill>
                  <a:srgbClr val="000000"/>
                </a:solidFill>
                <a:latin typeface="Courier New" pitchFamily="49" charset="0"/>
              </a:rPr>
              <a:t>    </a:t>
            </a:r>
            <a:r>
              <a:rPr lang="en-US" sz="2000" b="1" dirty="0">
                <a:solidFill>
                  <a:srgbClr val="000000"/>
                </a:solidFill>
                <a:latin typeface="Courier New" pitchFamily="49" charset="0"/>
              </a:rPr>
              <a:t>static void Main(string[] s</a:t>
            </a:r>
            <a:r>
              <a:rPr lang="en-US" sz="2000" b="1" dirty="0" smtClean="0">
                <a:solidFill>
                  <a:srgbClr val="000000"/>
                </a:solidFill>
                <a:latin typeface="Courier New" pitchFamily="49" charset="0"/>
              </a:rPr>
              <a:t>)    </a:t>
            </a:r>
            <a:r>
              <a:rPr lang="en-US" sz="2000" b="1" dirty="0">
                <a:solidFill>
                  <a:srgbClr val="000000"/>
                </a:solidFill>
                <a:latin typeface="Courier New" pitchFamily="49" charset="0"/>
              </a:rPr>
              <a:t>{</a:t>
            </a:r>
          </a:p>
          <a:p>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a:t>
            </a:r>
            <a:r>
              <a:rPr lang="en-US" sz="2000" b="1" dirty="0">
                <a:solidFill>
                  <a:srgbClr val="000000"/>
                </a:solidFill>
                <a:latin typeface="Courier New" pitchFamily="49" charset="0"/>
              </a:rPr>
              <a:t>b = 1000000000;</a:t>
            </a:r>
          </a:p>
          <a:p>
            <a:r>
              <a:rPr lang="en-US" sz="2000" b="1" dirty="0">
                <a:solidFill>
                  <a:srgbClr val="000000"/>
                </a:solidFill>
                <a:latin typeface="Courier New" pitchFamily="49" charset="0"/>
              </a:rPr>
              <a:t>            b = b * b;</a:t>
            </a:r>
          </a:p>
          <a:p>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a:t>
            </a:r>
            <a:r>
              <a:rPr lang="en-US" sz="2000" b="1" dirty="0">
                <a:solidFill>
                  <a:srgbClr val="000000"/>
                </a:solidFill>
                <a:latin typeface="Courier New" pitchFamily="49" charset="0"/>
              </a:rPr>
              <a:t>(b);</a:t>
            </a:r>
          </a:p>
          <a:p>
            <a:r>
              <a:rPr lang="en-US" sz="2000" b="1" dirty="0">
                <a:solidFill>
                  <a:srgbClr val="000000"/>
                </a:solidFill>
                <a:latin typeface="Courier New" pitchFamily="49" charset="0"/>
              </a:rPr>
              <a:t>         }</a:t>
            </a:r>
          </a:p>
          <a:p>
            <a:r>
              <a:rPr lang="en-US" sz="2000" b="1" dirty="0">
                <a:solidFill>
                  <a:srgbClr val="000000"/>
                </a:solidFill>
                <a:latin typeface="Courier New"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199909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F083B32-1B67-4178-B3E0-A1B11A5FF7F0}" type="slidenum">
              <a:rPr lang="en-US" smtClean="0"/>
              <a:pPr>
                <a:defRPr/>
              </a:pPr>
              <a:t>23</a:t>
            </a:fld>
            <a:endParaRPr lang="en-US" dirty="0"/>
          </a:p>
        </p:txBody>
      </p:sp>
      <p:sp>
        <p:nvSpPr>
          <p:cNvPr id="4" name="Rectangle 3"/>
          <p:cNvSpPr/>
          <p:nvPr/>
        </p:nvSpPr>
        <p:spPr>
          <a:xfrm>
            <a:off x="228600" y="18393"/>
            <a:ext cx="8382000" cy="6863417"/>
          </a:xfrm>
          <a:prstGeom prst="rect">
            <a:avLst/>
          </a:prstGeom>
        </p:spPr>
        <p:txBody>
          <a:bodyPr wrap="square">
            <a:spAutoFit/>
          </a:bodyPr>
          <a:lstStyle/>
          <a:p>
            <a:r>
              <a:rPr lang="en-US" sz="2000" b="1" dirty="0" smtClean="0">
                <a:solidFill>
                  <a:srgbClr val="000000"/>
                </a:solidFill>
                <a:latin typeface="Courier New" pitchFamily="49" charset="0"/>
              </a:rPr>
              <a:t>5. using </a:t>
            </a:r>
            <a:r>
              <a:rPr lang="en-US" sz="2000" b="1" dirty="0">
                <a:solidFill>
                  <a:srgbClr val="000000"/>
                </a:solidFill>
                <a:latin typeface="Courier New" pitchFamily="49" charset="0"/>
              </a:rPr>
              <a:t>System;</a:t>
            </a:r>
          </a:p>
          <a:p>
            <a:endParaRPr lang="en-US" sz="2000" b="1" dirty="0">
              <a:solidFill>
                <a:srgbClr val="000000"/>
              </a:solidFill>
              <a:latin typeface="Courier New" pitchFamily="49" charset="0"/>
            </a:endParaRPr>
          </a:p>
          <a:p>
            <a:pPr lvl="1"/>
            <a:r>
              <a:rPr lang="en-US" sz="2000" b="1" dirty="0">
                <a:solidFill>
                  <a:srgbClr val="000000"/>
                </a:solidFill>
                <a:latin typeface="Courier New" pitchFamily="49" charset="0"/>
              </a:rPr>
              <a:t>class Test{</a:t>
            </a:r>
          </a:p>
          <a:p>
            <a:pPr lvl="1"/>
            <a:r>
              <a:rPr lang="en-US" sz="2000" b="1" dirty="0">
                <a:solidFill>
                  <a:srgbClr val="000000"/>
                </a:solidFill>
                <a:latin typeface="Courier New" pitchFamily="49" charset="0"/>
              </a:rPr>
              <a:t>  static  string </a:t>
            </a:r>
            <a:r>
              <a:rPr lang="en-US" sz="2000" b="1" dirty="0" err="1">
                <a:solidFill>
                  <a:srgbClr val="000000"/>
                </a:solidFill>
                <a:latin typeface="Courier New" pitchFamily="49" charset="0"/>
              </a:rPr>
              <a:t>str</a:t>
            </a:r>
            <a:r>
              <a:rPr lang="en-US" sz="2000" b="1" dirty="0">
                <a:solidFill>
                  <a:srgbClr val="000000"/>
                </a:solidFill>
                <a:latin typeface="Courier New" pitchFamily="49" charset="0"/>
              </a:rPr>
              <a:t>;</a:t>
            </a:r>
          </a:p>
          <a:p>
            <a:pPr lvl="1"/>
            <a:r>
              <a:rPr lang="en-US" sz="2000" b="1" dirty="0">
                <a:solidFill>
                  <a:srgbClr val="000000"/>
                </a:solidFill>
                <a:latin typeface="Courier New" pitchFamily="49" charset="0"/>
              </a:rPr>
              <a:t>    static void Main(string[] s)   {</a:t>
            </a:r>
          </a:p>
          <a:p>
            <a:pPr lvl="1"/>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str.Length</a:t>
            </a:r>
            <a:r>
              <a:rPr lang="en-US" sz="2000" b="1" dirty="0">
                <a:solidFill>
                  <a:srgbClr val="000000"/>
                </a:solidFill>
                <a:latin typeface="Courier New" pitchFamily="49" charset="0"/>
              </a:rPr>
              <a:t>);</a:t>
            </a:r>
          </a:p>
          <a:p>
            <a:pPr lvl="1"/>
            <a:r>
              <a:rPr lang="en-US" sz="2000" b="1" dirty="0">
                <a:solidFill>
                  <a:srgbClr val="000000"/>
                </a:solidFill>
                <a:latin typeface="Courier New" pitchFamily="49" charset="0"/>
              </a:rPr>
              <a:t>         }</a:t>
            </a:r>
          </a:p>
          <a:p>
            <a:pPr lvl="1"/>
            <a:r>
              <a:rPr lang="en-US" sz="2000" b="1" dirty="0" smtClean="0">
                <a:solidFill>
                  <a:srgbClr val="000000"/>
                </a:solidFill>
                <a:latin typeface="Courier New" pitchFamily="49" charset="0"/>
              </a:rPr>
              <a:t>}</a:t>
            </a:r>
          </a:p>
          <a:p>
            <a:pPr lvl="1"/>
            <a:endParaRPr lang="en-US" sz="2000" b="1" dirty="0" smtClean="0">
              <a:solidFill>
                <a:srgbClr val="000000"/>
              </a:solidFill>
              <a:latin typeface="Courier New" pitchFamily="49" charset="0"/>
            </a:endParaRPr>
          </a:p>
          <a:p>
            <a:r>
              <a:rPr lang="en-US" sz="2000" b="1" dirty="0" smtClean="0">
                <a:solidFill>
                  <a:srgbClr val="000000"/>
                </a:solidFill>
                <a:latin typeface="Courier New" pitchFamily="49" charset="0"/>
              </a:rPr>
              <a:t>6. class </a:t>
            </a:r>
            <a:r>
              <a:rPr lang="en-US" sz="2000" b="1" dirty="0">
                <a:solidFill>
                  <a:srgbClr val="000000"/>
                </a:solidFill>
                <a:latin typeface="Courier New" pitchFamily="49" charset="0"/>
              </a:rPr>
              <a:t>Test{</a:t>
            </a:r>
          </a:p>
          <a:p>
            <a:pPr lvl="1"/>
            <a:r>
              <a:rPr lang="en-US" sz="2000" b="1" dirty="0">
                <a:solidFill>
                  <a:srgbClr val="000000"/>
                </a:solidFill>
                <a:latin typeface="Courier New" pitchFamily="49" charset="0"/>
              </a:rPr>
              <a:t>        static void Main()   {</a:t>
            </a:r>
          </a:p>
          <a:p>
            <a:pPr lvl="1"/>
            <a:r>
              <a:rPr lang="en-US" sz="2000" b="1" dirty="0">
                <a:solidFill>
                  <a:srgbClr val="000000"/>
                </a:solidFill>
                <a:latin typeface="Courier New" pitchFamily="49" charset="0"/>
              </a:rPr>
              <a:t>        for (; ; ) Main();      </a:t>
            </a:r>
          </a:p>
          <a:p>
            <a:pPr lvl="1"/>
            <a:r>
              <a:rPr lang="en-US" sz="2000" b="1" dirty="0">
                <a:solidFill>
                  <a:srgbClr val="000000"/>
                </a:solidFill>
                <a:latin typeface="Courier New" pitchFamily="49" charset="0"/>
              </a:rPr>
              <a:t>         }</a:t>
            </a:r>
          </a:p>
          <a:p>
            <a:pPr lvl="1"/>
            <a:r>
              <a:rPr lang="en-US" sz="2000" b="1" dirty="0" smtClean="0">
                <a:solidFill>
                  <a:srgbClr val="000000"/>
                </a:solidFill>
                <a:latin typeface="Courier New" pitchFamily="49" charset="0"/>
              </a:rPr>
              <a:t>}</a:t>
            </a:r>
          </a:p>
          <a:p>
            <a:pPr lvl="1"/>
            <a:endParaRPr lang="en-US" sz="2000" b="1" dirty="0">
              <a:solidFill>
                <a:srgbClr val="000000"/>
              </a:solidFill>
              <a:latin typeface="Courier New" pitchFamily="49" charset="0"/>
            </a:endParaRPr>
          </a:p>
          <a:p>
            <a:r>
              <a:rPr lang="en-US" sz="2000" b="1" dirty="0">
                <a:solidFill>
                  <a:srgbClr val="000000"/>
                </a:solidFill>
                <a:latin typeface="Courier New" pitchFamily="49" charset="0"/>
              </a:rPr>
              <a:t>7. class Test{</a:t>
            </a:r>
          </a:p>
          <a:p>
            <a:r>
              <a:rPr lang="en-US" sz="2000" b="1" dirty="0">
                <a:solidFill>
                  <a:srgbClr val="000000"/>
                </a:solidFill>
                <a:latin typeface="Courier New" pitchFamily="49" charset="0"/>
              </a:rPr>
              <a:t>        static void Main()   {</a:t>
            </a:r>
          </a:p>
          <a:p>
            <a:r>
              <a:rPr lang="en-US" sz="2000" b="1" dirty="0">
                <a:solidFill>
                  <a:srgbClr val="000000"/>
                </a:solidFill>
                <a:latin typeface="Courier New" pitchFamily="49" charset="0"/>
              </a:rPr>
              <a:t>            string[] s = { "</a:t>
            </a:r>
            <a:r>
              <a:rPr lang="en-US" sz="2000" b="1" dirty="0" err="1">
                <a:solidFill>
                  <a:srgbClr val="000000"/>
                </a:solidFill>
                <a:latin typeface="Courier New" pitchFamily="49" charset="0"/>
              </a:rPr>
              <a:t>abc</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acc</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dd</a:t>
            </a:r>
            <a:r>
              <a:rPr lang="en-US" sz="2000" b="1" dirty="0">
                <a:solidFill>
                  <a:srgbClr val="000000"/>
                </a:solidFill>
                <a:latin typeface="Courier New" pitchFamily="49" charset="0"/>
              </a:rPr>
              <a:t>" };</a:t>
            </a:r>
          </a:p>
          <a:p>
            <a:r>
              <a:rPr lang="en-US" sz="2000" b="1" dirty="0">
                <a:solidFill>
                  <a:srgbClr val="000000"/>
                </a:solidFill>
                <a:latin typeface="Courier New" pitchFamily="49" charset="0"/>
              </a:rPr>
              <a:t>            object[] k = (object[])s;</a:t>
            </a:r>
          </a:p>
          <a:p>
            <a:r>
              <a:rPr lang="en-US" sz="2000" b="1" dirty="0">
                <a:solidFill>
                  <a:srgbClr val="000000"/>
                </a:solidFill>
                <a:latin typeface="Courier New" pitchFamily="49" charset="0"/>
              </a:rPr>
              <a:t>            k[0] = 1;</a:t>
            </a:r>
          </a:p>
          <a:p>
            <a:r>
              <a:rPr lang="en-US" sz="2000" b="1" dirty="0">
                <a:solidFill>
                  <a:srgbClr val="000000"/>
                </a:solidFill>
                <a:latin typeface="Courier New" pitchFamily="49" charset="0"/>
              </a:rPr>
              <a:t>    </a:t>
            </a:r>
          </a:p>
          <a:p>
            <a:r>
              <a:rPr lang="en-US" sz="2000" b="1" dirty="0" smtClean="0">
                <a:solidFill>
                  <a:srgbClr val="000000"/>
                </a:solidFill>
                <a:latin typeface="Courier New" pitchFamily="49" charset="0"/>
              </a:rPr>
              <a:t>	}}</a:t>
            </a:r>
            <a:endParaRPr lang="en-US" dirty="0"/>
          </a:p>
        </p:txBody>
      </p:sp>
    </p:spTree>
    <p:extLst>
      <p:ext uri="{BB962C8B-B14F-4D97-AF65-F5344CB8AC3E}">
        <p14:creationId xmlns:p14="http://schemas.microsoft.com/office/powerpoint/2010/main" val="2258471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dirty="0" smtClean="0"/>
              <a:t>Exception Handling</a:t>
            </a:r>
            <a:endParaRPr lang="en-US" sz="2700" b="1"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pic>
        <p:nvPicPr>
          <p:cNvPr id="6" name="Picture 2" descr="C:\Users\santuparsi\Desktop\Capture22.PNG"/>
          <p:cNvPicPr>
            <a:picLocks noChangeAspect="1" noChangeArrowheads="1"/>
          </p:cNvPicPr>
          <p:nvPr/>
        </p:nvPicPr>
        <p:blipFill>
          <a:blip r:embed="rId2"/>
          <a:srcRect/>
          <a:stretch>
            <a:fillRect/>
          </a:stretch>
        </p:blipFill>
        <p:spPr bwMode="auto">
          <a:xfrm>
            <a:off x="445911" y="1103168"/>
            <a:ext cx="8012289" cy="4916632"/>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smtClean="0"/>
              <a:t>Defining Exception</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lvl="0" fontAlgn="base">
              <a:lnSpc>
                <a:spcPct val="140000"/>
              </a:lnSpc>
              <a:spcBef>
                <a:spcPct val="20000"/>
              </a:spcBef>
              <a:spcAft>
                <a:spcPct val="0"/>
              </a:spcAft>
              <a:buClr>
                <a:srgbClr val="333399"/>
              </a:buClr>
              <a:defRPr/>
            </a:pPr>
            <a:r>
              <a:rPr lang="en-US" sz="2000" kern="0" dirty="0" smtClean="0">
                <a:solidFill>
                  <a:srgbClr val="5F5F5F"/>
                </a:solidFill>
                <a:latin typeface="Arial"/>
              </a:rPr>
              <a:t>An exception is an abnormal condition that arises while running a program.</a:t>
            </a:r>
          </a:p>
          <a:p>
            <a:pPr lvl="0" fontAlgn="base">
              <a:lnSpc>
                <a:spcPct val="140000"/>
              </a:lnSpc>
              <a:spcBef>
                <a:spcPct val="20000"/>
              </a:spcBef>
              <a:spcAft>
                <a:spcPct val="0"/>
              </a:spcAft>
              <a:buClr>
                <a:srgbClr val="333399"/>
              </a:buClr>
              <a:defRPr/>
            </a:pPr>
            <a:endParaRPr lang="en-US" sz="2000" kern="0" dirty="0" smtClean="0">
              <a:solidFill>
                <a:srgbClr val="5F5F5F"/>
              </a:solidFill>
              <a:latin typeface="Arial"/>
            </a:endParaRPr>
          </a:p>
          <a:p>
            <a:pPr lvl="0" fontAlgn="base">
              <a:lnSpc>
                <a:spcPct val="140000"/>
              </a:lnSpc>
              <a:spcBef>
                <a:spcPct val="20000"/>
              </a:spcBef>
              <a:spcAft>
                <a:spcPct val="0"/>
              </a:spcAft>
              <a:buClr>
                <a:srgbClr val="333399"/>
              </a:buClr>
              <a:defRPr/>
            </a:pPr>
            <a:r>
              <a:rPr lang="en-US" sz="2000" kern="0" dirty="0" smtClean="0">
                <a:solidFill>
                  <a:srgbClr val="5F5F5F"/>
                </a:solidFill>
                <a:latin typeface="Arial"/>
              </a:rPr>
              <a:t>Examples: </a:t>
            </a:r>
          </a:p>
          <a:p>
            <a:pPr marL="342900" lvl="0" indent="-342900" eaLnBrk="0" fontAlgn="base" hangingPunct="0">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Attempt to divide an integer by zero causes an exception to be thrown at run time.</a:t>
            </a:r>
          </a:p>
          <a:p>
            <a:pPr marL="342900" lvl="0" indent="-342900" eaLnBrk="0" fontAlgn="base" hangingPunct="0">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Attempt to call a method using a reference that is null.</a:t>
            </a:r>
          </a:p>
          <a:p>
            <a:pPr marL="342900" lvl="0" indent="-342900" eaLnBrk="0" fontAlgn="base" hangingPunct="0">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Attempting to access a file that does not exist on disk.</a:t>
            </a:r>
          </a:p>
          <a:p>
            <a:pPr marL="342900" lvl="0" indent="-342900" eaLnBrk="0" fontAlgn="base" hangingPunct="0">
              <a:lnSpc>
                <a:spcPct val="140000"/>
              </a:lnSpc>
              <a:spcBef>
                <a:spcPct val="20000"/>
              </a:spcBef>
              <a:spcAft>
                <a:spcPct val="0"/>
              </a:spcAft>
              <a:buClr>
                <a:srgbClr val="333399"/>
              </a:buClr>
              <a:buFont typeface="Wingdings" pitchFamily="2" charset="2"/>
              <a:buChar char="§"/>
              <a:defRPr/>
            </a:pPr>
            <a:r>
              <a:rPr lang="en-US" sz="2000" kern="0" dirty="0" smtClean="0">
                <a:solidFill>
                  <a:srgbClr val="5F5F5F"/>
                </a:solidFill>
                <a:latin typeface="Arial"/>
              </a:rPr>
              <a:t>Note: When Exception occur at runtime, application terminates un successfully with error message.</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smtClean="0"/>
              <a:t>Exception handling syntax</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fontAlgn="base">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Handling exception that occur at runtime in our application is exception handling.</a:t>
            </a:r>
          </a:p>
          <a:p>
            <a:pPr marL="342900" lvl="0" indent="-342900" fontAlgn="base">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Syntax</a:t>
            </a:r>
          </a:p>
          <a:p>
            <a:pPr marL="742950" lvl="1" indent="-285750" fontAlgn="base">
              <a:spcBef>
                <a:spcPct val="20000"/>
              </a:spcBef>
              <a:spcAft>
                <a:spcPct val="0"/>
              </a:spcAft>
              <a:buClr>
                <a:srgbClr val="333399"/>
              </a:buClr>
            </a:pPr>
            <a:r>
              <a:rPr lang="en-US" sz="2000" b="1" kern="0" dirty="0" smtClean="0">
                <a:solidFill>
                  <a:srgbClr val="000000"/>
                </a:solidFill>
                <a:latin typeface="Courier New" pitchFamily="49" charset="0"/>
              </a:rPr>
              <a:t>try{</a:t>
            </a:r>
          </a:p>
          <a:p>
            <a:pPr marL="742950" lvl="1" indent="-285750" fontAlgn="base">
              <a:spcBef>
                <a:spcPct val="20000"/>
              </a:spcBef>
              <a:spcAft>
                <a:spcPct val="0"/>
              </a:spcAft>
              <a:buClr>
                <a:srgbClr val="333399"/>
              </a:buClr>
            </a:pPr>
            <a:r>
              <a:rPr lang="en-US" sz="2000" b="1" kern="0" dirty="0" smtClean="0">
                <a:solidFill>
                  <a:srgbClr val="000000"/>
                </a:solidFill>
                <a:latin typeface="Courier New" pitchFamily="49" charset="0"/>
              </a:rPr>
              <a:t>// code that may throw exception</a:t>
            </a:r>
          </a:p>
          <a:p>
            <a:pPr marL="742950" lvl="1" indent="-285750" fontAlgn="base">
              <a:spcBef>
                <a:spcPct val="20000"/>
              </a:spcBef>
              <a:spcAft>
                <a:spcPct val="0"/>
              </a:spcAft>
              <a:buClr>
                <a:srgbClr val="333399"/>
              </a:buClr>
            </a:pPr>
            <a:r>
              <a:rPr lang="en-US" sz="2000" b="1" kern="0" dirty="0" smtClean="0">
                <a:solidFill>
                  <a:srgbClr val="000000"/>
                </a:solidFill>
                <a:latin typeface="Courier New" pitchFamily="49" charset="0"/>
              </a:rPr>
              <a:t>}catch(Exception e){</a:t>
            </a:r>
          </a:p>
          <a:p>
            <a:pPr marL="742950" lvl="1" indent="-285750" fontAlgn="base">
              <a:spcBef>
                <a:spcPct val="20000"/>
              </a:spcBef>
              <a:spcAft>
                <a:spcPct val="0"/>
              </a:spcAft>
              <a:buClr>
                <a:srgbClr val="333399"/>
              </a:buClr>
            </a:pPr>
            <a:r>
              <a:rPr lang="en-US" sz="2000" b="1" kern="0" dirty="0" smtClean="0">
                <a:solidFill>
                  <a:srgbClr val="000000"/>
                </a:solidFill>
                <a:latin typeface="Courier New" pitchFamily="49" charset="0"/>
              </a:rPr>
              <a:t>// handler</a:t>
            </a:r>
          </a:p>
          <a:p>
            <a:pPr marL="742950" lvl="1" indent="-285750" fontAlgn="base">
              <a:spcBef>
                <a:spcPct val="20000"/>
              </a:spcBef>
              <a:spcAft>
                <a:spcPct val="0"/>
              </a:spcAft>
              <a:buClr>
                <a:srgbClr val="333399"/>
              </a:buClr>
            </a:pPr>
            <a:r>
              <a:rPr lang="en-US" sz="2000" b="1" kern="0" dirty="0" smtClean="0">
                <a:solidFill>
                  <a:srgbClr val="000000"/>
                </a:solidFill>
                <a:latin typeface="Courier New" pitchFamily="49" charset="0"/>
              </a:rPr>
              <a:t>}</a:t>
            </a:r>
          </a:p>
          <a:p>
            <a:pPr marL="742950" lvl="1" indent="-285750" fontAlgn="base">
              <a:spcBef>
                <a:spcPct val="20000"/>
              </a:spcBef>
              <a:spcAft>
                <a:spcPct val="0"/>
              </a:spcAft>
              <a:buClr>
                <a:srgbClr val="333399"/>
              </a:buClr>
            </a:pPr>
            <a:r>
              <a:rPr lang="en-US" sz="2000" b="1" kern="0" dirty="0" smtClean="0">
                <a:solidFill>
                  <a:srgbClr val="000000"/>
                </a:solidFill>
                <a:latin typeface="Courier New" pitchFamily="49" charset="0"/>
              </a:rPr>
              <a:t>finally{</a:t>
            </a:r>
          </a:p>
          <a:p>
            <a:pPr marL="742950" lvl="1" indent="-285750" fontAlgn="base">
              <a:spcBef>
                <a:spcPct val="20000"/>
              </a:spcBef>
              <a:spcAft>
                <a:spcPct val="0"/>
              </a:spcAft>
              <a:buClr>
                <a:srgbClr val="333399"/>
              </a:buClr>
            </a:pPr>
            <a:r>
              <a:rPr lang="en-US" sz="2000" b="1" kern="0" dirty="0" smtClean="0">
                <a:solidFill>
                  <a:srgbClr val="000000"/>
                </a:solidFill>
                <a:latin typeface="Courier New" pitchFamily="49" charset="0"/>
              </a:rPr>
              <a:t>//statements</a:t>
            </a:r>
          </a:p>
          <a:p>
            <a:pPr marL="742950" lvl="1" indent="-285750" fontAlgn="base">
              <a:spcBef>
                <a:spcPct val="20000"/>
              </a:spcBef>
              <a:spcAft>
                <a:spcPct val="0"/>
              </a:spcAft>
              <a:buClr>
                <a:srgbClr val="333399"/>
              </a:buClr>
            </a:pPr>
            <a:r>
              <a:rPr lang="en-US" sz="2000" b="1" kern="0" dirty="0" smtClean="0">
                <a:solidFill>
                  <a:srgbClr val="000000"/>
                </a:solidFill>
                <a:latin typeface="Courier New" pitchFamily="49" charset="0"/>
              </a:rPr>
              <a:t>}</a:t>
            </a:r>
            <a:endParaRPr lang="en-US" sz="2000" kern="0" dirty="0" smtClean="0">
              <a:solidFill>
                <a:srgbClr val="5F5F5F"/>
              </a:solidFill>
              <a:latin typeface="Arial"/>
            </a:endParaRPr>
          </a:p>
          <a:p>
            <a:pPr marL="342900" lvl="0" indent="-342900" fontAlgn="base">
              <a:spcBef>
                <a:spcPct val="20000"/>
              </a:spcBef>
              <a:spcAft>
                <a:spcPct val="0"/>
              </a:spcAft>
              <a:buClr>
                <a:srgbClr val="333399"/>
              </a:buClr>
              <a:buFont typeface="Wingdings" pitchFamily="2" charset="2"/>
              <a:buChar char="§"/>
            </a:pPr>
            <a:r>
              <a:rPr lang="en-US" sz="2000" kern="0" dirty="0" smtClean="0">
                <a:solidFill>
                  <a:srgbClr val="5F5F5F"/>
                </a:solidFill>
                <a:latin typeface="Arial"/>
              </a:rPr>
              <a:t>A try block must either have a catch block or a finally block or both.</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smtClean="0"/>
              <a:t>Exception Points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fontAlgn="base">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 try block is a block where error are expected to occur.</a:t>
            </a:r>
          </a:p>
          <a:p>
            <a:pPr marL="342900" lvl="0" indent="-342900" fontAlgn="base">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 errors are thrown in the form of </a:t>
            </a:r>
            <a:r>
              <a:rPr lang="en-US" sz="2000" kern="0" dirty="0" err="1" smtClean="0">
                <a:solidFill>
                  <a:srgbClr val="5F5F5F"/>
                </a:solidFill>
                <a:latin typeface="Arial"/>
              </a:rPr>
              <a:t>System.Exception</a:t>
            </a:r>
            <a:r>
              <a:rPr lang="en-US" sz="2000" kern="0" dirty="0" smtClean="0">
                <a:solidFill>
                  <a:srgbClr val="5F5F5F"/>
                </a:solidFill>
                <a:latin typeface="Arial"/>
              </a:rPr>
              <a:t> object in C#.</a:t>
            </a:r>
          </a:p>
          <a:p>
            <a:pPr marL="342900" lvl="0" indent="-342900" fontAlgn="base">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 catch block will have the code to handle the error. After the catch block executes control goes to the next statement after all the catch blocks in the same level. </a:t>
            </a:r>
          </a:p>
          <a:p>
            <a:pPr marL="342900" lvl="0" indent="-342900" fontAlgn="base">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 try block can have one or more catch block where each catch block can handle different types of exceptions. The type of exception that catch block specifies is called exception filter.</a:t>
            </a:r>
          </a:p>
          <a:p>
            <a:pPr marL="342900" lvl="0" indent="-342900" fontAlgn="base">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Only one catch block is executed for each exception that is thrown. </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 y="177225"/>
            <a:ext cx="7853362" cy="643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0"/>
          </p:nvPr>
        </p:nvSpPr>
        <p:spPr>
          <a:xfrm>
            <a:off x="3505200" y="6553200"/>
            <a:ext cx="21336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6F931AB-3BE9-47A7-B207-698E9E78CBD9}" type="slidenum">
              <a:rPr lang="en-US" smtClean="0">
                <a:solidFill>
                  <a:schemeClr val="bg2"/>
                </a:solidFill>
              </a:rPr>
              <a:pPr eaLnBrk="1" hangingPunct="1"/>
              <a:t>7</a:t>
            </a:fld>
            <a:endParaRPr lang="en-US" dirty="0" smtClean="0">
              <a:solidFill>
                <a:schemeClr val="bg2"/>
              </a:solidFill>
            </a:endParaRPr>
          </a:p>
        </p:txBody>
      </p:sp>
      <p:sp>
        <p:nvSpPr>
          <p:cNvPr id="2" name="TextBox 1"/>
          <p:cNvSpPr txBox="1"/>
          <p:nvPr/>
        </p:nvSpPr>
        <p:spPr>
          <a:xfrm>
            <a:off x="95250" y="177225"/>
            <a:ext cx="4095750" cy="584775"/>
          </a:xfrm>
          <a:prstGeom prst="rect">
            <a:avLst/>
          </a:prstGeom>
          <a:noFill/>
        </p:spPr>
        <p:txBody>
          <a:bodyPr wrap="square" rtlCol="0">
            <a:spAutoFit/>
          </a:bodyPr>
          <a:lstStyle/>
          <a:p>
            <a:r>
              <a:rPr lang="en-US" sz="3200" u="sng" dirty="0" smtClean="0"/>
              <a:t>Exception Hierarchy</a:t>
            </a:r>
            <a:endParaRPr lang="en-US" sz="3200" u="sng" dirty="0"/>
          </a:p>
        </p:txBody>
      </p:sp>
      <p:sp>
        <p:nvSpPr>
          <p:cNvPr id="6" name="Rectangle 5"/>
          <p:cNvSpPr/>
          <p:nvPr/>
        </p:nvSpPr>
        <p:spPr>
          <a:xfrm>
            <a:off x="76200" y="843409"/>
            <a:ext cx="8991600" cy="6014591"/>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prstDash val="dash"/>
              </a:ln>
              <a:noFill/>
            </a:endParaRPr>
          </a:p>
        </p:txBody>
      </p:sp>
      <p:sp>
        <p:nvSpPr>
          <p:cNvPr id="3" name="TextBox 2"/>
          <p:cNvSpPr txBox="1"/>
          <p:nvPr/>
        </p:nvSpPr>
        <p:spPr>
          <a:xfrm>
            <a:off x="6324600" y="65234"/>
            <a:ext cx="2514600" cy="369332"/>
          </a:xfrm>
          <a:prstGeom prst="rect">
            <a:avLst/>
          </a:prstGeom>
          <a:noFill/>
        </p:spPr>
        <p:txBody>
          <a:bodyPr wrap="square" rtlCol="0">
            <a:spAutoFit/>
          </a:bodyPr>
          <a:lstStyle/>
          <a:p>
            <a:r>
              <a:rPr lang="en-US" dirty="0" smtClean="0"/>
              <a:t>System namespace</a:t>
            </a:r>
            <a:endParaRPr lang="en-US" dirty="0"/>
          </a:p>
        </p:txBody>
      </p:sp>
    </p:spTree>
    <p:extLst>
      <p:ext uri="{BB962C8B-B14F-4D97-AF65-F5344CB8AC3E}">
        <p14:creationId xmlns:p14="http://schemas.microsoft.com/office/powerpoint/2010/main" val="3985389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smtClean="0"/>
              <a:t>Example: catch handler</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fontAlgn="base">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using System;</a:t>
            </a:r>
          </a:p>
          <a:p>
            <a:pPr marL="342900" lvl="0" indent="-342900" fontAlgn="base">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class Div{</a:t>
            </a:r>
          </a:p>
          <a:p>
            <a:pPr marL="342900" lvl="0" indent="-342900" fontAlgn="base">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public static void Main(){</a:t>
            </a:r>
          </a:p>
          <a:p>
            <a:pPr marL="342900" lvl="0" indent="-342900" fontAlgn="base">
              <a:lnSpc>
                <a:spcPct val="140000"/>
              </a:lnSpc>
              <a:spcBef>
                <a:spcPct val="20000"/>
              </a:spcBef>
              <a:spcAft>
                <a:spcPct val="0"/>
              </a:spcAft>
              <a:buClr>
                <a:srgbClr val="333399"/>
              </a:buClr>
            </a:pPr>
            <a:r>
              <a:rPr lang="en-IN" sz="2000" b="1" kern="0" dirty="0" err="1" smtClean="0">
                <a:solidFill>
                  <a:srgbClr val="000000"/>
                </a:solidFill>
                <a:latin typeface="Courier New" pitchFamily="49" charset="0"/>
              </a:rPr>
              <a:t>int</a:t>
            </a:r>
            <a:r>
              <a:rPr lang="en-IN" sz="2000" b="1" kern="0" dirty="0" smtClean="0">
                <a:solidFill>
                  <a:srgbClr val="000000"/>
                </a:solidFill>
                <a:latin typeface="Courier New" pitchFamily="49" charset="0"/>
              </a:rPr>
              <a:t> k=10, j=0;</a:t>
            </a:r>
          </a:p>
          <a:p>
            <a:pPr marL="342900" lvl="0" indent="-342900" fontAlgn="base">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try{ 	k=k/j;</a:t>
            </a:r>
          </a:p>
          <a:p>
            <a:pPr marL="342900" lvl="0" indent="-342900" fontAlgn="base">
              <a:lnSpc>
                <a:spcPct val="140000"/>
              </a:lnSpc>
              <a:spcBef>
                <a:spcPct val="20000"/>
              </a:spcBef>
              <a:spcAft>
                <a:spcPct val="0"/>
              </a:spcAft>
              <a:buClr>
                <a:srgbClr val="333399"/>
              </a:buClr>
            </a:pPr>
            <a:r>
              <a:rPr lang="en-IN" sz="2000" b="1" kern="0" dirty="0" err="1" smtClean="0">
                <a:solidFill>
                  <a:srgbClr val="000000"/>
                </a:solidFill>
                <a:latin typeface="Courier New" pitchFamily="49" charset="0"/>
              </a:rPr>
              <a:t>Console.WriteLine</a:t>
            </a:r>
            <a:r>
              <a:rPr lang="en-IN" sz="2000" b="1" kern="0" dirty="0" smtClean="0">
                <a:solidFill>
                  <a:srgbClr val="000000"/>
                </a:solidFill>
                <a:latin typeface="Courier New" pitchFamily="49" charset="0"/>
              </a:rPr>
              <a:t>("hello");</a:t>
            </a:r>
          </a:p>
          <a:p>
            <a:pPr marL="342900" lvl="0" indent="-342900" fontAlgn="base">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}catch(</a:t>
            </a:r>
            <a:r>
              <a:rPr lang="en-IN" sz="2000" b="1" kern="0" dirty="0" err="1" smtClean="0">
                <a:solidFill>
                  <a:srgbClr val="000000"/>
                </a:solidFill>
                <a:latin typeface="Courier New" pitchFamily="49" charset="0"/>
              </a:rPr>
              <a:t>DivideByZeroException</a:t>
            </a:r>
            <a:r>
              <a:rPr lang="en-IN" sz="2000" b="1" kern="0" dirty="0" smtClean="0">
                <a:solidFill>
                  <a:srgbClr val="000000"/>
                </a:solidFill>
                <a:latin typeface="Courier New" pitchFamily="49" charset="0"/>
              </a:rPr>
              <a:t> e){</a:t>
            </a:r>
          </a:p>
          <a:p>
            <a:pPr marL="342900" lvl="0" indent="-342900" fontAlgn="base">
              <a:lnSpc>
                <a:spcPct val="140000"/>
              </a:lnSpc>
              <a:spcBef>
                <a:spcPct val="20000"/>
              </a:spcBef>
              <a:spcAft>
                <a:spcPct val="0"/>
              </a:spcAft>
              <a:buClr>
                <a:srgbClr val="333399"/>
              </a:buClr>
            </a:pPr>
            <a:r>
              <a:rPr lang="en-IN" sz="2000" b="1" kern="0" dirty="0" err="1" smtClean="0">
                <a:solidFill>
                  <a:srgbClr val="000000"/>
                </a:solidFill>
                <a:latin typeface="Courier New" pitchFamily="49" charset="0"/>
              </a:rPr>
              <a:t>Console.WriteLine</a:t>
            </a:r>
            <a:r>
              <a:rPr lang="en-IN" sz="2000" b="1" kern="0" dirty="0" smtClean="0">
                <a:solidFill>
                  <a:srgbClr val="000000"/>
                </a:solidFill>
                <a:latin typeface="Courier New" pitchFamily="49" charset="0"/>
              </a:rPr>
              <a:t>("you are attempting to divide by 0");</a:t>
            </a:r>
          </a:p>
          <a:p>
            <a:pPr marL="342900" lvl="0" indent="-342900" fontAlgn="base">
              <a:lnSpc>
                <a:spcPct val="140000"/>
              </a:lnSpc>
              <a:spcBef>
                <a:spcPct val="20000"/>
              </a:spcBef>
              <a:spcAft>
                <a:spcPct val="0"/>
              </a:spcAft>
              <a:buClr>
                <a:srgbClr val="333399"/>
              </a:buClr>
            </a:pPr>
            <a:r>
              <a:rPr lang="en-IN" sz="2000" b="1" kern="0" dirty="0" smtClean="0">
                <a:solidFill>
                  <a:srgbClr val="000000"/>
                </a:solidFill>
                <a:latin typeface="Courier New" pitchFamily="49" charset="0"/>
              </a:rPr>
              <a: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348287"/>
            <a:ext cx="5421178"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smtClean="0"/>
              <a:t>Multiple Exception</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fontAlgn="base">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Multiple Exception can be handled by using multiple catch.</a:t>
            </a:r>
          </a:p>
          <a:p>
            <a:pPr marL="342900" lvl="0" indent="-342900" fontAlgn="base">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The subclass exceptions must be handled before the super class exception.</a:t>
            </a:r>
          </a:p>
          <a:p>
            <a:pPr marL="342900" lvl="0" indent="-342900" fontAlgn="base">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 The code below handles 2 exceptions</a:t>
            </a:r>
            <a:r>
              <a:rPr lang="en-IN" sz="2000" kern="0" dirty="0" smtClean="0">
                <a:solidFill>
                  <a:srgbClr val="5F5F5F"/>
                </a:solidFill>
                <a:latin typeface="Arial"/>
                <a:sym typeface="Wingdings" pitchFamily="2" charset="2"/>
              </a:rPr>
              <a:t>:</a:t>
            </a:r>
            <a:r>
              <a:rPr lang="en-IN" sz="2000" kern="0" dirty="0" smtClean="0">
                <a:solidFill>
                  <a:srgbClr val="5F5F5F"/>
                </a:solidFill>
                <a:latin typeface="Arial"/>
              </a:rPr>
              <a:t> </a:t>
            </a:r>
          </a:p>
          <a:p>
            <a:pPr lvl="0" fontAlgn="base">
              <a:lnSpc>
                <a:spcPct val="120000"/>
              </a:lnSpc>
              <a:spcBef>
                <a:spcPct val="20000"/>
              </a:spcBef>
              <a:spcAft>
                <a:spcPct val="0"/>
              </a:spcAft>
              <a:buClr>
                <a:srgbClr val="333399"/>
              </a:buClr>
            </a:pPr>
            <a:r>
              <a:rPr lang="en-IN" sz="2000" b="1" kern="0" dirty="0" smtClean="0">
                <a:solidFill>
                  <a:srgbClr val="000000"/>
                </a:solidFill>
                <a:latin typeface="Courier New" pitchFamily="49" charset="0"/>
              </a:rPr>
              <a:t>using System;</a:t>
            </a:r>
          </a:p>
          <a:p>
            <a:pPr marL="742950" lvl="1" indent="-285750" fontAlgn="base">
              <a:lnSpc>
                <a:spcPct val="120000"/>
              </a:lnSpc>
              <a:spcBef>
                <a:spcPct val="20000"/>
              </a:spcBef>
              <a:spcAft>
                <a:spcPct val="0"/>
              </a:spcAft>
              <a:buClr>
                <a:srgbClr val="333399"/>
              </a:buClr>
            </a:pPr>
            <a:r>
              <a:rPr lang="en-IN" sz="2000" b="1" kern="0" dirty="0" smtClean="0">
                <a:solidFill>
                  <a:srgbClr val="000000"/>
                </a:solidFill>
                <a:latin typeface="Courier New" pitchFamily="49" charset="0"/>
              </a:rPr>
              <a:t>class Div{</a:t>
            </a:r>
          </a:p>
          <a:p>
            <a:pPr marL="742950" lvl="1" indent="-285750" fontAlgn="base">
              <a:lnSpc>
                <a:spcPct val="120000"/>
              </a:lnSpc>
              <a:spcBef>
                <a:spcPct val="20000"/>
              </a:spcBef>
              <a:spcAft>
                <a:spcPct val="0"/>
              </a:spcAft>
              <a:buClr>
                <a:srgbClr val="333399"/>
              </a:buClr>
            </a:pPr>
            <a:r>
              <a:rPr lang="en-IN" sz="2000" b="1" kern="0" dirty="0" smtClean="0">
                <a:solidFill>
                  <a:srgbClr val="000000"/>
                </a:solidFill>
                <a:latin typeface="Courier New" pitchFamily="49" charset="0"/>
              </a:rPr>
              <a:t>public static void Main(string[] s){</a:t>
            </a:r>
          </a:p>
          <a:p>
            <a:pPr marL="1143000" lvl="2" indent="-228600" fontAlgn="base">
              <a:lnSpc>
                <a:spcPct val="120000"/>
              </a:lnSpc>
              <a:spcBef>
                <a:spcPct val="20000"/>
              </a:spcBef>
              <a:spcAft>
                <a:spcPct val="0"/>
              </a:spcAft>
              <a:buClr>
                <a:srgbClr val="333399"/>
              </a:buClr>
            </a:pPr>
            <a:r>
              <a:rPr lang="en-IN" sz="2000" b="1" kern="0" dirty="0" smtClean="0">
                <a:solidFill>
                  <a:srgbClr val="000000"/>
                </a:solidFill>
                <a:latin typeface="Courier New" pitchFamily="49" charset="0"/>
              </a:rPr>
              <a:t>try{</a:t>
            </a:r>
          </a:p>
          <a:p>
            <a:pPr marL="1143000" lvl="2" indent="-228600" fontAlgn="base">
              <a:lnSpc>
                <a:spcPct val="120000"/>
              </a:lnSpc>
              <a:spcBef>
                <a:spcPct val="20000"/>
              </a:spcBef>
              <a:spcAft>
                <a:spcPct val="0"/>
              </a:spcAft>
              <a:buClr>
                <a:srgbClr val="333399"/>
              </a:buClr>
            </a:pPr>
            <a:r>
              <a:rPr lang="en-IN" sz="2000" b="1" kern="0" dirty="0" err="1" smtClean="0">
                <a:solidFill>
                  <a:srgbClr val="000000"/>
                </a:solidFill>
                <a:latin typeface="Courier New" pitchFamily="49" charset="0"/>
              </a:rPr>
              <a:t>int</a:t>
            </a:r>
            <a:r>
              <a:rPr lang="en-IN" sz="2000" b="1" kern="0" dirty="0" smtClean="0">
                <a:solidFill>
                  <a:srgbClr val="000000"/>
                </a:solidFill>
                <a:latin typeface="Courier New" pitchFamily="49" charset="0"/>
              </a:rPr>
              <a:t> k=Int32.Parse(</a:t>
            </a:r>
            <a:r>
              <a:rPr lang="en-IN" sz="2000" b="1" kern="0" dirty="0" err="1" smtClean="0">
                <a:solidFill>
                  <a:srgbClr val="000000"/>
                </a:solidFill>
                <a:latin typeface="Courier New" pitchFamily="49" charset="0"/>
              </a:rPr>
              <a:t>Console.ReadLine</a:t>
            </a:r>
            <a:r>
              <a:rPr lang="en-IN" sz="2000" b="1" kern="0" dirty="0" smtClean="0">
                <a:solidFill>
                  <a:srgbClr val="000000"/>
                </a:solidFill>
                <a:latin typeface="Courier New" pitchFamily="49" charset="0"/>
              </a:rPr>
              <a:t>());</a:t>
            </a:r>
          </a:p>
          <a:p>
            <a:pPr marL="1143000" lvl="2" indent="-228600" fontAlgn="base">
              <a:lnSpc>
                <a:spcPct val="120000"/>
              </a:lnSpc>
              <a:spcBef>
                <a:spcPct val="20000"/>
              </a:spcBef>
              <a:spcAft>
                <a:spcPct val="0"/>
              </a:spcAft>
              <a:buClr>
                <a:srgbClr val="333399"/>
              </a:buClr>
            </a:pPr>
            <a:r>
              <a:rPr lang="en-IN" sz="2000" b="1" kern="0" dirty="0" smtClean="0">
                <a:solidFill>
                  <a:srgbClr val="000000"/>
                </a:solidFill>
                <a:latin typeface="Courier New" pitchFamily="49" charset="0"/>
              </a:rPr>
              <a:t>j=j/k;</a:t>
            </a:r>
          </a:p>
          <a:p>
            <a:pPr marL="1143000" lvl="2" indent="-228600" fontAlgn="base">
              <a:lnSpc>
                <a:spcPct val="120000"/>
              </a:lnSpc>
              <a:spcBef>
                <a:spcPct val="20000"/>
              </a:spcBef>
              <a:spcAft>
                <a:spcPct val="0"/>
              </a:spcAft>
              <a:buClr>
                <a:srgbClr val="333399"/>
              </a:buClr>
            </a:pPr>
            <a:r>
              <a:rPr lang="en-IN" sz="2000" b="1" kern="0" dirty="0" err="1" smtClean="0">
                <a:solidFill>
                  <a:srgbClr val="000000"/>
                </a:solidFill>
                <a:latin typeface="Courier New" pitchFamily="49" charset="0"/>
              </a:rPr>
              <a:t>Console.WriteLine</a:t>
            </a:r>
            <a:r>
              <a:rPr lang="en-IN" sz="2000" b="1" kern="0" dirty="0" smtClean="0">
                <a:solidFill>
                  <a:srgbClr val="000000"/>
                </a:solidFill>
                <a:latin typeface="Courier New" pitchFamily="49" charset="0"/>
              </a:rPr>
              <a:t>("j="+j);</a:t>
            </a:r>
            <a:endParaRPr lang="en-IN" sz="2000" b="1" kern="0" dirty="0">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2264</TotalTime>
  <Words>1092</Words>
  <Application>Microsoft Office PowerPoint</Application>
  <PresentationFormat>On-screen Show (4:3)</PresentationFormat>
  <Paragraphs>246</Paragraphs>
  <Slides>23</Slides>
  <Notes>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santuparsi</dc:creator>
  <cp:lastModifiedBy>santu</cp:lastModifiedBy>
  <cp:revision>85</cp:revision>
  <dcterms:created xsi:type="dcterms:W3CDTF">2006-08-16T00:00:00Z</dcterms:created>
  <dcterms:modified xsi:type="dcterms:W3CDTF">2014-07-22T11:36:56Z</dcterms:modified>
</cp:coreProperties>
</file>