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60" r:id="rId2"/>
    <p:sldId id="265" r:id="rId3"/>
    <p:sldId id="271" r:id="rId4"/>
    <p:sldId id="264" r:id="rId5"/>
    <p:sldId id="270" r:id="rId6"/>
    <p:sldId id="272" r:id="rId7"/>
    <p:sldId id="273" r:id="rId8"/>
    <p:sldId id="276" r:id="rId9"/>
    <p:sldId id="274" r:id="rId10"/>
    <p:sldId id="275" r:id="rId11"/>
    <p:sldId id="277" r:id="rId12"/>
    <p:sldId id="278" r:id="rId13"/>
    <p:sldId id="279" r:id="rId14"/>
    <p:sldId id="28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94660"/>
  </p:normalViewPr>
  <p:slideViewPr>
    <p:cSldViewPr>
      <p:cViewPr varScale="1">
        <p:scale>
          <a:sx n="59" d="100"/>
          <a:sy n="59" d="100"/>
        </p:scale>
        <p:origin x="127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1C485-BDE1-40A9-AD11-8F047CCE4A85}" type="datetimeFigureOut">
              <a:rPr lang="en-US" smtClean="0"/>
              <a:pPr/>
              <a:t>6/3/2023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CEBA5-9AC5-4466-A6C0-3CA6A20C9434}" type="slidenum">
              <a:rPr lang="en-US" smtClean="0"/>
              <a:pPr/>
              <a:t>‹#›</a:t>
            </a:fld>
            <a:endParaRPr lang="en-US"/>
          </a:p>
        </p:txBody>
      </p:sp>
    </p:spTree>
    <p:extLst>
      <p:ext uri="{BB962C8B-B14F-4D97-AF65-F5344CB8AC3E}">
        <p14:creationId xmlns:p14="http://schemas.microsoft.com/office/powerpoint/2010/main" val="280191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6/3/2023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6/3/2023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6/3/2023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6/3/2023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6/3/2023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6/3/2023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sz="quarter" idx="1"/>
          </p:nvPr>
        </p:nvSpPr>
        <p:spPr>
          <a:xfrm>
            <a:off x="612648" y="1524000"/>
            <a:ext cx="8153400" cy="4495800"/>
          </a:xfrm>
        </p:spPr>
        <p:txBody>
          <a:bodyPr>
            <a:normAutofit fontScale="92500" lnSpcReduction="20000"/>
          </a:bodyPr>
          <a:lstStyle/>
          <a:p>
            <a:r>
              <a:rPr lang="en-US" sz="2400" dirty="0"/>
              <a:t>LINQ stands for Language Integrated Query</a:t>
            </a:r>
          </a:p>
          <a:p>
            <a:r>
              <a:rPr lang="en-US" sz="2400" dirty="0"/>
              <a:t>LINQ is a new technology introduced in .NET 3.5 with Visual Studio 2008 or later versions.</a:t>
            </a:r>
          </a:p>
          <a:p>
            <a:r>
              <a:rPr lang="en-US" sz="2400" dirty="0"/>
              <a:t>LINQ can be used with C# or Visual Basic.</a:t>
            </a:r>
          </a:p>
          <a:p>
            <a:r>
              <a:rPr lang="en-US" sz="2400" dirty="0"/>
              <a:t>LINQ is a Object –oriented query language</a:t>
            </a:r>
          </a:p>
          <a:p>
            <a:r>
              <a:rPr lang="en-US" sz="2400" dirty="0"/>
              <a:t>LINQ (Language Integrated Query) is uniform query syntax used to retrieve data from different data sources like an Object Collection, DB tables, XML etc.</a:t>
            </a:r>
          </a:p>
          <a:p>
            <a:r>
              <a:rPr lang="en-US" sz="2400" dirty="0"/>
              <a:t>LINQ always works with objects so you can use the same basic coding patterns to query and transform data in XML documents, SQL databases, ADO.NET Datasets, .NET collections, and any other format for which a LINQ provider is available.</a:t>
            </a:r>
          </a:p>
          <a:p>
            <a:r>
              <a:rPr lang="en-US" sz="2400" dirty="0" err="1"/>
              <a:t>Linq</a:t>
            </a:r>
            <a:r>
              <a:rPr lang="en-US" sz="2400" dirty="0"/>
              <a:t> uses </a:t>
            </a:r>
            <a:r>
              <a:rPr lang="en-US" sz="2400" dirty="0" err="1"/>
              <a:t>System.Linq</a:t>
            </a:r>
            <a:r>
              <a:rPr lang="en-US" sz="2400" dirty="0"/>
              <a:t> namespace  it includes the necessary classes &amp; interfaces for LINQ. </a:t>
            </a:r>
          </a:p>
          <a:p>
            <a:endParaRPr lang="en-US" sz="2400"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533400" y="228600"/>
          <a:ext cx="8229600" cy="6400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485775">
                <a:tc>
                  <a:txBody>
                    <a:bodyPr/>
                    <a:lstStyle/>
                    <a:p>
                      <a:pPr algn="l" fontAlgn="b"/>
                      <a:r>
                        <a:rPr lang="en-US" dirty="0"/>
                        <a:t>Classification</a:t>
                      </a:r>
                    </a:p>
                  </a:txBody>
                  <a:tcPr marL="47625" marR="47625" marT="47625" marB="47625" anchor="b"/>
                </a:tc>
                <a:tc>
                  <a:txBody>
                    <a:bodyPr/>
                    <a:lstStyle/>
                    <a:p>
                      <a:pPr algn="l" fontAlgn="b"/>
                      <a:r>
                        <a:rPr lang="en-US" dirty="0"/>
                        <a:t>Standard Query Operators</a:t>
                      </a:r>
                    </a:p>
                  </a:txBody>
                  <a:tcPr marL="47625" marR="47625" marT="47625" marB="47625" anchor="b"/>
                </a:tc>
                <a:extLst>
                  <a:ext uri="{0D108BD9-81ED-4DB2-BD59-A6C34878D82A}">
                    <a16:rowId xmlns:a16="http://schemas.microsoft.com/office/drawing/2014/main" val="10000"/>
                  </a:ext>
                </a:extLst>
              </a:tr>
              <a:tr h="485775">
                <a:tc>
                  <a:txBody>
                    <a:bodyPr/>
                    <a:lstStyle/>
                    <a:p>
                      <a:pPr fontAlgn="t"/>
                      <a:r>
                        <a:rPr lang="en-US"/>
                        <a:t>Filtering</a:t>
                      </a:r>
                    </a:p>
                  </a:txBody>
                  <a:tcPr marL="47625" marR="47625" marT="47625" marB="47625"/>
                </a:tc>
                <a:tc>
                  <a:txBody>
                    <a:bodyPr/>
                    <a:lstStyle/>
                    <a:p>
                      <a:pPr fontAlgn="t"/>
                      <a:r>
                        <a:rPr lang="en-US"/>
                        <a:t>Where, OfType</a:t>
                      </a:r>
                    </a:p>
                  </a:txBody>
                  <a:tcPr marL="47625" marR="47625" marT="47625" marB="47625"/>
                </a:tc>
                <a:extLst>
                  <a:ext uri="{0D108BD9-81ED-4DB2-BD59-A6C34878D82A}">
                    <a16:rowId xmlns:a16="http://schemas.microsoft.com/office/drawing/2014/main" val="10001"/>
                  </a:ext>
                </a:extLst>
              </a:tr>
              <a:tr h="400050">
                <a:tc>
                  <a:txBody>
                    <a:bodyPr/>
                    <a:lstStyle/>
                    <a:p>
                      <a:pPr fontAlgn="t"/>
                      <a:r>
                        <a:rPr lang="en-US"/>
                        <a:t>Sorting</a:t>
                      </a:r>
                    </a:p>
                  </a:txBody>
                  <a:tcPr marL="47625" marR="47625" marT="47625" marB="47625"/>
                </a:tc>
                <a:tc>
                  <a:txBody>
                    <a:bodyPr/>
                    <a:lstStyle/>
                    <a:p>
                      <a:pPr fontAlgn="t"/>
                      <a:r>
                        <a:rPr lang="en-US"/>
                        <a:t>OrderBy, OrderByDescending, ThenBy, ThenByDescending, Reverse</a:t>
                      </a:r>
                    </a:p>
                  </a:txBody>
                  <a:tcPr marL="47625" marR="47625" marT="47625" marB="47625"/>
                </a:tc>
                <a:extLst>
                  <a:ext uri="{0D108BD9-81ED-4DB2-BD59-A6C34878D82A}">
                    <a16:rowId xmlns:a16="http://schemas.microsoft.com/office/drawing/2014/main" val="10002"/>
                  </a:ext>
                </a:extLst>
              </a:tr>
              <a:tr h="381000">
                <a:tc>
                  <a:txBody>
                    <a:bodyPr/>
                    <a:lstStyle/>
                    <a:p>
                      <a:pPr fontAlgn="t"/>
                      <a:r>
                        <a:rPr lang="en-US"/>
                        <a:t>Grouping</a:t>
                      </a:r>
                    </a:p>
                  </a:txBody>
                  <a:tcPr marL="47625" marR="47625" marT="47625" marB="47625"/>
                </a:tc>
                <a:tc>
                  <a:txBody>
                    <a:bodyPr/>
                    <a:lstStyle/>
                    <a:p>
                      <a:pPr fontAlgn="t"/>
                      <a:r>
                        <a:rPr lang="en-US"/>
                        <a:t>GroupBy, ToLookup</a:t>
                      </a:r>
                    </a:p>
                  </a:txBody>
                  <a:tcPr marL="47625" marR="47625" marT="47625" marB="47625"/>
                </a:tc>
                <a:extLst>
                  <a:ext uri="{0D108BD9-81ED-4DB2-BD59-A6C34878D82A}">
                    <a16:rowId xmlns:a16="http://schemas.microsoft.com/office/drawing/2014/main" val="10003"/>
                  </a:ext>
                </a:extLst>
              </a:tr>
              <a:tr h="381000">
                <a:tc>
                  <a:txBody>
                    <a:bodyPr/>
                    <a:lstStyle/>
                    <a:p>
                      <a:pPr fontAlgn="t"/>
                      <a:r>
                        <a:rPr lang="en-US"/>
                        <a:t>Join</a:t>
                      </a:r>
                    </a:p>
                  </a:txBody>
                  <a:tcPr marL="47625" marR="47625" marT="47625" marB="47625"/>
                </a:tc>
                <a:tc>
                  <a:txBody>
                    <a:bodyPr/>
                    <a:lstStyle/>
                    <a:p>
                      <a:pPr fontAlgn="t"/>
                      <a:r>
                        <a:rPr lang="en-US"/>
                        <a:t>GroupJoin, Join</a:t>
                      </a:r>
                    </a:p>
                  </a:txBody>
                  <a:tcPr marL="47625" marR="47625" marT="47625" marB="47625"/>
                </a:tc>
                <a:extLst>
                  <a:ext uri="{0D108BD9-81ED-4DB2-BD59-A6C34878D82A}">
                    <a16:rowId xmlns:a16="http://schemas.microsoft.com/office/drawing/2014/main" val="10004"/>
                  </a:ext>
                </a:extLst>
              </a:tr>
              <a:tr h="390525">
                <a:tc>
                  <a:txBody>
                    <a:bodyPr/>
                    <a:lstStyle/>
                    <a:p>
                      <a:pPr fontAlgn="t"/>
                      <a:r>
                        <a:rPr lang="en-US"/>
                        <a:t>Projection</a:t>
                      </a:r>
                    </a:p>
                  </a:txBody>
                  <a:tcPr marL="47625" marR="47625" marT="47625" marB="47625"/>
                </a:tc>
                <a:tc>
                  <a:txBody>
                    <a:bodyPr/>
                    <a:lstStyle/>
                    <a:p>
                      <a:pPr fontAlgn="t"/>
                      <a:r>
                        <a:rPr lang="en-US"/>
                        <a:t>Select, SelectMany</a:t>
                      </a:r>
                    </a:p>
                  </a:txBody>
                  <a:tcPr marL="47625" marR="47625" marT="47625" marB="47625"/>
                </a:tc>
                <a:extLst>
                  <a:ext uri="{0D108BD9-81ED-4DB2-BD59-A6C34878D82A}">
                    <a16:rowId xmlns:a16="http://schemas.microsoft.com/office/drawing/2014/main" val="10005"/>
                  </a:ext>
                </a:extLst>
              </a:tr>
              <a:tr h="447675">
                <a:tc>
                  <a:txBody>
                    <a:bodyPr/>
                    <a:lstStyle/>
                    <a:p>
                      <a:pPr fontAlgn="t"/>
                      <a:r>
                        <a:rPr lang="en-US"/>
                        <a:t>Aggregation</a:t>
                      </a:r>
                    </a:p>
                  </a:txBody>
                  <a:tcPr marL="47625" marR="47625" marT="47625" marB="47625"/>
                </a:tc>
                <a:tc>
                  <a:txBody>
                    <a:bodyPr/>
                    <a:lstStyle/>
                    <a:p>
                      <a:pPr fontAlgn="t"/>
                      <a:r>
                        <a:rPr lang="en-US"/>
                        <a:t>Aggregate, Average, Count, LongCount, Max, Min, Sum</a:t>
                      </a:r>
                    </a:p>
                  </a:txBody>
                  <a:tcPr marL="47625" marR="47625" marT="47625" marB="47625"/>
                </a:tc>
                <a:extLst>
                  <a:ext uri="{0D108BD9-81ED-4DB2-BD59-A6C34878D82A}">
                    <a16:rowId xmlns:a16="http://schemas.microsoft.com/office/drawing/2014/main" val="10006"/>
                  </a:ext>
                </a:extLst>
              </a:tr>
              <a:tr h="352425">
                <a:tc>
                  <a:txBody>
                    <a:bodyPr/>
                    <a:lstStyle/>
                    <a:p>
                      <a:pPr fontAlgn="t"/>
                      <a:r>
                        <a:rPr lang="en-US"/>
                        <a:t>Quantifiers</a:t>
                      </a:r>
                    </a:p>
                  </a:txBody>
                  <a:tcPr marL="47625" marR="47625" marT="47625" marB="47625"/>
                </a:tc>
                <a:tc>
                  <a:txBody>
                    <a:bodyPr/>
                    <a:lstStyle/>
                    <a:p>
                      <a:pPr fontAlgn="t"/>
                      <a:r>
                        <a:rPr lang="en-US"/>
                        <a:t>All, Any, Contains</a:t>
                      </a:r>
                    </a:p>
                  </a:txBody>
                  <a:tcPr marL="47625" marR="47625" marT="47625" marB="47625"/>
                </a:tc>
                <a:extLst>
                  <a:ext uri="{0D108BD9-81ED-4DB2-BD59-A6C34878D82A}">
                    <a16:rowId xmlns:a16="http://schemas.microsoft.com/office/drawing/2014/main" val="10007"/>
                  </a:ext>
                </a:extLst>
              </a:tr>
              <a:tr h="485775">
                <a:tc>
                  <a:txBody>
                    <a:bodyPr/>
                    <a:lstStyle/>
                    <a:p>
                      <a:pPr fontAlgn="t"/>
                      <a:r>
                        <a:rPr lang="en-US"/>
                        <a:t>Elements</a:t>
                      </a:r>
                    </a:p>
                  </a:txBody>
                  <a:tcPr marL="47625" marR="47625" marT="47625" marB="47625"/>
                </a:tc>
                <a:tc>
                  <a:txBody>
                    <a:bodyPr/>
                    <a:lstStyle/>
                    <a:p>
                      <a:pPr fontAlgn="t"/>
                      <a:r>
                        <a:rPr lang="en-US"/>
                        <a:t>ElementAt, ElementAtOrDefault, First, FirstOrDefault, Last, LastOrDefault, Single, SingleOrDefault</a:t>
                      </a:r>
                    </a:p>
                  </a:txBody>
                  <a:tcPr marL="47625" marR="47625" marT="47625" marB="47625"/>
                </a:tc>
                <a:extLst>
                  <a:ext uri="{0D108BD9-81ED-4DB2-BD59-A6C34878D82A}">
                    <a16:rowId xmlns:a16="http://schemas.microsoft.com/office/drawing/2014/main" val="10008"/>
                  </a:ext>
                </a:extLst>
              </a:tr>
              <a:tr h="485775">
                <a:tc>
                  <a:txBody>
                    <a:bodyPr/>
                    <a:lstStyle/>
                    <a:p>
                      <a:pPr fontAlgn="t"/>
                      <a:r>
                        <a:rPr lang="en-US"/>
                        <a:t>Set</a:t>
                      </a:r>
                    </a:p>
                  </a:txBody>
                  <a:tcPr marL="47625" marR="47625" marT="47625" marB="47625"/>
                </a:tc>
                <a:tc>
                  <a:txBody>
                    <a:bodyPr/>
                    <a:lstStyle/>
                    <a:p>
                      <a:pPr fontAlgn="t"/>
                      <a:r>
                        <a:rPr lang="en-US"/>
                        <a:t>Distinct, Except, Intersect, Union</a:t>
                      </a:r>
                    </a:p>
                  </a:txBody>
                  <a:tcPr marL="47625" marR="47625" marT="47625" marB="47625"/>
                </a:tc>
                <a:extLst>
                  <a:ext uri="{0D108BD9-81ED-4DB2-BD59-A6C34878D82A}">
                    <a16:rowId xmlns:a16="http://schemas.microsoft.com/office/drawing/2014/main" val="10009"/>
                  </a:ext>
                </a:extLst>
              </a:tr>
              <a:tr h="377190">
                <a:tc>
                  <a:txBody>
                    <a:bodyPr/>
                    <a:lstStyle/>
                    <a:p>
                      <a:pPr fontAlgn="t"/>
                      <a:r>
                        <a:rPr lang="en-US"/>
                        <a:t>Partitioning</a:t>
                      </a:r>
                    </a:p>
                  </a:txBody>
                  <a:tcPr marL="47625" marR="47625" marT="47625" marB="47625"/>
                </a:tc>
                <a:tc>
                  <a:txBody>
                    <a:bodyPr/>
                    <a:lstStyle/>
                    <a:p>
                      <a:pPr fontAlgn="t"/>
                      <a:r>
                        <a:rPr lang="en-US"/>
                        <a:t>Skip, SkipWhile, Take, TakeWhile</a:t>
                      </a:r>
                    </a:p>
                  </a:txBody>
                  <a:tcPr marL="47625" marR="47625" marT="47625" marB="47625"/>
                </a:tc>
                <a:extLst>
                  <a:ext uri="{0D108BD9-81ED-4DB2-BD59-A6C34878D82A}">
                    <a16:rowId xmlns:a16="http://schemas.microsoft.com/office/drawing/2014/main" val="10010"/>
                  </a:ext>
                </a:extLst>
              </a:tr>
              <a:tr h="381000">
                <a:tc>
                  <a:txBody>
                    <a:bodyPr/>
                    <a:lstStyle/>
                    <a:p>
                      <a:pPr fontAlgn="t"/>
                      <a:r>
                        <a:rPr lang="en-US"/>
                        <a:t>Concatenation</a:t>
                      </a:r>
                    </a:p>
                  </a:txBody>
                  <a:tcPr marL="47625" marR="47625" marT="47625" marB="47625"/>
                </a:tc>
                <a:tc>
                  <a:txBody>
                    <a:bodyPr/>
                    <a:lstStyle/>
                    <a:p>
                      <a:pPr fontAlgn="t"/>
                      <a:r>
                        <a:rPr lang="en-US"/>
                        <a:t>Concat</a:t>
                      </a:r>
                    </a:p>
                  </a:txBody>
                  <a:tcPr marL="47625" marR="47625" marT="47625" marB="47625"/>
                </a:tc>
                <a:extLst>
                  <a:ext uri="{0D108BD9-81ED-4DB2-BD59-A6C34878D82A}">
                    <a16:rowId xmlns:a16="http://schemas.microsoft.com/office/drawing/2014/main" val="10011"/>
                  </a:ext>
                </a:extLst>
              </a:tr>
              <a:tr h="381000">
                <a:tc>
                  <a:txBody>
                    <a:bodyPr/>
                    <a:lstStyle/>
                    <a:p>
                      <a:pPr fontAlgn="t"/>
                      <a:r>
                        <a:rPr lang="en-US"/>
                        <a:t>Equality</a:t>
                      </a:r>
                    </a:p>
                  </a:txBody>
                  <a:tcPr marL="47625" marR="47625" marT="47625" marB="47625"/>
                </a:tc>
                <a:tc>
                  <a:txBody>
                    <a:bodyPr/>
                    <a:lstStyle/>
                    <a:p>
                      <a:pPr fontAlgn="t"/>
                      <a:r>
                        <a:rPr lang="en-US"/>
                        <a:t>SequenceEqual</a:t>
                      </a:r>
                    </a:p>
                  </a:txBody>
                  <a:tcPr marL="47625" marR="47625" marT="47625" marB="47625"/>
                </a:tc>
                <a:extLst>
                  <a:ext uri="{0D108BD9-81ED-4DB2-BD59-A6C34878D82A}">
                    <a16:rowId xmlns:a16="http://schemas.microsoft.com/office/drawing/2014/main" val="10012"/>
                  </a:ext>
                </a:extLst>
              </a:tr>
              <a:tr h="409575">
                <a:tc>
                  <a:txBody>
                    <a:bodyPr/>
                    <a:lstStyle/>
                    <a:p>
                      <a:pPr fontAlgn="t"/>
                      <a:r>
                        <a:rPr lang="en-US"/>
                        <a:t>Generation</a:t>
                      </a:r>
                    </a:p>
                  </a:txBody>
                  <a:tcPr marL="47625" marR="47625" marT="47625" marB="47625"/>
                </a:tc>
                <a:tc>
                  <a:txBody>
                    <a:bodyPr/>
                    <a:lstStyle/>
                    <a:p>
                      <a:pPr fontAlgn="t"/>
                      <a:r>
                        <a:rPr lang="en-US"/>
                        <a:t>DefaultEmpty, Empty, Range, Repeat</a:t>
                      </a:r>
                    </a:p>
                  </a:txBody>
                  <a:tcPr marL="47625" marR="47625" marT="47625" marB="47625"/>
                </a:tc>
                <a:extLst>
                  <a:ext uri="{0D108BD9-81ED-4DB2-BD59-A6C34878D82A}">
                    <a16:rowId xmlns:a16="http://schemas.microsoft.com/office/drawing/2014/main" val="10013"/>
                  </a:ext>
                </a:extLst>
              </a:tr>
              <a:tr h="381000">
                <a:tc>
                  <a:txBody>
                    <a:bodyPr/>
                    <a:lstStyle/>
                    <a:p>
                      <a:pPr fontAlgn="t"/>
                      <a:r>
                        <a:rPr lang="en-US"/>
                        <a:t>Conversion</a:t>
                      </a:r>
                    </a:p>
                  </a:txBody>
                  <a:tcPr marL="47625" marR="47625" marT="47625" marB="47625"/>
                </a:tc>
                <a:tc>
                  <a:txBody>
                    <a:bodyPr/>
                    <a:lstStyle/>
                    <a:p>
                      <a:pPr fontAlgn="t"/>
                      <a:r>
                        <a:rPr lang="en-US" dirty="0" err="1"/>
                        <a:t>AsEnumerable</a:t>
                      </a:r>
                      <a:r>
                        <a:rPr lang="en-US" dirty="0"/>
                        <a:t>, </a:t>
                      </a:r>
                      <a:r>
                        <a:rPr lang="en-US" dirty="0" err="1"/>
                        <a:t>AsQueryable</a:t>
                      </a:r>
                      <a:r>
                        <a:rPr lang="en-US" dirty="0"/>
                        <a:t>, Cast, </a:t>
                      </a:r>
                      <a:r>
                        <a:rPr lang="en-US" dirty="0" err="1"/>
                        <a:t>ToArray</a:t>
                      </a:r>
                      <a:r>
                        <a:rPr lang="en-US" dirty="0"/>
                        <a:t>, </a:t>
                      </a:r>
                      <a:r>
                        <a:rPr lang="en-US" dirty="0" err="1"/>
                        <a:t>ToDictionary</a:t>
                      </a:r>
                      <a:r>
                        <a:rPr lang="en-US" dirty="0"/>
                        <a:t>, </a:t>
                      </a:r>
                      <a:r>
                        <a:rPr lang="en-US" dirty="0" err="1"/>
                        <a:t>ToList</a:t>
                      </a:r>
                      <a:endParaRPr lang="en-US" dirty="0"/>
                    </a:p>
                  </a:txBody>
                  <a:tcPr marL="47625" marR="47625" marT="47625" marB="47625"/>
                </a:tc>
                <a:extLst>
                  <a:ext uri="{0D108BD9-81ED-4DB2-BD59-A6C34878D82A}">
                    <a16:rowId xmlns:a16="http://schemas.microsoft.com/office/drawing/2014/main" val="1001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with Objects</a:t>
            </a:r>
          </a:p>
        </p:txBody>
      </p:sp>
      <p:sp>
        <p:nvSpPr>
          <p:cNvPr id="3" name="Content Placeholder 2"/>
          <p:cNvSpPr>
            <a:spLocks noGrp="1"/>
          </p:cNvSpPr>
          <p:nvPr>
            <p:ph sz="quarter" idx="1"/>
          </p:nvPr>
        </p:nvSpPr>
        <p:spPr/>
        <p:txBody>
          <a:bodyPr>
            <a:normAutofit fontScale="92500" lnSpcReduction="10000"/>
          </a:bodyPr>
          <a:lstStyle/>
          <a:p>
            <a:r>
              <a:rPr lang="en-US" sz="2000" dirty="0"/>
              <a:t>The term "LINQ to Objects" refers to the use of LINQ queries Objects that implement </a:t>
            </a:r>
            <a:r>
              <a:rPr lang="en-US" sz="2000" dirty="0" err="1"/>
              <a:t>IEnumerable</a:t>
            </a:r>
            <a:r>
              <a:rPr lang="en-US" sz="2000" dirty="0"/>
              <a:t> , meaning all collection classes like List, Dictionary as well as arrays and string can use LINQ.</a:t>
            </a:r>
          </a:p>
          <a:p>
            <a:r>
              <a:rPr lang="en-US" sz="2000" dirty="0"/>
              <a:t>The collection name become the data source.</a:t>
            </a:r>
          </a:p>
          <a:p>
            <a:pPr marL="457200" lvl="1" indent="0">
              <a:buNone/>
            </a:pPr>
            <a:r>
              <a:rPr lang="en-US" sz="2000" b="1" dirty="0">
                <a:solidFill>
                  <a:schemeClr val="tx1"/>
                </a:solidFill>
                <a:latin typeface="Courier New" pitchFamily="49" charset="0"/>
                <a:cs typeface="Courier New" pitchFamily="49" charset="0"/>
              </a:rPr>
              <a:t>var x= from item in </a:t>
            </a:r>
            <a:r>
              <a:rPr lang="en-US" sz="2000" b="1" i="1" dirty="0" err="1">
                <a:solidFill>
                  <a:schemeClr val="tx1"/>
                </a:solidFill>
                <a:latin typeface="Courier New" pitchFamily="49" charset="0"/>
                <a:cs typeface="Courier New" pitchFamily="49" charset="0"/>
              </a:rPr>
              <a:t>data_source</a:t>
            </a:r>
            <a:endParaRPr lang="en-US" sz="2000" b="1" i="1" dirty="0">
              <a:solidFill>
                <a:schemeClr val="tx1"/>
              </a:solidFill>
              <a:latin typeface="Courier New" pitchFamily="49" charset="0"/>
              <a:cs typeface="Courier New" pitchFamily="49" charset="0"/>
            </a:endParaRPr>
          </a:p>
          <a:p>
            <a:pPr marL="457200" lvl="1" indent="0">
              <a:buNone/>
            </a:pPr>
            <a:r>
              <a:rPr lang="en-US" sz="2000" b="1" dirty="0">
                <a:solidFill>
                  <a:schemeClr val="tx1"/>
                </a:solidFill>
                <a:latin typeface="Courier New" pitchFamily="49" charset="0"/>
                <a:cs typeface="Courier New" pitchFamily="49" charset="0"/>
              </a:rPr>
              <a:t>		where </a:t>
            </a:r>
            <a:r>
              <a:rPr lang="en-US" sz="2000" b="1" i="1" dirty="0">
                <a:solidFill>
                  <a:schemeClr val="tx1"/>
                </a:solidFill>
                <a:latin typeface="Courier New" pitchFamily="49" charset="0"/>
                <a:cs typeface="Courier New" pitchFamily="49" charset="0"/>
              </a:rPr>
              <a:t>condition</a:t>
            </a:r>
          </a:p>
          <a:p>
            <a:pPr marL="457200" lvl="1" indent="0">
              <a:buNone/>
            </a:pPr>
            <a:r>
              <a:rPr lang="en-US" sz="2000" b="1" dirty="0">
                <a:solidFill>
                  <a:schemeClr val="tx1"/>
                </a:solidFill>
                <a:latin typeface="Courier New" pitchFamily="49" charset="0"/>
                <a:cs typeface="Courier New" pitchFamily="49" charset="0"/>
              </a:rPr>
              <a:t>		select </a:t>
            </a:r>
            <a:r>
              <a:rPr lang="en-US" sz="2000" b="1" i="1" dirty="0">
                <a:solidFill>
                  <a:schemeClr val="tx1"/>
                </a:solidFill>
                <a:latin typeface="Courier New" pitchFamily="49" charset="0"/>
                <a:cs typeface="Courier New" pitchFamily="49" charset="0"/>
              </a:rPr>
              <a:t>item</a:t>
            </a:r>
            <a:endParaRPr lang="en-US" sz="2000" dirty="0"/>
          </a:p>
          <a:p>
            <a:r>
              <a:rPr lang="en-US" sz="2000" dirty="0"/>
              <a:t>The from clause similar to the for-each statement.</a:t>
            </a:r>
          </a:p>
          <a:p>
            <a:r>
              <a:rPr lang="en-US" sz="2000" dirty="0"/>
              <a:t>An identifier is used to refer to individual item in the collection. The where clause uses this identifier name to filter the collection.</a:t>
            </a:r>
          </a:p>
          <a:p>
            <a:r>
              <a:rPr lang="en-US" sz="2000" dirty="0"/>
              <a:t>This is a very powerful tool since a collection can be filtered using multiple where conditions. Where clause can use any C# condition that evaluated to a </a:t>
            </a:r>
            <a:r>
              <a:rPr lang="en-US" sz="2000" dirty="0" err="1"/>
              <a:t>boolean</a:t>
            </a:r>
            <a:r>
              <a:rPr lang="en-US" sz="2000" dirty="0"/>
              <a:t> value.</a:t>
            </a:r>
          </a:p>
          <a:p>
            <a:r>
              <a:rPr lang="en-US" sz="2000" dirty="0"/>
              <a:t>The query returns </a:t>
            </a:r>
            <a:r>
              <a:rPr lang="en-US" sz="2000" dirty="0" err="1"/>
              <a:t>IEnumerable</a:t>
            </a:r>
            <a:r>
              <a:rPr lang="en-US" sz="2000" dirty="0"/>
              <a:t> </a:t>
            </a:r>
            <a:r>
              <a:rPr lang="en-US" sz="2000"/>
              <a:t>object.</a:t>
            </a:r>
            <a:endParaRPr lang="en-US" sz="2000" dirty="0"/>
          </a:p>
        </p:txBody>
      </p:sp>
    </p:spTree>
    <p:extLst>
      <p:ext uri="{BB962C8B-B14F-4D97-AF65-F5344CB8AC3E}">
        <p14:creationId xmlns:p14="http://schemas.microsoft.com/office/powerpoint/2010/main" val="130255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Methods</a:t>
            </a:r>
          </a:p>
        </p:txBody>
      </p:sp>
      <p:sp>
        <p:nvSpPr>
          <p:cNvPr id="3" name="Content Placeholder 2"/>
          <p:cNvSpPr>
            <a:spLocks noGrp="1"/>
          </p:cNvSpPr>
          <p:nvPr>
            <p:ph sz="quarter" idx="1"/>
          </p:nvPr>
        </p:nvSpPr>
        <p:spPr/>
        <p:txBody>
          <a:bodyPr>
            <a:normAutofit fontScale="85000" lnSpcReduction="10000"/>
          </a:bodyPr>
          <a:lstStyle/>
          <a:p>
            <a:r>
              <a:rPr lang="en-US" dirty="0"/>
              <a:t>Query methods provide a short cut way of writing queries.</a:t>
            </a:r>
          </a:p>
          <a:p>
            <a:r>
              <a:rPr lang="en-US" dirty="0"/>
              <a:t>These methods can be used on any enumerable object.</a:t>
            </a:r>
          </a:p>
          <a:p>
            <a:r>
              <a:rPr lang="en-US" b="1" dirty="0" err="1">
                <a:latin typeface="Courier New" pitchFamily="49" charset="0"/>
                <a:cs typeface="Courier New" pitchFamily="49" charset="0"/>
              </a:rPr>
              <a:t>System.Linq.Enumerable</a:t>
            </a:r>
            <a:r>
              <a:rPr lang="en-US" b="1" dirty="0">
                <a:latin typeface="Courier New" pitchFamily="49" charset="0"/>
                <a:cs typeface="Courier New" pitchFamily="49" charset="0"/>
              </a:rPr>
              <a:t> </a:t>
            </a:r>
            <a:r>
              <a:rPr lang="en-US" dirty="0"/>
              <a:t>methods have query methods and these extend the functionality of  </a:t>
            </a:r>
            <a:r>
              <a:rPr lang="en-US" b="1" dirty="0" err="1">
                <a:latin typeface="Courier New" pitchFamily="49" charset="0"/>
                <a:cs typeface="Courier New" pitchFamily="49" charset="0"/>
              </a:rPr>
              <a:t>IEnumerable</a:t>
            </a:r>
            <a:r>
              <a:rPr lang="en-US" b="1" dirty="0">
                <a:latin typeface="Courier New" pitchFamily="49" charset="0"/>
                <a:cs typeface="Courier New" pitchFamily="49" charset="0"/>
              </a:rPr>
              <a:t>&lt;T&gt;</a:t>
            </a:r>
          </a:p>
          <a:p>
            <a:r>
              <a:rPr lang="en-US" dirty="0"/>
              <a:t>Methods:</a:t>
            </a:r>
          </a:p>
          <a:p>
            <a:pPr lvl="1"/>
            <a:r>
              <a:rPr lang="en-US" sz="2000" b="1" dirty="0">
                <a:latin typeface="Courier New" pitchFamily="49" charset="0"/>
                <a:ea typeface="+mn-ea"/>
                <a:cs typeface="Courier New" pitchFamily="49" charset="0"/>
              </a:rPr>
              <a:t>Select</a:t>
            </a:r>
          </a:p>
          <a:p>
            <a:pPr lvl="1"/>
            <a:r>
              <a:rPr lang="en-US" sz="2000" b="1" dirty="0">
                <a:latin typeface="Courier New" pitchFamily="49" charset="0"/>
                <a:ea typeface="+mn-ea"/>
                <a:cs typeface="Courier New" pitchFamily="49" charset="0"/>
              </a:rPr>
              <a:t>Where</a:t>
            </a:r>
          </a:p>
          <a:p>
            <a:pPr lvl="1"/>
            <a:r>
              <a:rPr lang="en-US" sz="2000" b="1" dirty="0" err="1">
                <a:latin typeface="Courier New" pitchFamily="49" charset="0"/>
                <a:ea typeface="+mn-ea"/>
                <a:cs typeface="Courier New" pitchFamily="49" charset="0"/>
              </a:rPr>
              <a:t>OrderBy</a:t>
            </a:r>
            <a:r>
              <a:rPr lang="en-US" sz="2000" b="1" dirty="0">
                <a:latin typeface="Courier New" pitchFamily="49" charset="0"/>
                <a:ea typeface="+mn-ea"/>
                <a:cs typeface="Courier New" pitchFamily="49" charset="0"/>
              </a:rPr>
              <a:t>, </a:t>
            </a:r>
            <a:r>
              <a:rPr lang="en-US" sz="2000" b="1" dirty="0" err="1">
                <a:latin typeface="Courier New" pitchFamily="49" charset="0"/>
                <a:ea typeface="+mn-ea"/>
                <a:cs typeface="Courier New" pitchFamily="49" charset="0"/>
              </a:rPr>
              <a:t>OrderByDescending</a:t>
            </a:r>
            <a:endParaRPr lang="en-US" sz="2000" b="1" dirty="0">
              <a:latin typeface="Courier New" pitchFamily="49" charset="0"/>
              <a:ea typeface="+mn-ea"/>
              <a:cs typeface="Courier New" pitchFamily="49" charset="0"/>
            </a:endParaRPr>
          </a:p>
          <a:p>
            <a:pPr lvl="1"/>
            <a:r>
              <a:rPr lang="en-US" sz="2000" b="1" dirty="0">
                <a:latin typeface="Courier New" pitchFamily="49" charset="0"/>
                <a:ea typeface="+mn-ea"/>
                <a:cs typeface="Courier New" pitchFamily="49" charset="0"/>
              </a:rPr>
              <a:t>Join</a:t>
            </a:r>
          </a:p>
          <a:p>
            <a:pPr lvl="1"/>
            <a:r>
              <a:rPr lang="en-US" sz="2000" b="1" dirty="0" err="1">
                <a:latin typeface="Courier New" pitchFamily="49" charset="0"/>
                <a:ea typeface="+mn-ea"/>
                <a:cs typeface="Courier New" pitchFamily="49" charset="0"/>
              </a:rPr>
              <a:t>GroupBy</a:t>
            </a:r>
            <a:endParaRPr lang="en-US" sz="2000" b="1" dirty="0">
              <a:latin typeface="Courier New" pitchFamily="49" charset="0"/>
              <a:ea typeface="+mn-ea"/>
              <a:cs typeface="Courier New" pitchFamily="49" charset="0"/>
            </a:endParaRPr>
          </a:p>
          <a:p>
            <a:pPr marL="457200" lvl="1" indent="0">
              <a:buNone/>
            </a:pPr>
            <a:r>
              <a:rPr lang="en-US" sz="2000" dirty="0">
                <a:ea typeface="+mn-ea"/>
                <a:cs typeface="+mn-cs"/>
              </a:rPr>
              <a:t>Example</a:t>
            </a:r>
            <a:r>
              <a:rPr lang="en-US" sz="2000" b="1" dirty="0">
                <a:latin typeface="Courier New" pitchFamily="49" charset="0"/>
                <a:ea typeface="+mn-ea"/>
                <a:cs typeface="Courier New" pitchFamily="49" charset="0"/>
              </a:rPr>
              <a:t>: var l= </a:t>
            </a:r>
            <a:r>
              <a:rPr lang="en-US" sz="2000" b="1" dirty="0" err="1">
                <a:latin typeface="Courier New" pitchFamily="49" charset="0"/>
                <a:ea typeface="+mn-ea"/>
                <a:cs typeface="Courier New" pitchFamily="49" charset="0"/>
              </a:rPr>
              <a:t>FlowerList.Select</a:t>
            </a:r>
            <a:r>
              <a:rPr lang="en-US" sz="2000" b="1" dirty="0">
                <a:latin typeface="Courier New" pitchFamily="49" charset="0"/>
                <a:ea typeface="+mn-ea"/>
                <a:cs typeface="Courier New" pitchFamily="49" charset="0"/>
              </a:rPr>
              <a:t>(e =&gt; </a:t>
            </a:r>
            <a:r>
              <a:rPr lang="en-US" sz="2000" b="1" dirty="0" err="1">
                <a:latin typeface="Courier New" pitchFamily="49" charset="0"/>
                <a:ea typeface="+mn-ea"/>
                <a:cs typeface="Courier New" pitchFamily="49" charset="0"/>
              </a:rPr>
              <a:t>e.Name</a:t>
            </a:r>
            <a:r>
              <a:rPr lang="en-US" sz="2000" b="1" dirty="0">
                <a:latin typeface="Courier New" pitchFamily="49" charset="0"/>
                <a:ea typeface="+mn-ea"/>
                <a:cs typeface="Courier New" pitchFamily="49" charset="0"/>
              </a:rPr>
              <a:t>);</a:t>
            </a:r>
          </a:p>
          <a:p>
            <a:endParaRPr lang="en-US" sz="2000" dirty="0"/>
          </a:p>
        </p:txBody>
      </p:sp>
    </p:spTree>
    <p:extLst>
      <p:ext uri="{BB962C8B-B14F-4D97-AF65-F5344CB8AC3E}">
        <p14:creationId xmlns:p14="http://schemas.microsoft.com/office/powerpoint/2010/main" val="402055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LINQ Methods</a:t>
            </a:r>
          </a:p>
        </p:txBody>
      </p:sp>
      <p:sp>
        <p:nvSpPr>
          <p:cNvPr id="3" name="Content Placeholder 2"/>
          <p:cNvSpPr>
            <a:spLocks noGrp="1"/>
          </p:cNvSpPr>
          <p:nvPr>
            <p:ph sz="quarter" idx="1"/>
          </p:nvPr>
        </p:nvSpPr>
        <p:spPr/>
        <p:txBody>
          <a:bodyPr>
            <a:normAutofit/>
          </a:bodyPr>
          <a:lstStyle/>
          <a:p>
            <a:r>
              <a:rPr lang="en-US" b="1" dirty="0">
                <a:latin typeface="Courier New" pitchFamily="49" charset="0"/>
                <a:cs typeface="Courier New" pitchFamily="49" charset="0"/>
              </a:rPr>
              <a:t>All()</a:t>
            </a:r>
          </a:p>
          <a:p>
            <a:r>
              <a:rPr lang="en-US" b="1" dirty="0">
                <a:latin typeface="Courier New" pitchFamily="49" charset="0"/>
                <a:cs typeface="Courier New" pitchFamily="49" charset="0"/>
              </a:rPr>
              <a:t>Any()</a:t>
            </a:r>
          </a:p>
          <a:p>
            <a:r>
              <a:rPr lang="en-US" b="1" dirty="0">
                <a:latin typeface="Courier New" pitchFamily="49" charset="0"/>
                <a:cs typeface="Courier New" pitchFamily="49" charset="0"/>
              </a:rPr>
              <a:t>Contains()</a:t>
            </a:r>
          </a:p>
          <a:p>
            <a:pPr marL="0" indent="0">
              <a:buNone/>
            </a:pPr>
            <a:r>
              <a:rPr lang="en-US" dirty="0"/>
              <a:t>Uses the  </a:t>
            </a:r>
            <a:r>
              <a:rPr lang="en-US" b="1" dirty="0">
                <a:latin typeface="Courier New" pitchFamily="49" charset="0"/>
                <a:cs typeface="Courier New" pitchFamily="49" charset="0"/>
              </a:rPr>
              <a:t>Equals() </a:t>
            </a:r>
            <a:r>
              <a:rPr lang="en-US" dirty="0"/>
              <a:t>method of the class to determine if the element specified is in the collection.</a:t>
            </a:r>
          </a:p>
          <a:p>
            <a:r>
              <a:rPr lang="en-US" b="1" dirty="0">
                <a:latin typeface="Courier New" pitchFamily="49" charset="0"/>
                <a:cs typeface="Courier New" pitchFamily="49" charset="0"/>
              </a:rPr>
              <a:t>First()</a:t>
            </a:r>
          </a:p>
          <a:p>
            <a:r>
              <a:rPr lang="en-US" b="1" dirty="0">
                <a:latin typeface="Courier New" pitchFamily="49" charset="0"/>
                <a:cs typeface="Courier New" pitchFamily="49" charset="0"/>
              </a:rPr>
              <a:t>Last()</a:t>
            </a:r>
          </a:p>
          <a:p>
            <a:endParaRPr lang="en-US" sz="2000" dirty="0"/>
          </a:p>
        </p:txBody>
      </p:sp>
    </p:spTree>
    <p:extLst>
      <p:ext uri="{BB962C8B-B14F-4D97-AF65-F5344CB8AC3E}">
        <p14:creationId xmlns:p14="http://schemas.microsoft.com/office/powerpoint/2010/main" val="24420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methods</a:t>
            </a:r>
          </a:p>
        </p:txBody>
      </p:sp>
      <p:sp>
        <p:nvSpPr>
          <p:cNvPr id="3" name="Content Placeholder 2"/>
          <p:cNvSpPr>
            <a:spLocks noGrp="1"/>
          </p:cNvSpPr>
          <p:nvPr>
            <p:ph sz="quarter" idx="1"/>
          </p:nvPr>
        </p:nvSpPr>
        <p:spPr/>
        <p:txBody>
          <a:bodyPr>
            <a:normAutofit lnSpcReduction="10000"/>
          </a:bodyPr>
          <a:lstStyle/>
          <a:p>
            <a:r>
              <a:rPr lang="en-US" b="1" dirty="0">
                <a:latin typeface="Courier New" pitchFamily="49" charset="0"/>
                <a:cs typeface="Courier New" pitchFamily="49" charset="0"/>
              </a:rPr>
              <a:t>Count()</a:t>
            </a:r>
          </a:p>
          <a:p>
            <a:r>
              <a:rPr lang="en-US" b="1" dirty="0">
                <a:latin typeface="Courier New" pitchFamily="49" charset="0"/>
                <a:cs typeface="Courier New" pitchFamily="49" charset="0"/>
              </a:rPr>
              <a:t>Sum()</a:t>
            </a:r>
          </a:p>
          <a:p>
            <a:r>
              <a:rPr lang="en-US" b="1" dirty="0">
                <a:latin typeface="Courier New" pitchFamily="49" charset="0"/>
                <a:cs typeface="Courier New" pitchFamily="49" charset="0"/>
              </a:rPr>
              <a:t>Min()</a:t>
            </a:r>
          </a:p>
          <a:p>
            <a:r>
              <a:rPr lang="en-US" b="1" dirty="0">
                <a:latin typeface="Courier New" pitchFamily="49" charset="0"/>
                <a:cs typeface="Courier New" pitchFamily="49" charset="0"/>
              </a:rPr>
              <a:t>Max()</a:t>
            </a:r>
          </a:p>
          <a:p>
            <a:r>
              <a:rPr lang="en-US" b="1" dirty="0">
                <a:latin typeface="Courier New" pitchFamily="49" charset="0"/>
                <a:cs typeface="Courier New" pitchFamily="49" charset="0"/>
              </a:rPr>
              <a:t>Average()</a:t>
            </a:r>
          </a:p>
          <a:p>
            <a:pPr marL="0" indent="0">
              <a:buNone/>
            </a:pPr>
            <a:endParaRPr lang="en-US" b="1" dirty="0">
              <a:latin typeface="Courier New" pitchFamily="49" charset="0"/>
              <a:cs typeface="Courier New" pitchFamily="49" charset="0"/>
            </a:endParaRPr>
          </a:p>
          <a:p>
            <a:r>
              <a:rPr lang="en-US" dirty="0"/>
              <a:t>These LINQ methods produce single (non-sequential) result. So in such cases, immediate execution takes place.</a:t>
            </a:r>
            <a:endParaRPr lang="en-US" b="1" dirty="0">
              <a:latin typeface="Courier New" pitchFamily="49" charset="0"/>
              <a:cs typeface="Courier New" pitchFamily="49" charset="0"/>
            </a:endParaRPr>
          </a:p>
          <a:p>
            <a:endParaRPr lang="en-US" sz="2000" dirty="0"/>
          </a:p>
        </p:txBody>
      </p:sp>
    </p:spTree>
    <p:extLst>
      <p:ext uri="{BB962C8B-B14F-4D97-AF65-F5344CB8AC3E}">
        <p14:creationId xmlns:p14="http://schemas.microsoft.com/office/powerpoint/2010/main" val="223722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LINQ</a:t>
            </a:r>
          </a:p>
        </p:txBody>
      </p:sp>
      <p:sp>
        <p:nvSpPr>
          <p:cNvPr id="3" name="Content Placeholder 2"/>
          <p:cNvSpPr>
            <a:spLocks noGrp="1"/>
          </p:cNvSpPr>
          <p:nvPr>
            <p:ph sz="quarter" idx="1"/>
          </p:nvPr>
        </p:nvSpPr>
        <p:spPr/>
        <p:txBody>
          <a:bodyPr>
            <a:normAutofit fontScale="77500" lnSpcReduction="20000"/>
          </a:bodyPr>
          <a:lstStyle/>
          <a:p>
            <a:r>
              <a:rPr lang="en-US" b="1" dirty="0"/>
              <a:t>Familiar language: </a:t>
            </a:r>
            <a:r>
              <a:rPr lang="en-US" dirty="0"/>
              <a:t>Developers don’t have to learn a new query language for each type of data source or data format.</a:t>
            </a:r>
          </a:p>
          <a:p>
            <a:r>
              <a:rPr lang="en-US" b="1" dirty="0"/>
              <a:t>Less coding: </a:t>
            </a:r>
            <a:r>
              <a:rPr lang="en-US" dirty="0"/>
              <a:t>It reduces the amount of code to be written as compared with a more traditional approach.</a:t>
            </a:r>
          </a:p>
          <a:p>
            <a:r>
              <a:rPr lang="en-US" b="1" dirty="0"/>
              <a:t>Readable code: </a:t>
            </a:r>
            <a:r>
              <a:rPr lang="en-US" dirty="0"/>
              <a:t>LINQ makes the code more readable so other developers can easily understand and maintain it.</a:t>
            </a:r>
          </a:p>
          <a:p>
            <a:r>
              <a:rPr lang="en-US" b="1" dirty="0"/>
              <a:t>Standardized way of querying multiple data sources: </a:t>
            </a:r>
            <a:r>
              <a:rPr lang="en-US" dirty="0"/>
              <a:t>The same LINQ syntax can be used to query multiple data sources.</a:t>
            </a:r>
          </a:p>
          <a:p>
            <a:r>
              <a:rPr lang="en-US" b="1" dirty="0"/>
              <a:t>Compile time safety of queries: </a:t>
            </a:r>
            <a:r>
              <a:rPr lang="en-US" dirty="0"/>
              <a:t>It provides type checking of objects at compile time.</a:t>
            </a:r>
          </a:p>
          <a:p>
            <a:r>
              <a:rPr lang="en-US" b="1" dirty="0"/>
              <a:t>IntelliSense Support: </a:t>
            </a:r>
            <a:r>
              <a:rPr lang="en-US" dirty="0"/>
              <a:t>LINQ provides IntelliSense for generic collections.</a:t>
            </a:r>
          </a:p>
          <a:p>
            <a:r>
              <a:rPr lang="en-US" b="1" dirty="0"/>
              <a:t>Shaping data: </a:t>
            </a:r>
            <a:r>
              <a:rPr lang="en-US" dirty="0"/>
              <a:t>You can retrieve data in different shapes.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sz="quarter" idx="1"/>
          </p:nvPr>
        </p:nvSpPr>
        <p:spPr>
          <a:xfrm>
            <a:off x="612648" y="1524000"/>
            <a:ext cx="8153400" cy="4495800"/>
          </a:xfrm>
        </p:spPr>
        <p:txBody>
          <a:bodyPr>
            <a:normAutofit/>
          </a:bodyPr>
          <a:lstStyle/>
          <a:p>
            <a:endParaRPr lang="en-US" dirty="0"/>
          </a:p>
          <a:p>
            <a:endParaRPr lang="en-US" dirty="0"/>
          </a:p>
          <a:p>
            <a:endParaRPr lang="en-US" dirty="0"/>
          </a:p>
          <a:p>
            <a:endParaRPr lang="en-US" dirty="0"/>
          </a:p>
          <a:p>
            <a:endParaRPr lang="en-US" dirty="0"/>
          </a:p>
          <a:p>
            <a:endParaRPr lang="en-US" dirty="0"/>
          </a:p>
        </p:txBody>
      </p:sp>
      <p:pic>
        <p:nvPicPr>
          <p:cNvPr id="1026" name="Picture 2" descr="C:\Users\Santu\Desktop\linq-usage.PNG"/>
          <p:cNvPicPr>
            <a:picLocks noChangeAspect="1" noChangeArrowheads="1"/>
          </p:cNvPicPr>
          <p:nvPr/>
        </p:nvPicPr>
        <p:blipFill>
          <a:blip r:embed="rId2"/>
          <a:srcRect/>
          <a:stretch>
            <a:fillRect/>
          </a:stretch>
        </p:blipFill>
        <p:spPr bwMode="auto">
          <a:xfrm>
            <a:off x="304800" y="2057400"/>
            <a:ext cx="8153400" cy="445219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dministrator\Desktop\Capture.PNG"/>
          <p:cNvPicPr>
            <a:picLocks noGrp="1" noChangeAspect="1" noChangeArrowheads="1"/>
          </p:cNvPicPr>
          <p:nvPr>
            <p:ph sz="quarter" idx="4294967295"/>
          </p:nvPr>
        </p:nvPicPr>
        <p:blipFill>
          <a:blip r:embed="rId2"/>
          <a:srcRect/>
          <a:stretch>
            <a:fillRect/>
          </a:stretch>
        </p:blipFill>
        <p:spPr>
          <a:xfrm>
            <a:off x="304800" y="457200"/>
            <a:ext cx="8458200" cy="6096000"/>
          </a:xfrm>
        </p:spPr>
      </p:pic>
      <p:sp>
        <p:nvSpPr>
          <p:cNvPr id="23" name="Rectangle 22">
            <a:extLst>
              <a:ext uri="{FF2B5EF4-FFF2-40B4-BE49-F238E27FC236}">
                <a16:creationId xmlns:a16="http://schemas.microsoft.com/office/drawing/2014/main" id="{9D0EAFAB-E146-C3F2-DCB9-0BB602CF4814}"/>
              </a:ext>
            </a:extLst>
          </p:cNvPr>
          <p:cNvSpPr/>
          <p:nvPr/>
        </p:nvSpPr>
        <p:spPr>
          <a:xfrm>
            <a:off x="6553200" y="5334000"/>
            <a:ext cx="914400" cy="45720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dirty="0"/>
              <a:t>Core Assemblies in LINQ</a:t>
            </a:r>
          </a:p>
        </p:txBody>
      </p:sp>
      <p:sp>
        <p:nvSpPr>
          <p:cNvPr id="3" name="Content Placeholder 2"/>
          <p:cNvSpPr>
            <a:spLocks noGrp="1"/>
          </p:cNvSpPr>
          <p:nvPr>
            <p:ph sz="quarter" idx="1"/>
          </p:nvPr>
        </p:nvSpPr>
        <p:spPr/>
        <p:txBody>
          <a:bodyPr>
            <a:normAutofit fontScale="70000" lnSpcReduction="20000"/>
          </a:bodyPr>
          <a:lstStyle/>
          <a:p>
            <a:r>
              <a:rPr lang="en-US" dirty="0">
                <a:solidFill>
                  <a:srgbClr val="333333"/>
                </a:solidFill>
                <a:latin typeface="segoe UI"/>
              </a:rPr>
              <a:t>The core assemblies in LINQ are:</a:t>
            </a:r>
          </a:p>
          <a:p>
            <a:pPr marL="390525" indent="-228600"/>
            <a:r>
              <a:rPr lang="en-US" dirty="0">
                <a:solidFill>
                  <a:srgbClr val="0000FF"/>
                </a:solidFill>
                <a:latin typeface="Segoe UI"/>
              </a:rPr>
              <a:t>using</a:t>
            </a:r>
            <a:r>
              <a:rPr lang="en-US" dirty="0">
                <a:solidFill>
                  <a:srgbClr val="333333"/>
                </a:solidFill>
                <a:latin typeface="Segoe UI"/>
              </a:rPr>
              <a:t> System.Linq</a:t>
            </a:r>
          </a:p>
          <a:p>
            <a:pPr marL="710565" lvl="1" indent="-228600"/>
            <a:r>
              <a:rPr lang="en-US" dirty="0">
                <a:solidFill>
                  <a:srgbClr val="333333"/>
                </a:solidFill>
                <a:latin typeface="Segoe UI"/>
              </a:rPr>
              <a:t>Provides Classes &amp; Interface to support LINQ Queries</a:t>
            </a:r>
            <a:endParaRPr lang="en-US" dirty="0">
              <a:solidFill>
                <a:srgbClr val="333333"/>
              </a:solidFill>
              <a:latin typeface="segoe UI"/>
            </a:endParaRPr>
          </a:p>
          <a:p>
            <a:pPr marL="390525" indent="-228600"/>
            <a:r>
              <a:rPr lang="en-US" dirty="0">
                <a:solidFill>
                  <a:srgbClr val="0000FF"/>
                </a:solidFill>
                <a:latin typeface="Segoe UI"/>
              </a:rPr>
              <a:t>using</a:t>
            </a:r>
            <a:r>
              <a:rPr lang="en-US" dirty="0">
                <a:solidFill>
                  <a:srgbClr val="333333"/>
                </a:solidFill>
                <a:latin typeface="Segoe UI"/>
              </a:rPr>
              <a:t> System.Collections.Generic</a:t>
            </a:r>
          </a:p>
          <a:p>
            <a:pPr marL="710565" lvl="1" indent="-228600"/>
            <a:r>
              <a:rPr lang="en-US" dirty="0">
                <a:solidFill>
                  <a:srgbClr val="333333"/>
                </a:solidFill>
                <a:latin typeface="Segoe UI"/>
              </a:rPr>
              <a:t>Allows the user to create Strongly Typed collections that provide type safety and performance (LINQ to Objects)</a:t>
            </a:r>
            <a:endParaRPr lang="en-US" dirty="0">
              <a:solidFill>
                <a:srgbClr val="333333"/>
              </a:solidFill>
              <a:latin typeface="segoe UI"/>
            </a:endParaRPr>
          </a:p>
          <a:p>
            <a:pPr marL="390525" indent="-228600"/>
            <a:r>
              <a:rPr lang="en-US" dirty="0">
                <a:solidFill>
                  <a:srgbClr val="0000FF"/>
                </a:solidFill>
                <a:latin typeface="Segoe UI"/>
              </a:rPr>
              <a:t>using</a:t>
            </a:r>
            <a:r>
              <a:rPr lang="en-US" dirty="0">
                <a:solidFill>
                  <a:srgbClr val="333333"/>
                </a:solidFill>
                <a:latin typeface="Segoe UI"/>
              </a:rPr>
              <a:t> System.Data.Linq</a:t>
            </a:r>
          </a:p>
          <a:p>
            <a:pPr marL="710565" lvl="1" indent="-228600"/>
            <a:r>
              <a:rPr lang="en-US" dirty="0">
                <a:solidFill>
                  <a:srgbClr val="333333"/>
                </a:solidFill>
                <a:latin typeface="Segoe UI"/>
              </a:rPr>
              <a:t>Provides the functionality to access relational databases (LINQ to SQL)</a:t>
            </a:r>
            <a:endParaRPr lang="en-US" dirty="0">
              <a:solidFill>
                <a:srgbClr val="333333"/>
              </a:solidFill>
              <a:latin typeface="segoe UI"/>
            </a:endParaRPr>
          </a:p>
          <a:p>
            <a:pPr marL="390525" indent="-228600"/>
            <a:r>
              <a:rPr lang="en-US" dirty="0">
                <a:solidFill>
                  <a:srgbClr val="333333"/>
                </a:solidFill>
                <a:latin typeface="Segoe UI"/>
              </a:rPr>
              <a:t> </a:t>
            </a:r>
            <a:r>
              <a:rPr lang="en-US" dirty="0">
                <a:solidFill>
                  <a:srgbClr val="0000FF"/>
                </a:solidFill>
                <a:latin typeface="Segoe UI"/>
              </a:rPr>
              <a:t>using</a:t>
            </a:r>
            <a:r>
              <a:rPr lang="en-US" dirty="0">
                <a:solidFill>
                  <a:srgbClr val="333333"/>
                </a:solidFill>
                <a:latin typeface="Segoe UI"/>
              </a:rPr>
              <a:t> System.Xml.Linq</a:t>
            </a:r>
          </a:p>
          <a:p>
            <a:pPr marL="710565" lvl="1" indent="-228600"/>
            <a:r>
              <a:rPr lang="en-US" dirty="0">
                <a:solidFill>
                  <a:srgbClr val="333333"/>
                </a:solidFill>
                <a:latin typeface="Segoe UI"/>
              </a:rPr>
              <a:t> Provides the functionality for accessing XML documents using LINQ (LINQ to XML)</a:t>
            </a:r>
            <a:endParaRPr lang="en-US" dirty="0">
              <a:solidFill>
                <a:srgbClr val="333333"/>
              </a:solidFill>
              <a:latin typeface="segoe UI"/>
            </a:endParaRPr>
          </a:p>
          <a:p>
            <a:pPr marL="390525" indent="-228600"/>
            <a:r>
              <a:rPr lang="en-US" dirty="0">
                <a:solidFill>
                  <a:srgbClr val="0000FF"/>
                </a:solidFill>
                <a:latin typeface="Segoe UI"/>
              </a:rPr>
              <a:t>using</a:t>
            </a:r>
            <a:r>
              <a:rPr lang="en-US" dirty="0">
                <a:solidFill>
                  <a:srgbClr val="333333"/>
                </a:solidFill>
                <a:latin typeface="Segoe UI"/>
              </a:rPr>
              <a:t> System.Data.Entity</a:t>
            </a:r>
          </a:p>
          <a:p>
            <a:pPr marL="710565" lvl="1" indent="-228600"/>
            <a:r>
              <a:rPr lang="en-US" dirty="0">
                <a:solidFill>
                  <a:srgbClr val="333333"/>
                </a:solidFill>
                <a:latin typeface="Segoe UI"/>
              </a:rPr>
              <a:t>Provides the functionality to access relational databases (Entity Framework)</a:t>
            </a:r>
            <a:endParaRPr lang="en-US" dirty="0">
              <a:solidFill>
                <a:srgbClr val="333333"/>
              </a:solidFill>
              <a:latin typeface="segoe UI"/>
            </a:endParaRPr>
          </a:p>
          <a:p>
            <a:pPr marL="710565" lvl="1" indent="-228600"/>
            <a:endParaRPr lang="en-US" dirty="0">
              <a:solidFill>
                <a:srgbClr val="333333"/>
              </a:solidFill>
              <a:latin typeface="segoe UI"/>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sz="quarter" idx="1"/>
          </p:nvPr>
        </p:nvSpPr>
        <p:spPr>
          <a:xfrm>
            <a:off x="612648" y="1524000"/>
            <a:ext cx="8153400" cy="4495800"/>
          </a:xfrm>
        </p:spPr>
        <p:txBody>
          <a:bodyPr>
            <a:normAutofit/>
          </a:bodyPr>
          <a:lstStyle/>
          <a:p>
            <a:endParaRPr lang="en-US" dirty="0"/>
          </a:p>
          <a:p>
            <a:endParaRPr lang="en-US" dirty="0"/>
          </a:p>
          <a:p>
            <a:endParaRPr lang="en-US" dirty="0"/>
          </a:p>
          <a:p>
            <a:endParaRPr lang="en-US" dirty="0"/>
          </a:p>
          <a:p>
            <a:endParaRPr lang="en-US" dirty="0"/>
          </a:p>
          <a:p>
            <a:endParaRPr lang="en-US" dirty="0"/>
          </a:p>
        </p:txBody>
      </p:sp>
      <p:pic>
        <p:nvPicPr>
          <p:cNvPr id="2050" name="Picture 2" descr="C:\Users\Santu\Desktop\Enumerable-extension-methods.png"/>
          <p:cNvPicPr>
            <a:picLocks noChangeAspect="1" noChangeArrowheads="1"/>
          </p:cNvPicPr>
          <p:nvPr/>
        </p:nvPicPr>
        <p:blipFill>
          <a:blip r:embed="rId2"/>
          <a:srcRect/>
          <a:stretch>
            <a:fillRect/>
          </a:stretch>
        </p:blipFill>
        <p:spPr bwMode="auto">
          <a:xfrm>
            <a:off x="762000" y="1524000"/>
            <a:ext cx="7239000" cy="2714625"/>
          </a:xfrm>
          <a:prstGeom prst="rect">
            <a:avLst/>
          </a:prstGeom>
          <a:noFill/>
        </p:spPr>
      </p:pic>
      <p:pic>
        <p:nvPicPr>
          <p:cNvPr id="2051" name="Picture 3" descr="C:\Users\Santu\Desktop\Queryable-extension-methods.png"/>
          <p:cNvPicPr>
            <a:picLocks noChangeAspect="1" noChangeArrowheads="1"/>
          </p:cNvPicPr>
          <p:nvPr/>
        </p:nvPicPr>
        <p:blipFill>
          <a:blip r:embed="rId3"/>
          <a:srcRect/>
          <a:stretch>
            <a:fillRect/>
          </a:stretch>
        </p:blipFill>
        <p:spPr bwMode="auto">
          <a:xfrm>
            <a:off x="685800" y="4419600"/>
            <a:ext cx="7377268" cy="2438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Query Syntax</a:t>
            </a:r>
          </a:p>
        </p:txBody>
      </p:sp>
      <p:sp>
        <p:nvSpPr>
          <p:cNvPr id="3" name="Content Placeholder 2"/>
          <p:cNvSpPr>
            <a:spLocks noGrp="1"/>
          </p:cNvSpPr>
          <p:nvPr>
            <p:ph sz="quarter" idx="1"/>
          </p:nvPr>
        </p:nvSpPr>
        <p:spPr/>
        <p:txBody>
          <a:bodyPr>
            <a:normAutofit/>
          </a:bodyPr>
          <a:lstStyle/>
          <a:p>
            <a:r>
              <a:rPr lang="en-US" sz="2000" dirty="0"/>
              <a:t>There are two basic ways to write a LINQ query to </a:t>
            </a:r>
            <a:r>
              <a:rPr lang="en-US" sz="2000" dirty="0" err="1"/>
              <a:t>IEnumerable</a:t>
            </a:r>
            <a:r>
              <a:rPr lang="en-US" sz="2000" dirty="0"/>
              <a:t> collection or </a:t>
            </a:r>
            <a:r>
              <a:rPr lang="en-US" sz="2000" dirty="0" err="1"/>
              <a:t>IQueryable</a:t>
            </a:r>
            <a:r>
              <a:rPr lang="en-US" sz="2000" dirty="0"/>
              <a:t> data sources.</a:t>
            </a:r>
          </a:p>
          <a:p>
            <a:pPr lvl="1"/>
            <a:r>
              <a:rPr lang="en-US" sz="2000" dirty="0"/>
              <a:t>Query Syntax or Query Expression Syntax</a:t>
            </a:r>
          </a:p>
          <a:p>
            <a:pPr lvl="1"/>
            <a:r>
              <a:rPr lang="en-US" sz="2000" dirty="0"/>
              <a:t>Method Syntax or Method extension syntax</a:t>
            </a:r>
          </a:p>
          <a:p>
            <a:r>
              <a:rPr lang="en-US" sz="2000" dirty="0"/>
              <a:t>Query Syntax:</a:t>
            </a:r>
          </a:p>
          <a:p>
            <a:r>
              <a:rPr lang="en-US" sz="2000" dirty="0"/>
              <a:t>Query syntax is similar to SQL (Structured Query Language) for the database. It is defined within the C# or VB code.</a:t>
            </a:r>
          </a:p>
          <a:p>
            <a:endParaRPr lang="en-US" sz="2000" dirty="0"/>
          </a:p>
        </p:txBody>
      </p:sp>
      <p:sp>
        <p:nvSpPr>
          <p:cNvPr id="4" name="Rounded Rectangle 3"/>
          <p:cNvSpPr/>
          <p:nvPr/>
        </p:nvSpPr>
        <p:spPr>
          <a:xfrm>
            <a:off x="762000" y="4191000"/>
            <a:ext cx="7467600" cy="1905000"/>
          </a:xfrm>
          <a:prstGeom prst="round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a:t>
            </a:r>
            <a:r>
              <a:rPr lang="en-US" i="1" dirty="0"/>
              <a:t>&lt;range variable&gt;</a:t>
            </a:r>
            <a:r>
              <a:rPr lang="en-US" dirty="0"/>
              <a:t> in </a:t>
            </a:r>
            <a:r>
              <a:rPr lang="en-US" i="1" dirty="0"/>
              <a:t>&lt;</a:t>
            </a:r>
            <a:r>
              <a:rPr lang="en-US" i="1" dirty="0" err="1"/>
              <a:t>IEnumerable</a:t>
            </a:r>
            <a:r>
              <a:rPr lang="en-US" i="1" dirty="0"/>
              <a:t>&lt;T&gt; or </a:t>
            </a:r>
            <a:r>
              <a:rPr lang="en-US" i="1" dirty="0" err="1"/>
              <a:t>IQueryable</a:t>
            </a:r>
            <a:r>
              <a:rPr lang="en-US" i="1" dirty="0"/>
              <a:t>&lt;T&gt; Collection&gt;</a:t>
            </a:r>
            <a:r>
              <a:rPr lang="en-US" dirty="0"/>
              <a:t> </a:t>
            </a:r>
          </a:p>
          <a:p>
            <a:r>
              <a:rPr lang="en-US" dirty="0"/>
              <a:t>&lt;Standard Query Operators&gt; </a:t>
            </a:r>
            <a:endParaRPr lang="en-US" i="1" dirty="0"/>
          </a:p>
          <a:p>
            <a:r>
              <a:rPr lang="en-US" dirty="0"/>
              <a:t> &lt;select or </a:t>
            </a:r>
            <a:r>
              <a:rPr lang="en-US" dirty="0" err="1"/>
              <a:t>groupBy</a:t>
            </a:r>
            <a:r>
              <a:rPr lang="en-US" dirty="0"/>
              <a:t> operator&gt; </a:t>
            </a:r>
            <a:r>
              <a:rPr lang="en-US" i="1" dirty="0"/>
              <a:t>&lt;result formation&gt;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Query Syntax</a:t>
            </a:r>
          </a:p>
        </p:txBody>
      </p:sp>
      <p:sp>
        <p:nvSpPr>
          <p:cNvPr id="3" name="Content Placeholder 2"/>
          <p:cNvSpPr>
            <a:spLocks noGrp="1"/>
          </p:cNvSpPr>
          <p:nvPr>
            <p:ph sz="quarter" idx="1"/>
          </p:nvPr>
        </p:nvSpPr>
        <p:spPr/>
        <p:txBody>
          <a:bodyPr>
            <a:normAutofit fontScale="92500" lnSpcReduction="20000"/>
          </a:bodyPr>
          <a:lstStyle/>
          <a:p>
            <a:r>
              <a:rPr lang="en-US" dirty="0"/>
              <a:t>Declarative query syntax :</a:t>
            </a:r>
          </a:p>
          <a:p>
            <a:pPr marL="457200" lvl="1" indent="0">
              <a:buNone/>
            </a:pPr>
            <a:r>
              <a:rPr lang="en-US" sz="2000" b="1" dirty="0">
                <a:solidFill>
                  <a:schemeClr val="tx1"/>
                </a:solidFill>
                <a:latin typeface="Courier New" pitchFamily="49" charset="0"/>
                <a:cs typeface="Courier New" pitchFamily="49" charset="0"/>
              </a:rPr>
              <a:t>var x= from item in </a:t>
            </a:r>
            <a:r>
              <a:rPr lang="en-US" sz="2000" b="1" i="1" dirty="0" err="1">
                <a:solidFill>
                  <a:schemeClr val="tx1"/>
                </a:solidFill>
                <a:latin typeface="Courier New" pitchFamily="49" charset="0"/>
                <a:cs typeface="Courier New" pitchFamily="49" charset="0"/>
              </a:rPr>
              <a:t>data_source</a:t>
            </a:r>
            <a:endParaRPr lang="en-US" sz="2000" b="1" i="1" dirty="0">
              <a:solidFill>
                <a:schemeClr val="tx1"/>
              </a:solidFill>
              <a:latin typeface="Courier New" pitchFamily="49" charset="0"/>
              <a:cs typeface="Courier New" pitchFamily="49" charset="0"/>
            </a:endParaRPr>
          </a:p>
          <a:p>
            <a:pPr marL="457200" lvl="1" indent="0">
              <a:buNone/>
            </a:pPr>
            <a:r>
              <a:rPr lang="en-US" sz="2000" b="1" dirty="0">
                <a:solidFill>
                  <a:schemeClr val="tx1"/>
                </a:solidFill>
                <a:latin typeface="Courier New" pitchFamily="49" charset="0"/>
                <a:cs typeface="Courier New" pitchFamily="49" charset="0"/>
              </a:rPr>
              <a:t>		where </a:t>
            </a:r>
            <a:r>
              <a:rPr lang="en-US" sz="2000" b="1" i="1" dirty="0">
                <a:solidFill>
                  <a:schemeClr val="tx1"/>
                </a:solidFill>
                <a:latin typeface="Courier New" pitchFamily="49" charset="0"/>
                <a:cs typeface="Courier New" pitchFamily="49" charset="0"/>
              </a:rPr>
              <a:t>condition</a:t>
            </a:r>
          </a:p>
          <a:p>
            <a:pPr marL="457200" lvl="1" indent="0">
              <a:buNone/>
            </a:pPr>
            <a:r>
              <a:rPr lang="en-US" sz="2000" b="1" dirty="0">
                <a:solidFill>
                  <a:schemeClr val="tx1"/>
                </a:solidFill>
                <a:latin typeface="Courier New" pitchFamily="49" charset="0"/>
                <a:cs typeface="Courier New" pitchFamily="49" charset="0"/>
              </a:rPr>
              <a:t>		select </a:t>
            </a:r>
            <a:r>
              <a:rPr lang="en-US" sz="2000" b="1" i="1" dirty="0">
                <a:solidFill>
                  <a:schemeClr val="tx1"/>
                </a:solidFill>
                <a:latin typeface="Courier New" pitchFamily="49" charset="0"/>
                <a:cs typeface="Courier New" pitchFamily="49" charset="0"/>
              </a:rPr>
              <a:t>item</a:t>
            </a:r>
          </a:p>
          <a:p>
            <a:r>
              <a:rPr lang="en-US" dirty="0"/>
              <a:t>The query variable x only stores the query commands</a:t>
            </a:r>
          </a:p>
          <a:p>
            <a:r>
              <a:rPr lang="en-US" dirty="0"/>
              <a:t>The actual execution happens only when some operation is requested like iteration. This is refereed to as </a:t>
            </a:r>
            <a:r>
              <a:rPr lang="en-US" i="1" dirty="0"/>
              <a:t>deferred execution.</a:t>
            </a:r>
          </a:p>
          <a:p>
            <a:r>
              <a:rPr lang="en-US" dirty="0"/>
              <a:t>While the syntax allows usage of “var” keyword, what the query really returns is a </a:t>
            </a:r>
            <a:r>
              <a:rPr lang="en-US" b="1" dirty="0" err="1">
                <a:latin typeface="Courier New" pitchFamily="49" charset="0"/>
                <a:cs typeface="Courier New" pitchFamily="49" charset="0"/>
              </a:rPr>
              <a:t>IEnumerable</a:t>
            </a:r>
            <a:r>
              <a:rPr lang="en-US" dirty="0"/>
              <a:t>  object.</a:t>
            </a:r>
          </a:p>
          <a:p>
            <a:r>
              <a:rPr lang="en-US" dirty="0"/>
              <a:t>Hence </a:t>
            </a:r>
            <a:r>
              <a:rPr lang="en-US" b="1" dirty="0">
                <a:latin typeface="Courier New" pitchFamily="49" charset="0"/>
                <a:cs typeface="Courier New" pitchFamily="49" charset="0"/>
              </a:rPr>
              <a:t>foreach</a:t>
            </a:r>
            <a:r>
              <a:rPr lang="en-US" dirty="0"/>
              <a:t> can be used with the result of LINQ.</a:t>
            </a:r>
          </a:p>
          <a:p>
            <a:r>
              <a:rPr lang="en-US" dirty="0"/>
              <a:t>Note that LINQ query is case sensitive.</a:t>
            </a:r>
          </a:p>
          <a:p>
            <a:endParaRPr lang="en-US" sz="2000" dirty="0"/>
          </a:p>
        </p:txBody>
      </p:sp>
    </p:spTree>
    <p:extLst>
      <p:ext uri="{BB962C8B-B14F-4D97-AF65-F5344CB8AC3E}">
        <p14:creationId xmlns:p14="http://schemas.microsoft.com/office/powerpoint/2010/main" val="370023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Query Operators</a:t>
            </a:r>
          </a:p>
        </p:txBody>
      </p:sp>
      <p:sp>
        <p:nvSpPr>
          <p:cNvPr id="3" name="Content Placeholder 2"/>
          <p:cNvSpPr>
            <a:spLocks noGrp="1"/>
          </p:cNvSpPr>
          <p:nvPr>
            <p:ph sz="quarter" idx="1"/>
          </p:nvPr>
        </p:nvSpPr>
        <p:spPr/>
        <p:txBody>
          <a:bodyPr>
            <a:normAutofit/>
          </a:bodyPr>
          <a:lstStyle/>
          <a:p>
            <a:r>
              <a:rPr lang="en-US" sz="2000" dirty="0"/>
              <a:t>There are over 50 standard query operators available in LINQ that provide different functionalities like filtering, sorting, grouping, aggregation, concatenation, etc.</a:t>
            </a:r>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3782</TotalTime>
  <Words>958</Words>
  <Application>Microsoft Office PowerPoint</Application>
  <PresentationFormat>On-screen Show (4:3)</PresentationFormat>
  <Paragraphs>130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Courier New</vt:lpstr>
      <vt:lpstr>segoe UI</vt:lpstr>
      <vt:lpstr>segoe UI</vt:lpstr>
      <vt:lpstr>Tw Cen MT</vt:lpstr>
      <vt:lpstr>Wingdings</vt:lpstr>
      <vt:lpstr>Wingdings 2</vt:lpstr>
      <vt:lpstr>Median</vt:lpstr>
      <vt:lpstr>LINQ</vt:lpstr>
      <vt:lpstr>Advantages of LINQ</vt:lpstr>
      <vt:lpstr>LINQ</vt:lpstr>
      <vt:lpstr>PowerPoint Presentation</vt:lpstr>
      <vt:lpstr>Core Assemblies in LINQ</vt:lpstr>
      <vt:lpstr>LINQ</vt:lpstr>
      <vt:lpstr>LINQ Query Syntax</vt:lpstr>
      <vt:lpstr>LINQ Query Syntax</vt:lpstr>
      <vt:lpstr>Standard Query Operators</vt:lpstr>
      <vt:lpstr>PowerPoint Presentation</vt:lpstr>
      <vt:lpstr>LINQ with Objects</vt:lpstr>
      <vt:lpstr>Query Methods</vt:lpstr>
      <vt:lpstr>Other LINQ Methods</vt:lpstr>
      <vt:lpstr>Aggregate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dc:title>
  <dc:creator/>
  <cp:lastModifiedBy>San San</cp:lastModifiedBy>
  <cp:revision>87</cp:revision>
  <dcterms:created xsi:type="dcterms:W3CDTF">2006-08-16T00:00:00Z</dcterms:created>
  <dcterms:modified xsi:type="dcterms:W3CDTF">2023-06-04T06:44:03Z</dcterms:modified>
</cp:coreProperties>
</file>