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8"/>
  </p:notesMasterIdLst>
  <p:sldIdLst>
    <p:sldId id="274" r:id="rId2"/>
    <p:sldId id="256" r:id="rId3"/>
    <p:sldId id="275" r:id="rId4"/>
    <p:sldId id="287" r:id="rId5"/>
    <p:sldId id="288" r:id="rId6"/>
    <p:sldId id="289" r:id="rId7"/>
    <p:sldId id="290" r:id="rId8"/>
    <p:sldId id="291" r:id="rId9"/>
    <p:sldId id="293" r:id="rId10"/>
    <p:sldId id="294" r:id="rId11"/>
    <p:sldId id="261" r:id="rId12"/>
    <p:sldId id="272" r:id="rId13"/>
    <p:sldId id="273" r:id="rId14"/>
    <p:sldId id="297" r:id="rId15"/>
    <p:sldId id="286" r:id="rId16"/>
    <p:sldId id="29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7809B-C4F4-4A68-B988-0AF16AC75B72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CBF98-CC9D-46EE-8D2B-8702040C9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CBF98-CC9D-46EE-8D2B-8702040C97B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framework/migration-guide/versions-and-dependencies#net-framework-46" TargetMode="External"/><Relationship Id="rId13" Type="http://schemas.openxmlformats.org/officeDocument/2006/relationships/hyperlink" Target="https://docs.microsoft.com/en-us/dotnet/framework/migration-guide/versions-and-dependencies#net-framework-35" TargetMode="External"/><Relationship Id="rId3" Type="http://schemas.openxmlformats.org/officeDocument/2006/relationships/hyperlink" Target="https://docs.microsoft.com/en-us/dotnet/framework/migration-guide/versions-and-dependencies#net-framework-472" TargetMode="External"/><Relationship Id="rId7" Type="http://schemas.openxmlformats.org/officeDocument/2006/relationships/hyperlink" Target="https://docs.microsoft.com/en-us/dotnet/framework/migration-guide/versions-and-dependencies#net-framework-461" TargetMode="External"/><Relationship Id="rId12" Type="http://schemas.openxmlformats.org/officeDocument/2006/relationships/hyperlink" Target="https://docs.microsoft.com/en-us/dotnet/framework/migration-guide/versions-and-dependencies#net-framework-4" TargetMode="External"/><Relationship Id="rId17" Type="http://schemas.openxmlformats.org/officeDocument/2006/relationships/hyperlink" Target="https://docs.microsoft.com/en-us/dotnet/framework/migration-guide/versions-and-dependencies#net-framework-10" TargetMode="External"/><Relationship Id="rId2" Type="http://schemas.openxmlformats.org/officeDocument/2006/relationships/hyperlink" Target="https://docs.microsoft.com/en-us/dotnet/framework/migration-guide/versions-and-dependencies#net-framework-48" TargetMode="External"/><Relationship Id="rId16" Type="http://schemas.openxmlformats.org/officeDocument/2006/relationships/hyperlink" Target="https://docs.microsoft.com/en-us/dotnet/framework/migration-guide/versions-and-dependencies#net-framework-1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microsoft.com/en-us/dotnet/framework/migration-guide/versions-and-dependencies#net-framework-462" TargetMode="External"/><Relationship Id="rId11" Type="http://schemas.openxmlformats.org/officeDocument/2006/relationships/hyperlink" Target="https://docs.microsoft.com/en-us/dotnet/framework/migration-guide/versions-and-dependencies#net-framework-45" TargetMode="External"/><Relationship Id="rId5" Type="http://schemas.openxmlformats.org/officeDocument/2006/relationships/hyperlink" Target="https://docs.microsoft.com/en-us/dotnet/framework/migration-guide/versions-and-dependencies#net-framework-47" TargetMode="External"/><Relationship Id="rId15" Type="http://schemas.openxmlformats.org/officeDocument/2006/relationships/hyperlink" Target="https://docs.microsoft.com/en-us/dotnet/framework/migration-guide/versions-and-dependencies#net-framework-20" TargetMode="External"/><Relationship Id="rId10" Type="http://schemas.openxmlformats.org/officeDocument/2006/relationships/hyperlink" Target="https://docs.microsoft.com/en-us/dotnet/framework/migration-guide/versions-and-dependencies#net-framework-451" TargetMode="External"/><Relationship Id="rId4" Type="http://schemas.openxmlformats.org/officeDocument/2006/relationships/hyperlink" Target="https://docs.microsoft.com/en-us/dotnet/framework/migration-guide/versions-and-dependencies#net-framework-471" TargetMode="External"/><Relationship Id="rId9" Type="http://schemas.openxmlformats.org/officeDocument/2006/relationships/hyperlink" Target="https://docs.microsoft.com/en-us/dotnet/framework/migration-guide/versions-and-dependencies#net-framework-452" TargetMode="External"/><Relationship Id="rId14" Type="http://schemas.openxmlformats.org/officeDocument/2006/relationships/hyperlink" Target="https://docs.microsoft.com/en-us/dotnet/framework/migration-guide/versions-and-dependencies#net-framework-30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+mj-lt"/>
                <a:cs typeface="Arial" pitchFamily="34" charset="0"/>
              </a:rPr>
              <a:t>.NET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1143000"/>
            <a:ext cx="8356600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lvl="0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 “Application Development Platform”.</a:t>
            </a:r>
          </a:p>
          <a:p>
            <a:pPr marL="319088" lvl="0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is developed by Microsoft Corporation in the year 2000.</a:t>
            </a:r>
          </a:p>
          <a:p>
            <a:pPr marL="319088" lvl="0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.NET Stands for Network Enabled Technology.</a:t>
            </a:r>
          </a:p>
          <a:p>
            <a:pPr marL="319088" lvl="0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.NET  is a Package or SDK or Framework also called as ".NET Framework".</a:t>
            </a:r>
          </a:p>
          <a:p>
            <a:pPr marL="319088" lvl="0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Used for powerful software application development.</a:t>
            </a:r>
          </a:p>
          <a:p>
            <a:pPr marL="319088" lvl="0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provides necessary environment 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Languages,compilers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run time engines, libraries) for developing efficient and powerful applications for the end-users.</a:t>
            </a:r>
          </a:p>
          <a:p>
            <a:pPr marL="319088" lvl="0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.NET  provides a distributed object oriented platform for building 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Stand-alone Applications(Console &amp; Winforms)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Web-based Applications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Mobile-applications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Webservices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kern="0" dirty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Base Class Libraries</a:t>
            </a:r>
            <a:endParaRPr lang="en-US" sz="3200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5F5F5F"/>
                </a:solidFill>
                <a:latin typeface="Arial"/>
              </a:rPr>
              <a:t>Important DLL files of BCL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err="1">
                <a:solidFill>
                  <a:srgbClr val="5F5F5F"/>
                </a:solidFill>
                <a:latin typeface="Arial"/>
              </a:rPr>
              <a:t>System.IO.dll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-work with </a:t>
            </a:r>
            <a:r>
              <a:rPr lang="en-US" sz="2000" kern="0" dirty="0" err="1">
                <a:solidFill>
                  <a:srgbClr val="5F5F5F"/>
                </a:solidFill>
                <a:latin typeface="Arial"/>
              </a:rPr>
              <a:t>filels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 and Directories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err="1">
                <a:solidFill>
                  <a:srgbClr val="5F5F5F"/>
                </a:solidFill>
                <a:latin typeface="Arial"/>
              </a:rPr>
              <a:t>System.Threading.dll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-base library for Threading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err="1">
                <a:solidFill>
                  <a:srgbClr val="5F5F5F"/>
                </a:solidFill>
                <a:latin typeface="Arial"/>
              </a:rPr>
              <a:t>System.Data.dll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-base library for Ado.net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err="1">
                <a:solidFill>
                  <a:srgbClr val="5F5F5F"/>
                </a:solidFill>
                <a:latin typeface="Arial"/>
              </a:rPr>
              <a:t>System.Web.dll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 -base library for Asp.net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Note: System is the Base Library in </a:t>
            </a:r>
            <a:r>
              <a:rPr lang="en-US" sz="2000" kern="0" dirty="0" err="1">
                <a:solidFill>
                  <a:srgbClr val="5F5F5F"/>
                </a:solidFill>
                <a:latin typeface="Arial"/>
              </a:rPr>
              <a:t>.Net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 Framework.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Adding a Library to the Application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using System. Web----------C#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Imports </a:t>
            </a:r>
            <a:r>
              <a:rPr lang="en-US" sz="2000" kern="0" dirty="0" err="1">
                <a:solidFill>
                  <a:srgbClr val="5F5F5F"/>
                </a:solidFill>
                <a:latin typeface="Arial"/>
              </a:rPr>
              <a:t>System.Web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----------</a:t>
            </a:r>
            <a:r>
              <a:rPr lang="en-US" sz="2000" kern="0" dirty="0" err="1">
                <a:solidFill>
                  <a:srgbClr val="5F5F5F"/>
                </a:solidFill>
                <a:latin typeface="Arial"/>
              </a:rPr>
              <a:t>VB.net</a:t>
            </a:r>
            <a:endParaRPr lang="en-US" sz="2000" kern="0" dirty="0">
              <a:solidFill>
                <a:srgbClr val="5F5F5F"/>
              </a:solidFill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1683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Core Features of .NET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Language Independence  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Multi Application Support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Multi Server Support</a:t>
            </a:r>
          </a:p>
          <a:p>
            <a:pPr marL="34290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Common CLR to All the Languages.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Common Intermediate Language CIL(MSIL)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Base Class Library  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Interoperability 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Data Access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Web Application Development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Memory Management</a:t>
            </a: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/>
              <a:t>Visual Studio</a:t>
            </a:r>
            <a:endParaRPr lang="en-US" sz="3200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IDE for creating .NET applications which are 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Console based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Web based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Windows form based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Web services</a:t>
            </a:r>
            <a:endParaRPr lang="en-IN" sz="2000" kern="0" dirty="0">
              <a:solidFill>
                <a:srgbClr val="5F5F5F"/>
              </a:solidFill>
              <a:latin typeface="Arial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Features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Page design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Automatic error detection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Debugging tools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IntelliSense (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IntelliSense helps in auto completion by providing functions/methods names parameters etc.)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tabLst/>
              <a:defRPr/>
            </a:pP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/>
              <a:t>Visual Studio</a:t>
            </a:r>
            <a:endParaRPr lang="en-US" sz="3200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Visual Studio 6.0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Visual Studio .NET (2002)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Visual Studio .NET 2003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Visual Studio 2005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Visual Studio 2008</a:t>
            </a:r>
            <a:endParaRPr lang="en-IN" sz="1200" kern="0" dirty="0">
              <a:solidFill>
                <a:srgbClr val="5F5F5F"/>
              </a:solidFill>
              <a:latin typeface="Arial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Visual Studio 2010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 Visual Studio 2012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Visual Studio 2013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Visual Studio 2015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Visual Studio 2017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Visual Studio 2019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Visual Studio 2022</a:t>
            </a:r>
          </a:p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IN" sz="2000" kern="0" dirty="0">
              <a:solidFill>
                <a:srgbClr val="5F5F5F"/>
              </a:solidFill>
              <a:latin typeface="Arial"/>
            </a:endParaRP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IN" sz="2000" kern="0" dirty="0">
              <a:solidFill>
                <a:srgbClr val="5F5F5F"/>
              </a:solidFill>
              <a:latin typeface="Arial"/>
            </a:endParaRP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IN" sz="2000" kern="0" dirty="0">
              <a:solidFill>
                <a:srgbClr val="5F5F5F"/>
              </a:solidFill>
              <a:latin typeface="Arial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rgbClr val="5F5F5F"/>
              </a:solidFill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tabLst/>
              <a:defRPr/>
            </a:pP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75296"/>
            <a:ext cx="8153400" cy="568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5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.NET framework versions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468348"/>
            <a:ext cx="828040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hlinkClick r:id="rId2"/>
              </a:rPr>
              <a:t>NET Framework 4.8</a:t>
            </a:r>
            <a:endParaRPr lang="en-US"/>
          </a:p>
          <a:p>
            <a:r>
              <a:rPr lang="en-US">
                <a:hlinkClick r:id="rId3"/>
              </a:rPr>
              <a:t>.NET Framework 4.7.2</a:t>
            </a:r>
            <a:endParaRPr lang="en-US"/>
          </a:p>
          <a:p>
            <a:r>
              <a:rPr lang="en-US">
                <a:hlinkClick r:id="rId4"/>
              </a:rPr>
              <a:t>.NET Framework 4.7.1</a:t>
            </a:r>
            <a:endParaRPr lang="en-US"/>
          </a:p>
          <a:p>
            <a:r>
              <a:rPr lang="en-US">
                <a:hlinkClick r:id="rId5"/>
              </a:rPr>
              <a:t>.NET Framework 4.7</a:t>
            </a:r>
            <a:endParaRPr lang="en-US"/>
          </a:p>
          <a:p>
            <a:r>
              <a:rPr lang="en-US">
                <a:hlinkClick r:id="rId6"/>
              </a:rPr>
              <a:t>.NET Framework 4.6.2</a:t>
            </a:r>
            <a:endParaRPr lang="en-US"/>
          </a:p>
          <a:p>
            <a:r>
              <a:rPr lang="en-US">
                <a:hlinkClick r:id="rId7"/>
              </a:rPr>
              <a:t>.NET Framework 4.6.1</a:t>
            </a:r>
            <a:endParaRPr lang="en-US"/>
          </a:p>
          <a:p>
            <a:r>
              <a:rPr lang="en-US">
                <a:hlinkClick r:id="rId8"/>
              </a:rPr>
              <a:t>.NET Framework 4.6</a:t>
            </a:r>
            <a:endParaRPr lang="en-US"/>
          </a:p>
          <a:p>
            <a:r>
              <a:rPr lang="en-US">
                <a:hlinkClick r:id="rId9"/>
              </a:rPr>
              <a:t>.NET Framework 4.5.2</a:t>
            </a:r>
            <a:endParaRPr lang="en-US"/>
          </a:p>
          <a:p>
            <a:r>
              <a:rPr lang="en-US">
                <a:hlinkClick r:id="rId10"/>
              </a:rPr>
              <a:t>.NET Framework 4.5.1</a:t>
            </a:r>
            <a:endParaRPr lang="en-US"/>
          </a:p>
          <a:p>
            <a:r>
              <a:rPr lang="en-US">
                <a:hlinkClick r:id="rId11"/>
              </a:rPr>
              <a:t>.NET Framework 4.5</a:t>
            </a:r>
            <a:endParaRPr lang="en-US"/>
          </a:p>
          <a:p>
            <a:r>
              <a:rPr lang="en-US">
                <a:hlinkClick r:id="rId12"/>
              </a:rPr>
              <a:t>.NET Framework 4</a:t>
            </a:r>
            <a:endParaRPr lang="en-US"/>
          </a:p>
          <a:p>
            <a:r>
              <a:rPr lang="en-US">
                <a:hlinkClick r:id="rId13"/>
              </a:rPr>
              <a:t>.NET Framework 3.5</a:t>
            </a:r>
            <a:endParaRPr lang="en-US"/>
          </a:p>
          <a:p>
            <a:r>
              <a:rPr lang="en-US">
                <a:hlinkClick r:id="rId14"/>
              </a:rPr>
              <a:t>.NET Framework 3.0</a:t>
            </a:r>
            <a:endParaRPr lang="en-US"/>
          </a:p>
          <a:p>
            <a:r>
              <a:rPr lang="en-US">
                <a:hlinkClick r:id="rId15"/>
              </a:rPr>
              <a:t>.NET Framework 2.0</a:t>
            </a:r>
            <a:endParaRPr lang="en-US"/>
          </a:p>
          <a:p>
            <a:r>
              <a:rPr lang="en-US">
                <a:hlinkClick r:id="rId16"/>
              </a:rPr>
              <a:t>.NET Framework 1.1</a:t>
            </a:r>
            <a:endParaRPr lang="en-US"/>
          </a:p>
          <a:p>
            <a:r>
              <a:rPr lang="en-US">
                <a:hlinkClick r:id="rId17"/>
              </a:rPr>
              <a:t>.NET Framework 1.0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44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+mj-lt"/>
                <a:cs typeface="Arial" pitchFamily="34" charset="0"/>
              </a:rPr>
              <a:t>Environment setup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447800"/>
            <a:ext cx="828040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Windows Platform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Visual Studio.NET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SQL Server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Web Server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+mj-lt"/>
                <a:cs typeface="Arial" pitchFamily="34" charset="0"/>
              </a:rPr>
              <a:t>.NET FRAMEWORK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280400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lvl="0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.NET Framework is  a set of components, which are essential for develop any application in .NET Environment.</a:t>
            </a:r>
          </a:p>
          <a:p>
            <a:pPr marL="319088" lvl="0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.NET Framework is a common Architecture for all .NET Applications.</a:t>
            </a:r>
          </a:p>
          <a:p>
            <a:pPr marL="319088" lvl="0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.NET Framework Consist of  following  Components.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Languages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Technologies 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Base Class Libraries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CLR[Common Language Runtime]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33413"/>
          </a:xfr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latin typeface="Harrington" pitchFamily="82" charset="0"/>
              </a:rPr>
              <a:t>.NET Framework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1" y="990600"/>
            <a:ext cx="1661682" cy="609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Berlin Sans FB" pitchFamily="34" charset="0"/>
              </a:rPr>
              <a:t>VC#.NET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4600" y="990600"/>
            <a:ext cx="1661682" cy="609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Berlin Sans FB" pitchFamily="34" charset="0"/>
              </a:rPr>
              <a:t>VB.NET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990600"/>
            <a:ext cx="1661682" cy="609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Berlin Sans FB" pitchFamily="34" charset="0"/>
              </a:rPr>
              <a:t>VC++.NET</a:t>
            </a:r>
          </a:p>
        </p:txBody>
      </p:sp>
      <p:sp>
        <p:nvSpPr>
          <p:cNvPr id="7" name="Rectangle 6"/>
          <p:cNvSpPr/>
          <p:nvPr/>
        </p:nvSpPr>
        <p:spPr>
          <a:xfrm>
            <a:off x="6553200" y="990600"/>
            <a:ext cx="1196412" cy="609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>
                <a:latin typeface="Berlin Sans FB" pitchFamily="34" charset="0"/>
              </a:rPr>
              <a:t>F#.Net</a:t>
            </a:r>
            <a:endParaRPr lang="en-US" sz="2000" dirty="0">
              <a:latin typeface="Berlin Sans FB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1" y="2667000"/>
            <a:ext cx="1661682" cy="609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Berlin Sans FB" pitchFamily="34" charset="0"/>
              </a:rPr>
              <a:t>Win Forms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4600" y="2667000"/>
            <a:ext cx="1661682" cy="609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Berlin Sans FB" pitchFamily="34" charset="0"/>
              </a:rPr>
              <a:t>Web Forms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1999" y="2667000"/>
            <a:ext cx="2187723" cy="609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Berlin Sans FB" pitchFamily="34" charset="0"/>
              </a:rPr>
              <a:t>Web Services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10399" y="2667000"/>
            <a:ext cx="731141" cy="609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Berlin Sans FB" pitchFamily="34" charset="0"/>
              </a:rPr>
              <a:t>…..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200" y="3505200"/>
            <a:ext cx="7315200" cy="609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Berlin Sans FB" pitchFamily="34" charset="0"/>
              </a:rPr>
              <a:t>ADO.NET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" y="4343400"/>
            <a:ext cx="7315200" cy="609600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Berlin Sans FB" pitchFamily="34" charset="0"/>
              </a:rPr>
              <a:t>Base Class Library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7200" y="5181600"/>
            <a:ext cx="7315200" cy="609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Berlin Sans FB" pitchFamily="34" charset="0"/>
              </a:rPr>
              <a:t>Common Language Runtime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7200" y="6019800"/>
            <a:ext cx="73152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latin typeface="Berlin Sans FB" pitchFamily="34" charset="0"/>
              </a:rPr>
              <a:t>Operating System</a:t>
            </a:r>
          </a:p>
        </p:txBody>
      </p:sp>
      <p:sp>
        <p:nvSpPr>
          <p:cNvPr id="19" name="Right Brace 18"/>
          <p:cNvSpPr/>
          <p:nvPr/>
        </p:nvSpPr>
        <p:spPr>
          <a:xfrm>
            <a:off x="7848600" y="914400"/>
            <a:ext cx="457200" cy="50292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903" name="TextBox 19"/>
          <p:cNvSpPr txBox="1">
            <a:spLocks noChangeArrowheads="1"/>
          </p:cNvSpPr>
          <p:nvPr/>
        </p:nvSpPr>
        <p:spPr bwMode="auto">
          <a:xfrm rot="5400000">
            <a:off x="6014244" y="3282156"/>
            <a:ext cx="510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  <a:latin typeface="Bauhaus 93" pitchFamily="82" charset="0"/>
              </a:rPr>
              <a:t>.NET Framework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6AA801-B0C4-2DCB-A95D-19A473EAAB1B}"/>
              </a:ext>
            </a:extLst>
          </p:cNvPr>
          <p:cNvSpPr/>
          <p:nvPr/>
        </p:nvSpPr>
        <p:spPr>
          <a:xfrm>
            <a:off x="533400" y="1817914"/>
            <a:ext cx="73152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Berlin Sans FB" pitchFamily="34" charset="0"/>
              </a:rPr>
              <a:t>Common Language Specification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kern="0" dirty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 Languages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1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.NET gives  choice of languages includes VB.NET, C#, F#,  VC++ for developing diff kind on Applications. All of these compile to a Common Intermediate language.</a:t>
            </a:r>
          </a:p>
          <a:p>
            <a:pPr marL="342900" lvl="1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IN" sz="2000" kern="0" dirty="0">
              <a:solidFill>
                <a:srgbClr val="5F5F5F"/>
              </a:solidFill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4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kern="0" dirty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MSIL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MSIL stands for Microsoft Intermediate Language.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On compiling any .NET language, you will get MSIL.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Ex:  C#.NET 		  MSIL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Ex:  VB.NET 	   MSIL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Ex:  VC++.NET   	      MSIL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IN" sz="2000" kern="0" dirty="0">
              <a:solidFill>
                <a:srgbClr val="5F5F5F"/>
              </a:solidFill>
              <a:latin typeface="Arial"/>
            </a:endParaRPr>
          </a:p>
          <a:p>
            <a:pPr marL="342900" lvl="1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MSIL is a compile code of any .NET Language.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dirty="0">
                <a:solidFill>
                  <a:srgbClr val="5F5F5F"/>
                </a:solidFill>
                <a:latin typeface="Arial"/>
              </a:rPr>
              <a:t>Also Called as Common Intermediate Language or Assembly.</a:t>
            </a:r>
            <a:endParaRPr lang="en-US" sz="2000" dirty="0">
              <a:solidFill>
                <a:srgbClr val="5F5F5F"/>
              </a:solidFill>
              <a:latin typeface="Arial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5F5F5F"/>
                </a:solidFill>
                <a:latin typeface="Arial"/>
              </a:rPr>
              <a:t>Its file extension can be either ".exe" or ".</a:t>
            </a:r>
            <a:r>
              <a:rPr lang="en-US" sz="2000" dirty="0" err="1">
                <a:solidFill>
                  <a:srgbClr val="5F5F5F"/>
                </a:solidFill>
                <a:latin typeface="Arial"/>
              </a:rPr>
              <a:t>dll</a:t>
            </a:r>
            <a:r>
              <a:rPr lang="en-US" sz="2000" dirty="0">
                <a:solidFill>
                  <a:srgbClr val="5F5F5F"/>
                </a:solidFill>
                <a:latin typeface="Arial"/>
              </a:rPr>
              <a:t>".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5F5F5F"/>
                </a:solidFill>
                <a:latin typeface="Arial"/>
              </a:rPr>
              <a:t>EXE file are directly executable files.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5F5F5F"/>
                </a:solidFill>
                <a:latin typeface="Arial"/>
              </a:rPr>
              <a:t>A DLL file shares the common code among many projects.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IN" sz="2000" dirty="0">
              <a:solidFill>
                <a:srgbClr val="5F5F5F"/>
              </a:solidFill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33600" y="24384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33600" y="28194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38400" y="33528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2209800" y="21336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CSC</a:t>
            </a: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2209800" y="24384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VBC</a:t>
            </a: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2514600" y="28956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VCC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496B9F-CF6F-4942-AF3B-C26FB8C306B6}"/>
              </a:ext>
            </a:extLst>
          </p:cNvPr>
          <p:cNvSpPr/>
          <p:nvPr/>
        </p:nvSpPr>
        <p:spPr>
          <a:xfrm>
            <a:off x="457200" y="3503613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.cs/.vb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3DB316-5062-4369-9C5D-26B8A4C20B07}"/>
              </a:ext>
            </a:extLst>
          </p:cNvPr>
          <p:cNvSpPr/>
          <p:nvPr/>
        </p:nvSpPr>
        <p:spPr>
          <a:xfrm>
            <a:off x="2514600" y="3503613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CSC/VBC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DF5305-4423-4731-A2A2-074D9A7B2592}"/>
              </a:ext>
            </a:extLst>
          </p:cNvPr>
          <p:cNvSpPr/>
          <p:nvPr/>
        </p:nvSpPr>
        <p:spPr>
          <a:xfrm>
            <a:off x="4419600" y="3503613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MSIL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EB98B4-6359-4E0F-A24A-0C668DF8A28E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1600200" y="3808413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E0B7DF-96F6-45AD-BA27-F1A8CE0B9B3F}"/>
              </a:ext>
            </a:extLst>
          </p:cNvPr>
          <p:cNvCxnSpPr/>
          <p:nvPr/>
        </p:nvCxnSpPr>
        <p:spPr>
          <a:xfrm>
            <a:off x="3601092" y="37338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59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kern="0" dirty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CLR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Common Language Runtime is the core component for .NET framework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CLR is Common Runtime Engine for  all .NET Applications</a:t>
            </a:r>
            <a:endParaRPr lang="en-IN" sz="2000" kern="0" dirty="0">
              <a:solidFill>
                <a:srgbClr val="5F5F5F"/>
              </a:solidFill>
              <a:latin typeface="Arial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All the .NET program execution is managed by CLR.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CLR uses Just-In-Time (JIT) 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compiler to compile CIL code into the machine understandable code(Native code).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rgbClr val="5F5F5F"/>
              </a:solidFill>
              <a:latin typeface="Arial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IN" sz="2000" dirty="0">
              <a:solidFill>
                <a:srgbClr val="5F5F5F"/>
              </a:solidFill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0375" y="1828800"/>
            <a:ext cx="8153400" cy="449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426720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.cs/.vb</a:t>
            </a:r>
          </a:p>
        </p:txBody>
      </p:sp>
      <p:sp>
        <p:nvSpPr>
          <p:cNvPr id="7" name="Rectangle 6"/>
          <p:cNvSpPr/>
          <p:nvPr/>
        </p:nvSpPr>
        <p:spPr>
          <a:xfrm>
            <a:off x="2667000" y="426720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CSC/VBC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0" y="426720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MSIL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05600" y="426720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Native Code</a:t>
            </a:r>
          </a:p>
        </p:txBody>
      </p:sp>
      <p:cxnSp>
        <p:nvCxnSpPr>
          <p:cNvPr id="11" name="Straight Arrow Connector 10"/>
          <p:cNvCxnSpPr>
            <a:stCxn id="5" idx="3"/>
            <a:endCxn id="7" idx="1"/>
          </p:cNvCxnSpPr>
          <p:nvPr/>
        </p:nvCxnSpPr>
        <p:spPr>
          <a:xfrm>
            <a:off x="1752600" y="45720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1"/>
          </p:cNvCxnSpPr>
          <p:nvPr/>
        </p:nvCxnSpPr>
        <p:spPr>
          <a:xfrm>
            <a:off x="3733800" y="45720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  <a:endCxn id="10" idx="1"/>
          </p:cNvCxnSpPr>
          <p:nvPr/>
        </p:nvCxnSpPr>
        <p:spPr>
          <a:xfrm>
            <a:off x="5715000" y="4572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867400" y="4267200"/>
            <a:ext cx="6096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CLR</a:t>
            </a:r>
          </a:p>
        </p:txBody>
      </p:sp>
    </p:spTree>
    <p:extLst>
      <p:ext uri="{BB962C8B-B14F-4D97-AF65-F5344CB8AC3E}">
        <p14:creationId xmlns:p14="http://schemas.microsoft.com/office/powerpoint/2010/main" val="328167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kern="0" dirty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Common Runtime Engine and CIL(Compilation Model)</a:t>
            </a:r>
            <a:endParaRPr lang="en-US" sz="3200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95400" y="1371600"/>
            <a:ext cx="4572000" cy="73799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/>
                </a:solidFill>
              </a:rPr>
              <a:t>VB.NET.C#/J#/C++ Code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3810000"/>
            <a:ext cx="1600200" cy="9144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/>
                </a:solidFill>
              </a:rPr>
              <a:t>Common Intermediate Language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2819400" y="5410200"/>
            <a:ext cx="1447800" cy="9144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/>
                </a:solidFill>
              </a:rPr>
              <a:t>Common Language Runtime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5638800"/>
            <a:ext cx="2286000" cy="533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/>
                </a:solidFill>
              </a:rPr>
              <a:t>01101100101011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/>
                </a:solidFill>
              </a:rPr>
              <a:t>10010101100110</a:t>
            </a:r>
          </a:p>
        </p:txBody>
      </p:sp>
      <p:sp>
        <p:nvSpPr>
          <p:cNvPr id="10" name="Snip Same Side Corner Rectangle 9"/>
          <p:cNvSpPr/>
          <p:nvPr/>
        </p:nvSpPr>
        <p:spPr>
          <a:xfrm>
            <a:off x="2895600" y="2743200"/>
            <a:ext cx="1295400" cy="457200"/>
          </a:xfrm>
          <a:prstGeom prst="snip2Same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/>
                </a:solidFill>
              </a:rPr>
              <a:t>Compiler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02630" y="4577603"/>
            <a:ext cx="4261654" cy="1080247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2060"/>
                </a:solidFill>
              </a:rPr>
              <a:t>The platform-specific CLR compiles CIL to machine-readable code that can be executed on the current platform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70276" y="1141789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9933"/>
                </a:solidFill>
              </a:rPr>
              <a:t>.</a:t>
            </a:r>
            <a:r>
              <a:rPr lang="en-US" sz="1600" b="1" dirty="0">
                <a:solidFill>
                  <a:srgbClr val="002060"/>
                </a:solidFill>
                <a:latin typeface="+mn-lt"/>
              </a:rPr>
              <a:t>NET compilation model 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3352800" y="2109590"/>
            <a:ext cx="304800" cy="55741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3352800" y="3252590"/>
            <a:ext cx="304800" cy="55741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3371850" y="4776590"/>
            <a:ext cx="304800" cy="55741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2133600" y="5715000"/>
            <a:ext cx="609600" cy="30480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724400" y="2355476"/>
            <a:ext cx="4261654" cy="1080247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2060"/>
                </a:solidFill>
              </a:rPr>
              <a:t>.NET compatible languages compile to a platform-neutral language called Common Intermediate Language(CIL) </a:t>
            </a:r>
          </a:p>
        </p:txBody>
      </p:sp>
    </p:spTree>
    <p:extLst>
      <p:ext uri="{BB962C8B-B14F-4D97-AF65-F5344CB8AC3E}">
        <p14:creationId xmlns:p14="http://schemas.microsoft.com/office/powerpoint/2010/main" val="314838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Training Notes\C#\Framework\ganesh_.netguide_fig1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28600" y="1295400"/>
            <a:ext cx="8458200" cy="464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301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kern="0" dirty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Base Class Libraries</a:t>
            </a:r>
            <a:endParaRPr lang="en-US" sz="3200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Base Class Libraries are Standard Libraries common to all .NET languages.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Base Class Libraries provides some set of Common classes , which are useful for development of .NET applications.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Base Class Libraries are Predefined Libraries comes with  .NET framework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All Base class Libraries are in the form of .</a:t>
            </a:r>
            <a:r>
              <a:rPr lang="en-US" sz="2000" kern="0" dirty="0" err="1">
                <a:solidFill>
                  <a:srgbClr val="5F5F5F"/>
                </a:solidFill>
                <a:latin typeface="Arial"/>
              </a:rPr>
              <a:t>dll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(dynamic link libraries)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The Base class Libraries also called Assemblies or Namespaces.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rgbClr val="5F5F5F"/>
              </a:solidFill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tabLst/>
              <a:defRPr/>
            </a:pP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811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</TotalTime>
  <Words>824</Words>
  <Application>Microsoft Office PowerPoint</Application>
  <PresentationFormat>On-screen Show (4:3)</PresentationFormat>
  <Paragraphs>158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Bauhaus 93</vt:lpstr>
      <vt:lpstr>Berlin Sans FB</vt:lpstr>
      <vt:lpstr>Calibri</vt:lpstr>
      <vt:lpstr>Harrington</vt:lpstr>
      <vt:lpstr>Wingdings</vt:lpstr>
      <vt:lpstr>Office Theme</vt:lpstr>
      <vt:lpstr>PowerPoint Presentation</vt:lpstr>
      <vt:lpstr>PowerPoint Presentation</vt:lpstr>
      <vt:lpstr>.NET Framework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santuparsi</dc:creator>
  <cp:lastModifiedBy>San San</cp:lastModifiedBy>
  <cp:revision>54</cp:revision>
  <dcterms:created xsi:type="dcterms:W3CDTF">2006-08-16T00:00:00Z</dcterms:created>
  <dcterms:modified xsi:type="dcterms:W3CDTF">2023-06-22T05:46:50Z</dcterms:modified>
</cp:coreProperties>
</file>