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84" r:id="rId2"/>
    <p:sldId id="285" r:id="rId3"/>
    <p:sldId id="289" r:id="rId4"/>
    <p:sldId id="286" r:id="rId5"/>
    <p:sldId id="287" r:id="rId6"/>
    <p:sldId id="288" r:id="rId7"/>
    <p:sldId id="290" r:id="rId8"/>
    <p:sldId id="291" r:id="rId9"/>
    <p:sldId id="29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JSX</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stands for JavaScript XML.</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or JavaScript XML, is a syntax extension for JavaScript often used with React.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allows you to write HTML elements and components in a syntax that looks similar to XML or HTML within your JavaScript code.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allows us to write HTML elements in JavaScript and place them in the DOM.</a:t>
            </a:r>
          </a:p>
          <a:p>
            <a:pPr marL="457200" indent="-457200">
              <a:spcAft>
                <a:spcPts val="1200"/>
              </a:spcAft>
              <a:buFont typeface="Wingdings" pitchFamily="2" charset="2"/>
              <a:buChar char="§"/>
            </a:pPr>
            <a:r>
              <a:rPr lang="en-US" sz="2000" b="0" i="0" dirty="0">
                <a:solidFill>
                  <a:srgbClr val="374151"/>
                </a:solidFill>
                <a:effectLst/>
                <a:latin typeface="Söhne"/>
              </a:rPr>
              <a:t>JSX makes it easier and more instinctive to describe the structure of React components.</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is an extension of the JavaScript language based on ES6, and is translated into regular JavaScript at runtime.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converts HTML tags into react elements.</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JSX Syntax/JSX for React Components</a:t>
            </a:r>
          </a:p>
        </p:txBody>
      </p:sp>
      <p:sp>
        <p:nvSpPr>
          <p:cNvPr id="7" name="Content Placeholder 2"/>
          <p:cNvSpPr txBox="1">
            <a:spLocks/>
          </p:cNvSpPr>
          <p:nvPr/>
        </p:nvSpPr>
        <p:spPr>
          <a:xfrm>
            <a:off x="381000" y="838201"/>
            <a:ext cx="8458200" cy="44957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EB98ED40-2A74-D3B7-6BA2-EDE26D1B3DA7}"/>
              </a:ext>
            </a:extLst>
          </p:cNvPr>
          <p:cNvPicPr>
            <a:picLocks noChangeAspect="1"/>
          </p:cNvPicPr>
          <p:nvPr/>
        </p:nvPicPr>
        <p:blipFill>
          <a:blip r:embed="rId2"/>
          <a:stretch>
            <a:fillRect/>
          </a:stretch>
        </p:blipFill>
        <p:spPr>
          <a:xfrm>
            <a:off x="505043" y="701040"/>
            <a:ext cx="8334157" cy="3200400"/>
          </a:xfrm>
          <a:prstGeom prst="rect">
            <a:avLst/>
          </a:prstGeom>
        </p:spPr>
      </p:pic>
      <p:sp>
        <p:nvSpPr>
          <p:cNvPr id="13" name="Rectangle 3">
            <a:extLst>
              <a:ext uri="{FF2B5EF4-FFF2-40B4-BE49-F238E27FC236}">
                <a16:creationId xmlns:a16="http://schemas.microsoft.com/office/drawing/2014/main" id="{C982FB7A-736B-5050-96E1-5DDD7C0F23B9}"/>
              </a:ext>
            </a:extLst>
          </p:cNvPr>
          <p:cNvSpPr>
            <a:spLocks noChangeArrowheads="1"/>
          </p:cNvSpPr>
          <p:nvPr/>
        </p:nvSpPr>
        <p:spPr bwMode="auto">
          <a:xfrm>
            <a:off x="505043" y="3717291"/>
            <a:ext cx="8520089" cy="178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In the above example: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The </a:t>
            </a:r>
            <a:r>
              <a:rPr kumimoji="0" lang="en-US" altLang="en-US" b="1" i="0" u="none" strike="noStrike" cap="none" normalizeH="0" baseline="0" dirty="0">
                <a:ln>
                  <a:noFill/>
                </a:ln>
                <a:solidFill>
                  <a:srgbClr val="374151"/>
                </a:solidFill>
                <a:effectLst/>
                <a:latin typeface="Söhne Mono"/>
              </a:rPr>
              <a:t>return</a:t>
            </a:r>
            <a:r>
              <a:rPr kumimoji="0" lang="en-US" altLang="en-US" sz="1200" b="0" i="0" u="none" strike="noStrike" cap="none" normalizeH="0" baseline="0" dirty="0">
                <a:ln>
                  <a:noFill/>
                </a:ln>
                <a:solidFill>
                  <a:srgbClr val="374151"/>
                </a:solidFill>
                <a:effectLst/>
                <a:latin typeface="Söhne"/>
              </a:rPr>
              <a:t> statement contains JSX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HTML-like tags (</a:t>
            </a:r>
            <a:r>
              <a:rPr kumimoji="0" lang="en-US" altLang="en-US" b="1" i="0" u="none" strike="noStrike" cap="none" normalizeH="0" baseline="0" dirty="0">
                <a:ln>
                  <a:noFill/>
                </a:ln>
                <a:solidFill>
                  <a:srgbClr val="374151"/>
                </a:solidFill>
                <a:effectLst/>
                <a:latin typeface="Söhne Mono"/>
              </a:rPr>
              <a:t>&lt;div&gt;</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&lt;h1&gt;</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&lt;p&gt;</a:t>
            </a:r>
            <a:r>
              <a:rPr kumimoji="0" lang="en-US" altLang="en-US" sz="1200" b="0" i="0" u="none" strike="noStrike" cap="none" normalizeH="0" baseline="0" dirty="0">
                <a:ln>
                  <a:noFill/>
                </a:ln>
                <a:solidFill>
                  <a:srgbClr val="374151"/>
                </a:solidFill>
                <a:effectLst/>
                <a:latin typeface="Söhne"/>
              </a:rPr>
              <a:t>) are used to define the structure of the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JavaScript expressions can be embedded within curly braces (</a:t>
            </a:r>
            <a:r>
              <a:rPr kumimoji="0" lang="en-US" altLang="en-US" b="1" i="0" u="none" strike="noStrike" cap="none" normalizeH="0" baseline="0" dirty="0">
                <a:ln>
                  <a:noFill/>
                </a:ln>
                <a:solidFill>
                  <a:srgbClr val="374151"/>
                </a:solidFill>
                <a:effectLst/>
                <a:latin typeface="Söhne Mono"/>
              </a:rPr>
              <a:t>{}</a:t>
            </a:r>
            <a:r>
              <a:rPr kumimoji="0" lang="en-US" altLang="en-US" sz="1200" b="0" i="0" u="none" strike="noStrike" cap="none" normalizeH="0" baseline="0" dirty="0">
                <a:ln>
                  <a:noFill/>
                </a:ln>
                <a:solidFill>
                  <a:srgbClr val="374151"/>
                </a:solidFill>
                <a:effectLst/>
                <a:latin typeface="Söhne"/>
              </a:rPr>
              <a:t>) to include dynamic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JSX gets transformed into JavaScript code before it's rendered by the browser. The example above would be transformed into something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like the following using </a:t>
            </a:r>
            <a:r>
              <a:rPr kumimoji="0" lang="en-US" altLang="en-US" sz="1200" b="0" i="0" u="none" strike="noStrike" cap="none" normalizeH="0" baseline="0" dirty="0" err="1">
                <a:ln>
                  <a:noFill/>
                </a:ln>
                <a:solidFill>
                  <a:srgbClr val="374151"/>
                </a:solidFill>
                <a:effectLst/>
                <a:latin typeface="Söhne"/>
              </a:rPr>
              <a:t>React.createElement</a:t>
            </a:r>
            <a:r>
              <a:rPr kumimoji="0" lang="en-US" altLang="en-US" sz="1200" b="0" i="0" u="none" strike="noStrike" cap="none" normalizeH="0" baseline="0" dirty="0">
                <a:ln>
                  <a:noFill/>
                </a:ln>
                <a:solidFill>
                  <a:srgbClr val="374151"/>
                </a:solidFill>
                <a:effectLst/>
                <a:latin typeface="Söhne"/>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59398AD4-AD0F-CB05-6BA2-87B790D30D79}"/>
              </a:ext>
            </a:extLst>
          </p:cNvPr>
          <p:cNvPicPr>
            <a:picLocks noChangeAspect="1"/>
          </p:cNvPicPr>
          <p:nvPr/>
        </p:nvPicPr>
        <p:blipFill>
          <a:blip r:embed="rId3"/>
          <a:stretch>
            <a:fillRect/>
          </a:stretch>
        </p:blipFill>
        <p:spPr>
          <a:xfrm>
            <a:off x="1600200" y="5365749"/>
            <a:ext cx="5810549" cy="1676486"/>
          </a:xfrm>
          <a:prstGeom prst="rect">
            <a:avLst/>
          </a:prstGeom>
        </p:spPr>
      </p:pic>
    </p:spTree>
    <p:extLst>
      <p:ext uri="{BB962C8B-B14F-4D97-AF65-F5344CB8AC3E}">
        <p14:creationId xmlns:p14="http://schemas.microsoft.com/office/powerpoint/2010/main" val="3247520502"/>
      </p:ext>
    </p:extLst>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JSX Syntax/JSX for 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61211DDB-C60F-44E6-6312-E44D4141BC3D}"/>
              </a:ext>
            </a:extLst>
          </p:cNvPr>
          <p:cNvPicPr>
            <a:picLocks noChangeAspect="1"/>
          </p:cNvPicPr>
          <p:nvPr/>
        </p:nvPicPr>
        <p:blipFill>
          <a:blip r:embed="rId2"/>
          <a:stretch>
            <a:fillRect/>
          </a:stretch>
        </p:blipFill>
        <p:spPr>
          <a:xfrm>
            <a:off x="762000" y="1143000"/>
            <a:ext cx="7531487" cy="4254719"/>
          </a:xfrm>
          <a:prstGeom prst="rect">
            <a:avLst/>
          </a:prstGeom>
        </p:spPr>
      </p:pic>
    </p:spTree>
    <p:extLst>
      <p:ext uri="{BB962C8B-B14F-4D97-AF65-F5344CB8AC3E}">
        <p14:creationId xmlns:p14="http://schemas.microsoft.com/office/powerpoint/2010/main" val="984417835"/>
      </p:ext>
    </p:extLst>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JSX Attributes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tags have a tag name, attributes and children.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If an attribute value is enclosed in quotes then the value is string.</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If we wrap the value in curly braces then the value is the enclosed JavaScript expression</a:t>
            </a:r>
          </a:p>
        </p:txBody>
      </p:sp>
      <p:pic>
        <p:nvPicPr>
          <p:cNvPr id="3" name="Picture 2">
            <a:extLst>
              <a:ext uri="{FF2B5EF4-FFF2-40B4-BE49-F238E27FC236}">
                <a16:creationId xmlns:a16="http://schemas.microsoft.com/office/drawing/2014/main" id="{51224DF8-B2E3-2971-663E-93AFBF40CCF9}"/>
              </a:ext>
            </a:extLst>
          </p:cNvPr>
          <p:cNvPicPr>
            <a:picLocks noChangeAspect="1"/>
          </p:cNvPicPr>
          <p:nvPr/>
        </p:nvPicPr>
        <p:blipFill>
          <a:blip r:embed="rId2"/>
          <a:stretch>
            <a:fillRect/>
          </a:stretch>
        </p:blipFill>
        <p:spPr>
          <a:xfrm>
            <a:off x="838200" y="2819400"/>
            <a:ext cx="6610690" cy="2159111"/>
          </a:xfrm>
          <a:prstGeom prst="rect">
            <a:avLst/>
          </a:prstGeom>
        </p:spPr>
      </p:pic>
    </p:spTree>
    <p:extLst>
      <p:ext uri="{BB962C8B-B14F-4D97-AF65-F5344CB8AC3E}">
        <p14:creationId xmlns:p14="http://schemas.microsoft.com/office/powerpoint/2010/main" val="2120190832"/>
      </p:ext>
    </p:extLst>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JSX Expressions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expressions needs to wrap within curly brackets {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JSX expressions doesn’t encapsulate conditional constructs.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We can use ternary(conditional) expressions for making decisions.</a:t>
            </a:r>
          </a:p>
        </p:txBody>
      </p:sp>
      <p:pic>
        <p:nvPicPr>
          <p:cNvPr id="5" name="Picture 4">
            <a:extLst>
              <a:ext uri="{FF2B5EF4-FFF2-40B4-BE49-F238E27FC236}">
                <a16:creationId xmlns:a16="http://schemas.microsoft.com/office/drawing/2014/main" id="{10F9DD95-FA94-2E5C-5BEC-8F9F86B74445}"/>
              </a:ext>
            </a:extLst>
          </p:cNvPr>
          <p:cNvPicPr>
            <a:picLocks noChangeAspect="1"/>
          </p:cNvPicPr>
          <p:nvPr/>
        </p:nvPicPr>
        <p:blipFill>
          <a:blip r:embed="rId2"/>
          <a:stretch>
            <a:fillRect/>
          </a:stretch>
        </p:blipFill>
        <p:spPr>
          <a:xfrm>
            <a:off x="609600" y="2514600"/>
            <a:ext cx="7493385" cy="2330570"/>
          </a:xfrm>
          <a:prstGeom prst="rect">
            <a:avLst/>
          </a:prstGeom>
        </p:spPr>
      </p:pic>
    </p:spTree>
    <p:extLst>
      <p:ext uri="{BB962C8B-B14F-4D97-AF65-F5344CB8AC3E}">
        <p14:creationId xmlns:p14="http://schemas.microsoft.com/office/powerpoint/2010/main" val="1049520696"/>
      </p:ext>
    </p:extLst>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JSX Styling</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allows inline styles.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While using inline styles, We need to use camelCase syntax.</a:t>
            </a:r>
          </a:p>
        </p:txBody>
      </p:sp>
      <p:pic>
        <p:nvPicPr>
          <p:cNvPr id="3" name="Picture 2">
            <a:extLst>
              <a:ext uri="{FF2B5EF4-FFF2-40B4-BE49-F238E27FC236}">
                <a16:creationId xmlns:a16="http://schemas.microsoft.com/office/drawing/2014/main" id="{359AEC32-E9AF-37DC-6E38-E50227961491}"/>
              </a:ext>
            </a:extLst>
          </p:cNvPr>
          <p:cNvPicPr>
            <a:picLocks noChangeAspect="1"/>
          </p:cNvPicPr>
          <p:nvPr/>
        </p:nvPicPr>
        <p:blipFill>
          <a:blip r:embed="rId2"/>
          <a:stretch>
            <a:fillRect/>
          </a:stretch>
        </p:blipFill>
        <p:spPr>
          <a:xfrm>
            <a:off x="609600" y="2057400"/>
            <a:ext cx="7569589" cy="1739989"/>
          </a:xfrm>
          <a:prstGeom prst="rect">
            <a:avLst/>
          </a:prstGeom>
        </p:spPr>
      </p:pic>
    </p:spTree>
    <p:extLst>
      <p:ext uri="{BB962C8B-B14F-4D97-AF65-F5344CB8AC3E}">
        <p14:creationId xmlns:p14="http://schemas.microsoft.com/office/powerpoint/2010/main" val="4187721696"/>
      </p:ext>
    </p:ext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Key points about JSX</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i="0" dirty="0">
                <a:effectLst/>
                <a:latin typeface="Söhne"/>
              </a:rPr>
              <a:t>Readability:</a:t>
            </a:r>
            <a:r>
              <a:rPr lang="en-US" sz="2000" b="0" i="0" dirty="0">
                <a:solidFill>
                  <a:srgbClr val="374151"/>
                </a:solidFill>
                <a:effectLst/>
                <a:latin typeface="Söhne"/>
              </a:rPr>
              <a:t> JSX makes the code more readable and resembles the HTML structure of the rendered components.</a:t>
            </a:r>
          </a:p>
          <a:p>
            <a:pPr marL="457200" indent="-457200">
              <a:spcAft>
                <a:spcPts val="1200"/>
              </a:spcAft>
              <a:buFont typeface="Wingdings" pitchFamily="2" charset="2"/>
              <a:buChar char="§"/>
            </a:pPr>
            <a:r>
              <a:rPr lang="en-US" sz="2000" b="1" i="0" dirty="0">
                <a:effectLst/>
                <a:latin typeface="Söhne"/>
              </a:rPr>
              <a:t>Expressiveness:</a:t>
            </a:r>
            <a:r>
              <a:rPr lang="en-US" sz="2000" b="0" i="0" dirty="0">
                <a:solidFill>
                  <a:srgbClr val="374151"/>
                </a:solidFill>
                <a:effectLst/>
                <a:latin typeface="Söhne"/>
              </a:rPr>
              <a:t> JSX allows you to express the intended UI structure and hierarchy more naturally.</a:t>
            </a:r>
          </a:p>
          <a:p>
            <a:pPr marL="457200" indent="-457200">
              <a:spcAft>
                <a:spcPts val="1200"/>
              </a:spcAft>
              <a:buFont typeface="Wingdings" pitchFamily="2" charset="2"/>
              <a:buChar char="§"/>
            </a:pPr>
            <a:r>
              <a:rPr lang="en-US" sz="2000" b="1" i="0" dirty="0">
                <a:effectLst/>
                <a:latin typeface="Söhne"/>
              </a:rPr>
              <a:t>JavaScript Expressions:</a:t>
            </a:r>
            <a:r>
              <a:rPr lang="en-US" sz="2000" b="0" i="0" dirty="0">
                <a:solidFill>
                  <a:srgbClr val="374151"/>
                </a:solidFill>
                <a:effectLst/>
                <a:latin typeface="Söhne"/>
              </a:rPr>
              <a:t> You can embed JavaScript expressions within curly braces ‘{ }’ to include dynamic content, variables, or execute functions.</a:t>
            </a:r>
            <a:endParaRPr lang="en-US" sz="2000" dirty="0">
              <a:solidFill>
                <a:srgbClr val="374151"/>
              </a:solidFill>
              <a:latin typeface="Söhne"/>
            </a:endParaRPr>
          </a:p>
          <a:p>
            <a:pPr marL="457200" indent="-457200">
              <a:spcAft>
                <a:spcPts val="1200"/>
              </a:spcAft>
              <a:buFont typeface="Wingdings" pitchFamily="2" charset="2"/>
              <a:buChar char="§"/>
            </a:pPr>
            <a:r>
              <a:rPr lang="en-US" sz="2000" b="1" i="0" dirty="0">
                <a:effectLst/>
                <a:latin typeface="Söhne"/>
              </a:rPr>
              <a:t>Babel Transformation:</a:t>
            </a:r>
            <a:r>
              <a:rPr lang="en-US" sz="2000" b="0" i="0" dirty="0">
                <a:solidFill>
                  <a:srgbClr val="374151"/>
                </a:solidFill>
                <a:effectLst/>
                <a:latin typeface="Söhne"/>
              </a:rPr>
              <a:t> JSX is not directly understood by browsers, so it needs to be transformed into JavaScript using tools like Babel as part of the build process.</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9242866-4FAE-122F-61E1-9F2EBED7B1E0}"/>
              </a:ext>
            </a:extLst>
          </p:cNvPr>
          <p:cNvPicPr>
            <a:picLocks noChangeAspect="1"/>
          </p:cNvPicPr>
          <p:nvPr/>
        </p:nvPicPr>
        <p:blipFill>
          <a:blip r:embed="rId2"/>
          <a:stretch>
            <a:fillRect/>
          </a:stretch>
        </p:blipFill>
        <p:spPr>
          <a:xfrm>
            <a:off x="914400" y="4356012"/>
            <a:ext cx="7696200" cy="2168177"/>
          </a:xfrm>
          <a:prstGeom prst="rect">
            <a:avLst/>
          </a:prstGeom>
        </p:spPr>
      </p:pic>
    </p:spTree>
    <p:extLst>
      <p:ext uri="{BB962C8B-B14F-4D97-AF65-F5344CB8AC3E}">
        <p14:creationId xmlns:p14="http://schemas.microsoft.com/office/powerpoint/2010/main" val="2011955852"/>
      </p:ext>
    </p:extLst>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Key points about JSX</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E361D012-455A-6E1C-81EC-1C0DAE9C1A18}"/>
              </a:ext>
            </a:extLst>
          </p:cNvPr>
          <p:cNvPicPr>
            <a:picLocks noChangeAspect="1"/>
          </p:cNvPicPr>
          <p:nvPr/>
        </p:nvPicPr>
        <p:blipFill>
          <a:blip r:embed="rId2"/>
          <a:stretch>
            <a:fillRect/>
          </a:stretch>
        </p:blipFill>
        <p:spPr>
          <a:xfrm>
            <a:off x="904240" y="853441"/>
            <a:ext cx="7325360" cy="2329508"/>
          </a:xfrm>
          <a:prstGeom prst="rect">
            <a:avLst/>
          </a:prstGeom>
        </p:spPr>
      </p:pic>
      <p:pic>
        <p:nvPicPr>
          <p:cNvPr id="6" name="Picture 5">
            <a:extLst>
              <a:ext uri="{FF2B5EF4-FFF2-40B4-BE49-F238E27FC236}">
                <a16:creationId xmlns:a16="http://schemas.microsoft.com/office/drawing/2014/main" id="{68583FCF-3ADB-B10D-21D4-E2DABCB7076C}"/>
              </a:ext>
            </a:extLst>
          </p:cNvPr>
          <p:cNvPicPr>
            <a:picLocks noChangeAspect="1"/>
          </p:cNvPicPr>
          <p:nvPr/>
        </p:nvPicPr>
        <p:blipFill>
          <a:blip r:embed="rId3"/>
          <a:stretch>
            <a:fillRect/>
          </a:stretch>
        </p:blipFill>
        <p:spPr>
          <a:xfrm>
            <a:off x="904240" y="3276599"/>
            <a:ext cx="7553960" cy="3479381"/>
          </a:xfrm>
          <a:prstGeom prst="rect">
            <a:avLst/>
          </a:prstGeom>
        </p:spPr>
      </p:pic>
    </p:spTree>
    <p:extLst>
      <p:ext uri="{BB962C8B-B14F-4D97-AF65-F5344CB8AC3E}">
        <p14:creationId xmlns:p14="http://schemas.microsoft.com/office/powerpoint/2010/main" val="181276264"/>
      </p:ext>
    </p:extLst>
  </p:cSld>
  <p:clrMapOvr>
    <a:masterClrMapping/>
  </p:clrMapOvr>
  <p:transition>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Key points about JSX</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i="0" dirty="0">
                <a:effectLst/>
                <a:latin typeface="Söhne"/>
              </a:rPr>
              <a:t>JSX is not Required:</a:t>
            </a:r>
          </a:p>
          <a:p>
            <a:pPr marL="457200" indent="-457200">
              <a:spcAft>
                <a:spcPts val="1200"/>
              </a:spcAft>
              <a:buFont typeface="Wingdings" pitchFamily="2" charset="2"/>
              <a:buChar char="§"/>
            </a:pPr>
            <a:r>
              <a:rPr lang="en-US" sz="2000" i="0" dirty="0">
                <a:effectLst/>
                <a:latin typeface="Söhne"/>
              </a:rPr>
              <a:t>While JSX is a common and recommended syntax for writing React components, it is not mandatory. React can also be written using pure JavaScript without JSX. However, JSX is widely adopted due to its readability and expressiveness.</a:t>
            </a:r>
          </a:p>
          <a:p>
            <a:pPr marL="457200" indent="-457200">
              <a:spcAft>
                <a:spcPts val="1200"/>
              </a:spcAft>
              <a:buFont typeface="Wingdings" pitchFamily="2" charset="2"/>
              <a:buChar char="§"/>
            </a:pPr>
            <a:r>
              <a:rPr lang="en-US" sz="2000" b="0" i="0" dirty="0">
                <a:solidFill>
                  <a:srgbClr val="374151"/>
                </a:solidFill>
                <a:effectLst/>
                <a:latin typeface="Söhne"/>
              </a:rPr>
              <a:t>Using JSX in React is a convenient way to write UI components, and it is a core part of the React development experience. The Babel </a:t>
            </a:r>
            <a:r>
              <a:rPr lang="en-US" sz="2000" b="0" i="0" dirty="0" err="1">
                <a:solidFill>
                  <a:srgbClr val="374151"/>
                </a:solidFill>
                <a:effectLst/>
                <a:latin typeface="Söhne"/>
              </a:rPr>
              <a:t>transpiler</a:t>
            </a:r>
            <a:r>
              <a:rPr lang="en-US" sz="2000" b="0" i="0">
                <a:solidFill>
                  <a:srgbClr val="374151"/>
                </a:solidFill>
                <a:effectLst/>
                <a:latin typeface="Söhne"/>
              </a:rPr>
              <a:t> is commonly used to convert JSX code into JavaScript that browsers can understand.</a:t>
            </a: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865411388"/>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6939</TotalTime>
  <Words>481</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Berlin Sans FB Demi</vt:lpstr>
      <vt:lpstr>Calibri</vt:lpstr>
      <vt:lpstr>Söhne</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524</cp:revision>
  <dcterms:created xsi:type="dcterms:W3CDTF">2006-08-16T00:00:00Z</dcterms:created>
  <dcterms:modified xsi:type="dcterms:W3CDTF">2024-01-23T05:19:43Z</dcterms:modified>
</cp:coreProperties>
</file>