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84" r:id="rId2"/>
    <p:sldId id="285" r:id="rId3"/>
    <p:sldId id="286" r:id="rId4"/>
    <p:sldId id="287" r:id="rId5"/>
    <p:sldId id="290" r:id="rId6"/>
    <p:sldId id="288" r:id="rId7"/>
    <p:sldId id="28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0" autoAdjust="0"/>
    <p:restoredTop sz="94660"/>
  </p:normalViewPr>
  <p:slideViewPr>
    <p:cSldViewPr>
      <p:cViewPr varScale="1">
        <p:scale>
          <a:sx n="61" d="100"/>
          <a:sy n="61" d="100"/>
        </p:scale>
        <p:origin x="111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8/19/2023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owserstack.com/guide/how-to-find-bugs-in-software" TargetMode="External"/><Relationship Id="rId2" Type="http://schemas.openxmlformats.org/officeDocument/2006/relationships/hyperlink" Target="https://www.browserstack.com/guide/how-to-test-react-app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esting-library.com/docs/react-testing-library/intro/" TargetMode="External"/><Relationship Id="rId2" Type="http://schemas.openxmlformats.org/officeDocument/2006/relationships/hyperlink" Target="https://jestjs.io/docs/getting-started"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Unit Testing for React Apps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333333"/>
                </a:solidFill>
                <a:effectLst/>
                <a:latin typeface="source-sans-pro"/>
              </a:rPr>
              <a:t>Unit Testing is a testing method that tests an individual unit of software in isolation.</a:t>
            </a:r>
          </a:p>
          <a:p>
            <a:pPr marL="457200" indent="-457200">
              <a:spcAft>
                <a:spcPts val="1200"/>
              </a:spcAft>
              <a:buFont typeface="Wingdings" pitchFamily="2" charset="2"/>
              <a:buChar char="§"/>
            </a:pPr>
            <a:r>
              <a:rPr lang="en-US" sz="2000" b="0" i="0" dirty="0">
                <a:solidFill>
                  <a:srgbClr val="333333"/>
                </a:solidFill>
                <a:effectLst/>
                <a:latin typeface="source-sans-pro"/>
              </a:rPr>
              <a:t>Unit testing for React Apps means testing an individual React Component.</a:t>
            </a:r>
            <a:endParaRPr lang="en-US" sz="2000" dirty="0">
              <a:solidFill>
                <a:srgbClr val="333333"/>
              </a:solidFill>
              <a:latin typeface="source-sans-pro"/>
            </a:endParaRPr>
          </a:p>
          <a:p>
            <a:pPr marL="457200" indent="-457200">
              <a:spcAft>
                <a:spcPts val="1200"/>
              </a:spcAft>
              <a:buFont typeface="Wingdings" pitchFamily="2" charset="2"/>
              <a:buChar char="§"/>
            </a:pPr>
            <a:r>
              <a:rPr lang="en-US" sz="2000" b="0" i="0" dirty="0">
                <a:solidFill>
                  <a:srgbClr val="333333"/>
                </a:solidFill>
                <a:effectLst/>
                <a:latin typeface="source-sans-pro"/>
              </a:rPr>
              <a:t>Unit Testing is important for React Apps, as it helps in </a:t>
            </a:r>
            <a:r>
              <a:rPr lang="en-US" sz="2000" b="0" i="0" u="sng" dirty="0">
                <a:solidFill>
                  <a:srgbClr val="0070F0"/>
                </a:solidFill>
                <a:effectLst/>
                <a:latin typeface="source-sans-pro"/>
                <a:hlinkClick r:id="rId2" tooltip="Testing React Apps"/>
              </a:rPr>
              <a:t>testing the individual functionality of React components</a:t>
            </a:r>
            <a:r>
              <a:rPr lang="en-US" sz="2000" b="0" i="0" dirty="0">
                <a:solidFill>
                  <a:srgbClr val="333333"/>
                </a:solidFill>
                <a:effectLst/>
                <a:latin typeface="source-sans-pro"/>
              </a:rPr>
              <a:t>. Moreover, any error in code can be identified at the beginning itself, saving time to rectify it at later stages.</a:t>
            </a:r>
          </a:p>
          <a:p>
            <a:pPr marL="457200" indent="-457200">
              <a:spcAft>
                <a:spcPts val="1200"/>
              </a:spcAft>
              <a:buFont typeface="Wingdings" pitchFamily="2" charset="2"/>
              <a:buChar char="§"/>
            </a:pPr>
            <a:r>
              <a:rPr lang="en-US" sz="2000" b="0" i="0" dirty="0">
                <a:solidFill>
                  <a:srgbClr val="333333"/>
                </a:solidFill>
                <a:effectLst/>
                <a:latin typeface="source-sans-pro"/>
              </a:rPr>
              <a:t>Unit testing is the easiest way to improve the quality of your React applications since it helps in </a:t>
            </a:r>
            <a:r>
              <a:rPr lang="en-US" sz="2000" b="0" i="0" u="sng" dirty="0">
                <a:solidFill>
                  <a:srgbClr val="0070F0"/>
                </a:solidFill>
                <a:effectLst/>
                <a:latin typeface="source-sans-pro"/>
                <a:hlinkClick r:id="rId3" tooltip="Finding bugs in application"/>
              </a:rPr>
              <a:t>finding bugs</a:t>
            </a:r>
            <a:r>
              <a:rPr lang="en-US" sz="2000" b="0" i="0" dirty="0">
                <a:solidFill>
                  <a:srgbClr val="333333"/>
                </a:solidFill>
                <a:effectLst/>
                <a:latin typeface="source-sans-pro"/>
              </a:rPr>
              <a:t> and defects in your code.</a:t>
            </a:r>
          </a:p>
          <a:p>
            <a:pPr marL="457200" indent="-457200">
              <a:spcAft>
                <a:spcPts val="1200"/>
              </a:spcAft>
              <a:buFont typeface="Wingdings" pitchFamily="2" charset="2"/>
              <a:buChar char="§"/>
            </a:pPr>
            <a:r>
              <a:rPr lang="en-US" sz="2000" b="0" i="0" dirty="0">
                <a:solidFill>
                  <a:srgbClr val="333333"/>
                </a:solidFill>
                <a:effectLst/>
                <a:latin typeface="source-sans-pro"/>
              </a:rPr>
              <a:t>Moreover, the early discovery of code bugs in the SDLC reduces the overall cost of development because less time is spent on bug fixing in the later stage of the project.</a:t>
            </a:r>
          </a:p>
          <a:p>
            <a:pPr marL="457200" indent="-457200">
              <a:spcAft>
                <a:spcPts val="1200"/>
              </a:spcAft>
              <a:buFont typeface="Wingdings" pitchFamily="2" charset="2"/>
              <a:buChar char="§"/>
            </a:pPr>
            <a:r>
              <a:rPr lang="en-US" sz="2000" b="0" i="0" dirty="0">
                <a:solidFill>
                  <a:srgbClr val="333333"/>
                </a:solidFill>
                <a:effectLst/>
                <a:latin typeface="source-sans-pro"/>
              </a:rPr>
              <a:t> This leads to overall customer satisfaction and helps in gaining more trustworthy clients.</a:t>
            </a: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Benefits of Unit Testing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1600" b="1" dirty="0">
                <a:solidFill>
                  <a:schemeClr val="tx1">
                    <a:lumMod val="65000"/>
                    <a:lumOff val="35000"/>
                  </a:schemeClr>
                </a:solidFill>
                <a:latin typeface="Arial" pitchFamily="34" charset="0"/>
                <a:cs typeface="Arial" pitchFamily="34" charset="0"/>
              </a:rPr>
              <a:t>Process Becomes Agile: </a:t>
            </a:r>
            <a:r>
              <a:rPr lang="en-US" sz="1600" dirty="0">
                <a:solidFill>
                  <a:schemeClr val="tx1">
                    <a:lumMod val="65000"/>
                    <a:lumOff val="35000"/>
                  </a:schemeClr>
                </a:solidFill>
                <a:latin typeface="Arial" pitchFamily="34" charset="0"/>
                <a:cs typeface="Arial" pitchFamily="34" charset="0"/>
              </a:rPr>
              <a:t>Agile Testing process is the main advantage of unit testing. When you add more features to the software, it might affect the older designs and you might need to make changes to the old design and code later. This can be expensive and require extra effort. But if you do unit testing, the whole process becomes much faster and easier.</a:t>
            </a:r>
          </a:p>
          <a:p>
            <a:pPr marL="457200" indent="-457200">
              <a:spcAft>
                <a:spcPts val="1200"/>
              </a:spcAft>
              <a:buFont typeface="Wingdings" pitchFamily="2" charset="2"/>
              <a:buChar char="§"/>
            </a:pPr>
            <a:r>
              <a:rPr lang="en-US" sz="1600" b="1" dirty="0">
                <a:solidFill>
                  <a:schemeClr val="tx1">
                    <a:lumMod val="65000"/>
                    <a:lumOff val="35000"/>
                  </a:schemeClr>
                </a:solidFill>
                <a:latin typeface="Arial" pitchFamily="34" charset="0"/>
                <a:cs typeface="Arial" pitchFamily="34" charset="0"/>
              </a:rPr>
              <a:t>Quality of code: </a:t>
            </a:r>
            <a:r>
              <a:rPr lang="en-US" sz="1600" dirty="0">
                <a:solidFill>
                  <a:schemeClr val="tx1">
                    <a:lumMod val="65000"/>
                    <a:lumOff val="35000"/>
                  </a:schemeClr>
                </a:solidFill>
                <a:latin typeface="Arial" pitchFamily="34" charset="0"/>
                <a:cs typeface="Arial" pitchFamily="34" charset="0"/>
              </a:rPr>
              <a:t>Unit testing significantly improves the quality of the code. It helps developers to identify the smallest defects that can be present in the units before they go for the integration testing.</a:t>
            </a:r>
          </a:p>
          <a:p>
            <a:pPr marL="457200" indent="-457200">
              <a:spcAft>
                <a:spcPts val="1200"/>
              </a:spcAft>
              <a:buFont typeface="Wingdings" pitchFamily="2" charset="2"/>
              <a:buChar char="§"/>
            </a:pPr>
            <a:r>
              <a:rPr lang="en-US" sz="1600" b="1" dirty="0">
                <a:solidFill>
                  <a:schemeClr val="tx1">
                    <a:lumMod val="65000"/>
                    <a:lumOff val="35000"/>
                  </a:schemeClr>
                </a:solidFill>
                <a:latin typeface="Arial" pitchFamily="34" charset="0"/>
                <a:cs typeface="Arial" pitchFamily="34" charset="0"/>
              </a:rPr>
              <a:t>Facilitates change: </a:t>
            </a:r>
            <a:r>
              <a:rPr lang="en-US" sz="1600" dirty="0">
                <a:solidFill>
                  <a:schemeClr val="tx1">
                    <a:lumMod val="65000"/>
                    <a:lumOff val="35000"/>
                  </a:schemeClr>
                </a:solidFill>
                <a:latin typeface="Arial" pitchFamily="34" charset="0"/>
                <a:cs typeface="Arial" pitchFamily="34" charset="0"/>
              </a:rPr>
              <a:t>Refactoring the code or updating the system library becomes much easier when you test each component of the app individually.</a:t>
            </a:r>
          </a:p>
          <a:p>
            <a:pPr marL="457200" indent="-457200">
              <a:spcAft>
                <a:spcPts val="1200"/>
              </a:spcAft>
              <a:buFont typeface="Wingdings" pitchFamily="2" charset="2"/>
              <a:buChar char="§"/>
            </a:pPr>
            <a:r>
              <a:rPr lang="en-US" sz="1600" b="1" dirty="0">
                <a:solidFill>
                  <a:schemeClr val="tx1">
                    <a:lumMod val="65000"/>
                    <a:lumOff val="35000"/>
                  </a:schemeClr>
                </a:solidFill>
                <a:latin typeface="Arial" pitchFamily="34" charset="0"/>
                <a:cs typeface="Arial" pitchFamily="34" charset="0"/>
              </a:rPr>
              <a:t>Smooth Debugging: </a:t>
            </a:r>
            <a:r>
              <a:rPr lang="en-US" sz="1600" dirty="0">
                <a:solidFill>
                  <a:schemeClr val="tx1">
                    <a:lumMod val="65000"/>
                    <a:lumOff val="35000"/>
                  </a:schemeClr>
                </a:solidFill>
                <a:latin typeface="Arial" pitchFamily="34" charset="0"/>
                <a:cs typeface="Arial" pitchFamily="34" charset="0"/>
              </a:rPr>
              <a:t>The debugging process is very simplified by doing unit testing. If a certain test fails, then only the latest changes that have been made to the code need to be debugged.</a:t>
            </a:r>
          </a:p>
          <a:p>
            <a:pPr marL="457200" indent="-457200">
              <a:spcAft>
                <a:spcPts val="1200"/>
              </a:spcAft>
              <a:buFont typeface="Wingdings" pitchFamily="2" charset="2"/>
              <a:buChar char="§"/>
            </a:pPr>
            <a:r>
              <a:rPr lang="en-US" sz="1600" b="1" dirty="0">
                <a:solidFill>
                  <a:schemeClr val="tx1">
                    <a:lumMod val="65000"/>
                    <a:lumOff val="35000"/>
                  </a:schemeClr>
                </a:solidFill>
                <a:latin typeface="Arial" pitchFamily="34" charset="0"/>
                <a:cs typeface="Arial" pitchFamily="34" charset="0"/>
              </a:rPr>
              <a:t>Reduction in cost: </a:t>
            </a:r>
            <a:r>
              <a:rPr lang="en-US" sz="1600" dirty="0">
                <a:solidFill>
                  <a:schemeClr val="tx1">
                    <a:lumMod val="65000"/>
                    <a:lumOff val="35000"/>
                  </a:schemeClr>
                </a:solidFill>
                <a:latin typeface="Arial" pitchFamily="34" charset="0"/>
                <a:cs typeface="Arial" pitchFamily="34" charset="0"/>
              </a:rPr>
              <a:t>When bugs are detected at an early stage, through unit testing, they can be fixed at almost no cost as compared to a later stage, let’s say during production, which can be really expensive.</a:t>
            </a:r>
          </a:p>
        </p:txBody>
      </p:sp>
    </p:spTree>
    <p:extLst>
      <p:ext uri="{BB962C8B-B14F-4D97-AF65-F5344CB8AC3E}">
        <p14:creationId xmlns:p14="http://schemas.microsoft.com/office/powerpoint/2010/main" val="1532478829"/>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Unit testing of React Apps using JEST?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lnSpcReduction="10000"/>
          </a:bodyPr>
          <a:lstStyle/>
          <a:p>
            <a:pPr marL="457200" indent="-457200">
              <a:spcAft>
                <a:spcPts val="1200"/>
              </a:spcAft>
              <a:buFont typeface="Wingdings" pitchFamily="2" charset="2"/>
              <a:buChar char="§"/>
            </a:pPr>
            <a:r>
              <a:rPr lang="en-US" sz="2000" b="0" i="0" dirty="0">
                <a:solidFill>
                  <a:srgbClr val="333333"/>
                </a:solidFill>
                <a:effectLst/>
                <a:latin typeface="source-sans-pro"/>
              </a:rPr>
              <a:t>Jest is a JavaScript testing framework that allows developers to run tests on JavaScript and TypeScript code and can be easily integrated with React JS.</a:t>
            </a:r>
          </a:p>
          <a:p>
            <a:pPr marL="457200" indent="-457200">
              <a:spcAft>
                <a:spcPts val="1200"/>
              </a:spcAft>
              <a:buFont typeface="Wingdings" pitchFamily="2" charset="2"/>
              <a:buChar char="§"/>
            </a:pPr>
            <a:r>
              <a:rPr lang="en-US" sz="2000" b="0" i="0" dirty="0">
                <a:solidFill>
                  <a:srgbClr val="333333"/>
                </a:solidFill>
                <a:effectLst/>
                <a:latin typeface="source-sans-pro"/>
              </a:rPr>
              <a:t>Jest is an open-source test framework created by Facebook that has a great integration with React.js.</a:t>
            </a:r>
          </a:p>
          <a:p>
            <a:pPr marL="457200" indent="-457200">
              <a:spcAft>
                <a:spcPts val="1200"/>
              </a:spcAft>
              <a:buFont typeface="Wingdings" pitchFamily="2" charset="2"/>
              <a:buChar char="§"/>
            </a:pPr>
            <a:r>
              <a:rPr lang="en-US" sz="2000" b="0" i="0" dirty="0">
                <a:solidFill>
                  <a:srgbClr val="333333"/>
                </a:solidFill>
                <a:effectLst/>
                <a:latin typeface="inter-regular"/>
              </a:rPr>
              <a:t>In React, the most often used test runner is Jest. We can run Jest in watch mode, which can run our tests every time we save the file.</a:t>
            </a:r>
          </a:p>
          <a:p>
            <a:pPr marL="457200" indent="-457200">
              <a:spcAft>
                <a:spcPts val="1200"/>
              </a:spcAft>
              <a:buFont typeface="Wingdings" pitchFamily="2" charset="2"/>
              <a:buChar char="§"/>
            </a:pPr>
            <a:r>
              <a:rPr lang="en-US" sz="2000" b="0" i="0" dirty="0">
                <a:solidFill>
                  <a:srgbClr val="333333"/>
                </a:solidFill>
                <a:effectLst/>
                <a:latin typeface="inter-regular"/>
              </a:rPr>
              <a:t>Jest is a test runner that runs all our test suites and test cases.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includes a command line tool for test execution similar to what Jasmine and Mocha offer.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also allows us to create mock functions with almost zero configuration and provides a really nice set of matchers that makes assertions easier to read.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offers a really nice feature called “snapshot testing,” which helps us check and verify the component rendering result. </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927113122"/>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Unit testing of React Apps using JEST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333333"/>
                </a:solidFill>
                <a:effectLst/>
                <a:latin typeface="source-sans-pro"/>
              </a:rPr>
              <a:t>Any test in React, no matter how complicated, follows this structure:</a:t>
            </a:r>
          </a:p>
          <a:p>
            <a:pPr marL="457200" indent="-457200">
              <a:spcAft>
                <a:spcPts val="1200"/>
              </a:spcAft>
              <a:buFont typeface="Wingdings" pitchFamily="2" charset="2"/>
              <a:buChar char="§"/>
            </a:pPr>
            <a:r>
              <a:rPr lang="en-US" sz="2000" b="0" i="0" dirty="0">
                <a:solidFill>
                  <a:srgbClr val="333333"/>
                </a:solidFill>
                <a:effectLst/>
                <a:latin typeface="source-sans-pro"/>
              </a:rPr>
              <a:t>Render the component</a:t>
            </a:r>
          </a:p>
          <a:p>
            <a:pPr marL="457200" indent="-457200">
              <a:spcAft>
                <a:spcPts val="1200"/>
              </a:spcAft>
              <a:buFont typeface="Wingdings" pitchFamily="2" charset="2"/>
              <a:buChar char="§"/>
            </a:pPr>
            <a:r>
              <a:rPr lang="en-US" sz="2000" b="0" i="0" dirty="0">
                <a:solidFill>
                  <a:srgbClr val="333333"/>
                </a:solidFill>
                <a:effectLst/>
                <a:latin typeface="source-sans-pro"/>
              </a:rPr>
              <a:t>Get an element from the component and simulate any user interactions</a:t>
            </a:r>
          </a:p>
          <a:p>
            <a:pPr marL="457200" indent="-457200">
              <a:spcAft>
                <a:spcPts val="1200"/>
              </a:spcAft>
              <a:buFont typeface="Wingdings" pitchFamily="2" charset="2"/>
              <a:buChar char="§"/>
            </a:pPr>
            <a:r>
              <a:rPr lang="en-US" sz="2000" b="0" i="0" dirty="0">
                <a:solidFill>
                  <a:srgbClr val="333333"/>
                </a:solidFill>
                <a:effectLst/>
                <a:latin typeface="source-sans-pro"/>
              </a:rPr>
              <a:t>Write an assertion.</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26193505"/>
      </p:ext>
    </p:extLst>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How to Set Up Our Project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0A0A23"/>
                </a:solidFill>
                <a:effectLst/>
                <a:latin typeface="Lato" panose="020F0502020204030203" pitchFamily="34" charset="0"/>
              </a:rPr>
              <a:t>We’ll be using </a:t>
            </a:r>
            <a:r>
              <a:rPr lang="en-US" sz="2000" b="0" i="0" u="sng" dirty="0">
                <a:effectLst/>
                <a:latin typeface="Lato" panose="020F0502020204030203" pitchFamily="34" charset="0"/>
                <a:hlinkClick r:id="rId2"/>
              </a:rPr>
              <a:t>Jest</a:t>
            </a:r>
            <a:r>
              <a:rPr lang="en-US" sz="2000" b="0" i="0" dirty="0">
                <a:solidFill>
                  <a:srgbClr val="0A0A23"/>
                </a:solidFill>
                <a:effectLst/>
                <a:latin typeface="Lato" panose="020F0502020204030203" pitchFamily="34" charset="0"/>
              </a:rPr>
              <a:t> and </a:t>
            </a:r>
            <a:r>
              <a:rPr lang="en-US" sz="2000" b="0" i="0" u="sng" dirty="0">
                <a:effectLst/>
                <a:latin typeface="Lato" panose="020F0502020204030203" pitchFamily="34" charset="0"/>
                <a:hlinkClick r:id="rId3"/>
              </a:rPr>
              <a:t>React Testing Library</a:t>
            </a:r>
            <a:r>
              <a:rPr lang="en-US" sz="2000" b="0" i="0" dirty="0">
                <a:solidFill>
                  <a:srgbClr val="0A0A23"/>
                </a:solidFill>
                <a:effectLst/>
                <a:latin typeface="Lato" panose="020F0502020204030203" pitchFamily="34" charset="0"/>
              </a:rPr>
              <a:t>.</a:t>
            </a:r>
          </a:p>
          <a:p>
            <a:pPr marL="457200" indent="-457200">
              <a:spcAft>
                <a:spcPts val="1200"/>
              </a:spcAft>
              <a:buFont typeface="Wingdings" pitchFamily="2" charset="2"/>
              <a:buChar char="§"/>
            </a:pPr>
            <a:r>
              <a:rPr lang="en-US" sz="2000" b="0" i="0" dirty="0">
                <a:solidFill>
                  <a:srgbClr val="0A0A23"/>
                </a:solidFill>
                <a:effectLst/>
                <a:latin typeface="Lato" panose="020F0502020204030203" pitchFamily="34" charset="0"/>
              </a:rPr>
              <a:t>Both of them come pre - installed with</a:t>
            </a:r>
            <a:r>
              <a:rPr lang="en-US" sz="2000" dirty="0">
                <a:solidFill>
                  <a:srgbClr val="0A0A23"/>
                </a:solidFill>
                <a:latin typeface="Lato" panose="020F0502020204030203" pitchFamily="34" charset="0"/>
              </a:rPr>
              <a:t> create-react-app</a:t>
            </a:r>
          </a:p>
          <a:p>
            <a:pPr marL="457200" indent="-457200">
              <a:spcAft>
                <a:spcPts val="1200"/>
              </a:spcAft>
              <a:buFont typeface="Wingdings" pitchFamily="2" charset="2"/>
              <a:buChar char="§"/>
            </a:pPr>
            <a:endParaRPr lang="en-US" sz="2000" b="0" i="0" dirty="0">
              <a:solidFill>
                <a:srgbClr val="0A0A23"/>
              </a:solidFill>
              <a:effectLst/>
              <a:latin typeface="Lato" panose="020F0502020204030203" pitchFamily="34" charset="0"/>
            </a:endParaRPr>
          </a:p>
          <a:p>
            <a:pPr>
              <a:spcAft>
                <a:spcPts val="1200"/>
              </a:spcAft>
            </a:pPr>
            <a:endParaRPr lang="en-US" sz="2000" b="0" i="0" dirty="0">
              <a:solidFill>
                <a:srgbClr val="0A0A23"/>
              </a:solidFill>
              <a:effectLst/>
              <a:latin typeface="Lato" panose="020F0502020204030203" pitchFamily="34" charset="0"/>
            </a:endParaRPr>
          </a:p>
          <a:p>
            <a:pPr marL="457200" indent="-457200">
              <a:spcAft>
                <a:spcPts val="1200"/>
              </a:spcAft>
              <a:buFont typeface="Wingdings" pitchFamily="2" charset="2"/>
              <a:buChar char="§"/>
            </a:pPr>
            <a:endParaRPr lang="en-US" sz="2000" b="0" i="0" dirty="0">
              <a:solidFill>
                <a:srgbClr val="0A0A23"/>
              </a:solidFill>
              <a:effectLst/>
              <a:latin typeface="Lato" panose="020F0502020204030203" pitchFamily="34" charset="0"/>
            </a:endParaRPr>
          </a:p>
          <a:p>
            <a:pPr marL="457200" indent="-457200">
              <a:spcAft>
                <a:spcPts val="1200"/>
              </a:spcAft>
              <a:buFont typeface="Wingdings" pitchFamily="2" charset="2"/>
              <a:buChar char="§"/>
            </a:pPr>
            <a:r>
              <a:rPr lang="en-US" sz="2000" b="0" i="0" dirty="0">
                <a:solidFill>
                  <a:srgbClr val="0A0A23"/>
                </a:solidFill>
                <a:effectLst/>
                <a:latin typeface="Lato" panose="020F0502020204030203" pitchFamily="34" charset="0"/>
              </a:rPr>
              <a:t>Also, make sure you have the following lines in your  </a:t>
            </a:r>
            <a:r>
              <a:rPr lang="en-US" sz="2000" b="0" i="0" dirty="0">
                <a:solidFill>
                  <a:srgbClr val="0A0A23"/>
                </a:solidFill>
                <a:effectLst/>
                <a:latin typeface="Roboto Mono" panose="00000009000000000000" pitchFamily="49" charset="0"/>
              </a:rPr>
              <a:t>setupTests.js file.</a:t>
            </a:r>
          </a:p>
          <a:p>
            <a:pPr marL="457200" indent="-457200">
              <a:spcAft>
                <a:spcPts val="1200"/>
              </a:spcAft>
              <a:buFont typeface="Wingdings" pitchFamily="2" charset="2"/>
              <a:buChar char="§"/>
            </a:pPr>
            <a:r>
              <a:rPr lang="fr-FR" sz="2000" b="0" i="0" dirty="0">
                <a:solidFill>
                  <a:srgbClr val="333333"/>
                </a:solidFill>
                <a:effectLst/>
                <a:latin typeface="source-sans-pro"/>
              </a:rPr>
              <a:t>import '@</a:t>
            </a:r>
            <a:r>
              <a:rPr lang="fr-FR" sz="2000" b="0" i="0" dirty="0" err="1">
                <a:solidFill>
                  <a:srgbClr val="333333"/>
                </a:solidFill>
                <a:effectLst/>
                <a:latin typeface="source-sans-pro"/>
              </a:rPr>
              <a:t>testing-library</a:t>
            </a:r>
            <a:r>
              <a:rPr lang="fr-FR" sz="2000" b="0" i="0" dirty="0">
                <a:solidFill>
                  <a:srgbClr val="333333"/>
                </a:solidFill>
                <a:effectLst/>
                <a:latin typeface="source-sans-pro"/>
              </a:rPr>
              <a:t>/</a:t>
            </a:r>
            <a:r>
              <a:rPr lang="fr-FR" sz="2000" b="0" i="0" dirty="0" err="1">
                <a:solidFill>
                  <a:srgbClr val="333333"/>
                </a:solidFill>
                <a:effectLst/>
                <a:latin typeface="source-sans-pro"/>
              </a:rPr>
              <a:t>jest</a:t>
            </a:r>
            <a:r>
              <a:rPr lang="fr-FR" sz="2000" b="0" i="0" dirty="0">
                <a:solidFill>
                  <a:srgbClr val="333333"/>
                </a:solidFill>
                <a:effectLst/>
                <a:latin typeface="source-sans-pro"/>
              </a:rPr>
              <a:t>-dom';</a:t>
            </a:r>
          </a:p>
          <a:p>
            <a:pPr marL="457200" indent="-457200">
              <a:spcAft>
                <a:spcPts val="1200"/>
              </a:spcAft>
              <a:buFont typeface="Wingdings" pitchFamily="2" charset="2"/>
              <a:buChar char="§"/>
            </a:pPr>
            <a:r>
              <a:rPr lang="fr-FR" sz="2000" b="0" i="0" dirty="0">
                <a:solidFill>
                  <a:srgbClr val="333333"/>
                </a:solidFill>
                <a:effectLst/>
                <a:latin typeface="source-sans-pro"/>
              </a:rPr>
              <a:t>import '@</a:t>
            </a:r>
            <a:r>
              <a:rPr lang="fr-FR" sz="2000" b="0" i="0" dirty="0" err="1">
                <a:solidFill>
                  <a:srgbClr val="333333"/>
                </a:solidFill>
                <a:effectLst/>
                <a:latin typeface="source-sans-pro"/>
              </a:rPr>
              <a:t>testing-library</a:t>
            </a:r>
            <a:r>
              <a:rPr lang="fr-FR" sz="2000" b="0" i="0" dirty="0">
                <a:solidFill>
                  <a:srgbClr val="333333"/>
                </a:solidFill>
                <a:effectLst/>
                <a:latin typeface="source-sans-pro"/>
              </a:rPr>
              <a:t>/</a:t>
            </a:r>
            <a:r>
              <a:rPr lang="fr-FR" sz="2000" b="0" i="0" dirty="0" err="1">
                <a:solidFill>
                  <a:srgbClr val="333333"/>
                </a:solidFill>
                <a:effectLst/>
                <a:latin typeface="source-sans-pro"/>
              </a:rPr>
              <a:t>jest</a:t>
            </a:r>
            <a:r>
              <a:rPr lang="fr-FR" sz="2000" b="0" i="0" dirty="0">
                <a:solidFill>
                  <a:srgbClr val="333333"/>
                </a:solidFill>
                <a:effectLst/>
                <a:latin typeface="source-sans-pro"/>
              </a:rPr>
              <a:t>-dom/</a:t>
            </a:r>
            <a:r>
              <a:rPr lang="fr-FR" sz="2000" b="0" i="0" dirty="0" err="1">
                <a:solidFill>
                  <a:srgbClr val="333333"/>
                </a:solidFill>
                <a:effectLst/>
                <a:latin typeface="source-sans-pro"/>
              </a:rPr>
              <a:t>extend-expect</a:t>
            </a:r>
            <a:r>
              <a:rPr lang="fr-FR" sz="2000" b="0" i="0" dirty="0">
                <a:solidFill>
                  <a:srgbClr val="333333"/>
                </a:solidFill>
                <a:effectLst/>
                <a:latin typeface="source-sans-pro"/>
              </a:rPr>
              <a:t>’;</a:t>
            </a:r>
          </a:p>
          <a:p>
            <a:pPr marL="457200" indent="-457200">
              <a:spcAft>
                <a:spcPts val="1200"/>
              </a:spcAft>
              <a:buFont typeface="Wingdings" pitchFamily="2" charset="2"/>
              <a:buChar char="§"/>
            </a:pPr>
            <a:r>
              <a:rPr lang="en-US" sz="2000" b="0" i="0" dirty="0">
                <a:solidFill>
                  <a:srgbClr val="333333"/>
                </a:solidFill>
                <a:effectLst/>
                <a:latin typeface="source-sans-pro"/>
              </a:rPr>
              <a:t>Also, in your </a:t>
            </a:r>
            <a:r>
              <a:rPr lang="en-US" sz="2000" b="0" i="0" dirty="0" err="1">
                <a:solidFill>
                  <a:srgbClr val="333333"/>
                </a:solidFill>
                <a:effectLst/>
                <a:latin typeface="source-sans-pro"/>
              </a:rPr>
              <a:t>package.json</a:t>
            </a:r>
            <a:r>
              <a:rPr lang="en-US" sz="2000" b="0" i="0" dirty="0">
                <a:solidFill>
                  <a:srgbClr val="333333"/>
                </a:solidFill>
                <a:effectLst/>
                <a:latin typeface="source-sans-pro"/>
              </a:rPr>
              <a:t> file, modify your scripts like this</a:t>
            </a:r>
            <a:r>
              <a:rPr lang="en-US" sz="2500" b="0" i="0" dirty="0">
                <a:solidFill>
                  <a:srgbClr val="333333"/>
                </a:solidFill>
                <a:effectLst/>
                <a:latin typeface="source-sans-pro"/>
              </a:rPr>
              <a:t>:</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4B0ACA2-E419-CF8F-DBE7-288E13749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752601"/>
            <a:ext cx="2971800" cy="1295400"/>
          </a:xfrm>
          <a:prstGeom prst="rect">
            <a:avLst/>
          </a:prstGeom>
        </p:spPr>
      </p:pic>
      <p:pic>
        <p:nvPicPr>
          <p:cNvPr id="17" name="Picture 16">
            <a:extLst>
              <a:ext uri="{FF2B5EF4-FFF2-40B4-BE49-F238E27FC236}">
                <a16:creationId xmlns:a16="http://schemas.microsoft.com/office/drawing/2014/main" id="{25996593-E8F1-2C9E-A5C7-2BCF6F13278D}"/>
              </a:ext>
            </a:extLst>
          </p:cNvPr>
          <p:cNvPicPr>
            <a:picLocks noChangeAspect="1"/>
          </p:cNvPicPr>
          <p:nvPr/>
        </p:nvPicPr>
        <p:blipFill>
          <a:blip r:embed="rId5"/>
          <a:stretch>
            <a:fillRect/>
          </a:stretch>
        </p:blipFill>
        <p:spPr>
          <a:xfrm>
            <a:off x="2667000" y="5330782"/>
            <a:ext cx="4381725" cy="1374818"/>
          </a:xfrm>
          <a:prstGeom prst="rect">
            <a:avLst/>
          </a:prstGeom>
        </p:spPr>
      </p:pic>
    </p:spTree>
    <p:extLst>
      <p:ext uri="{BB962C8B-B14F-4D97-AF65-F5344CB8AC3E}">
        <p14:creationId xmlns:p14="http://schemas.microsoft.com/office/powerpoint/2010/main" val="736401644"/>
      </p:ext>
    </p:extLst>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Code Coverage using Jest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333333"/>
                </a:solidFill>
                <a:effectLst/>
                <a:latin typeface="source-sans-pro"/>
              </a:rPr>
              <a:t>Code Coverage means determining how much code has been executed while running the test. </a:t>
            </a:r>
          </a:p>
          <a:p>
            <a:pPr marL="457200" indent="-457200">
              <a:spcAft>
                <a:spcPts val="1200"/>
              </a:spcAft>
              <a:buFont typeface="Wingdings" pitchFamily="2" charset="2"/>
              <a:buChar char="§"/>
            </a:pPr>
            <a:r>
              <a:rPr lang="en-US" sz="2000" b="0" i="0" dirty="0">
                <a:solidFill>
                  <a:srgbClr val="333333"/>
                </a:solidFill>
                <a:effectLst/>
                <a:latin typeface="source-sans-pro"/>
              </a:rPr>
              <a:t>Generating a code coverage with jest is quite simple. If you are using </a:t>
            </a:r>
            <a:r>
              <a:rPr lang="en-US" sz="2000" b="0" i="0" dirty="0" err="1">
                <a:solidFill>
                  <a:srgbClr val="333333"/>
                </a:solidFill>
                <a:effectLst/>
                <a:latin typeface="source-sans-pro"/>
              </a:rPr>
              <a:t>npm</a:t>
            </a:r>
            <a:r>
              <a:rPr lang="en-US" sz="2000" b="0" i="0" dirty="0">
                <a:solidFill>
                  <a:srgbClr val="333333"/>
                </a:solidFill>
                <a:effectLst/>
                <a:latin typeface="source-sans-pro"/>
              </a:rPr>
              <a:t>, run the below code to get the code coverage</a:t>
            </a:r>
          </a:p>
          <a:p>
            <a:pPr marL="457200" indent="-457200">
              <a:spcAft>
                <a:spcPts val="1200"/>
              </a:spcAft>
              <a:buFont typeface="Wingdings" pitchFamily="2" charset="2"/>
              <a:buChar char="§"/>
            </a:pPr>
            <a:r>
              <a:rPr lang="en-US" sz="2000" dirty="0" err="1">
                <a:solidFill>
                  <a:schemeClr val="tx1">
                    <a:lumMod val="65000"/>
                    <a:lumOff val="35000"/>
                  </a:schemeClr>
                </a:solidFill>
                <a:latin typeface="Arial" pitchFamily="34" charset="0"/>
                <a:cs typeface="Arial" pitchFamily="34" charset="0"/>
              </a:rPr>
              <a:t>npm</a:t>
            </a:r>
            <a:r>
              <a:rPr lang="en-US" sz="2000" dirty="0">
                <a:solidFill>
                  <a:schemeClr val="tx1">
                    <a:lumMod val="65000"/>
                    <a:lumOff val="35000"/>
                  </a:schemeClr>
                </a:solidFill>
                <a:latin typeface="Arial" pitchFamily="34" charset="0"/>
                <a:cs typeface="Arial" pitchFamily="34" charset="0"/>
              </a:rPr>
              <a:t> test – –coverage</a:t>
            </a:r>
          </a:p>
        </p:txBody>
      </p:sp>
    </p:spTree>
    <p:extLst>
      <p:ext uri="{BB962C8B-B14F-4D97-AF65-F5344CB8AC3E}">
        <p14:creationId xmlns:p14="http://schemas.microsoft.com/office/powerpoint/2010/main" val="64009572"/>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Best practices for testing React Apps with JEST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0" i="0" dirty="0">
                <a:solidFill>
                  <a:srgbClr val="333333"/>
                </a:solidFill>
                <a:effectLst/>
                <a:latin typeface="source-sans-pro"/>
              </a:rPr>
              <a:t>Avoid unnecessary tests: Consider a test where you expect some element to be defined and then expect it to have some property on it. Now the latter one becomes unnecessary, because what is the point if the element was not defined at all.</a:t>
            </a:r>
          </a:p>
          <a:p>
            <a:pPr marL="457200" indent="-457200">
              <a:spcAft>
                <a:spcPts val="1200"/>
              </a:spcAft>
              <a:buFont typeface="Wingdings" pitchFamily="2" charset="2"/>
              <a:buChar char="§"/>
            </a:pPr>
            <a:r>
              <a:rPr lang="en-US" sz="2000" b="0" i="0" dirty="0">
                <a:solidFill>
                  <a:srgbClr val="333333"/>
                </a:solidFill>
                <a:effectLst/>
                <a:latin typeface="source-sans-pro"/>
              </a:rPr>
              <a:t>Don’t test implementation details: If your test does something that your user doesn’t, chances are that you are testing implementation details. For example, you may be exposing a private function just to test your component. This is a code smell — don’t do it. A refactor can easily break your test.</a:t>
            </a:r>
          </a:p>
          <a:p>
            <a:pPr marL="457200" indent="-457200">
              <a:spcAft>
                <a:spcPts val="1200"/>
              </a:spcAft>
              <a:buFont typeface="Wingdings" pitchFamily="2" charset="2"/>
              <a:buChar char="§"/>
            </a:pPr>
            <a:r>
              <a:rPr lang="en-US" sz="2000" b="0" i="0" dirty="0">
                <a:solidFill>
                  <a:srgbClr val="333333"/>
                </a:solidFill>
                <a:effectLst/>
                <a:latin typeface="source-sans-pro"/>
              </a:rPr>
              <a:t>Push business logic into pure functions rather than UI components: Consider, having a Shopping Cart UI component that should not compute the cart total. This should be pushed to a pure function because it is easier to test.</a:t>
            </a: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1726441460"/>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14870</TotalTime>
  <Words>843</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Berlin Sans FB Demi</vt:lpstr>
      <vt:lpstr>Calibri</vt:lpstr>
      <vt:lpstr>inter-regular</vt:lpstr>
      <vt:lpstr>Lato</vt:lpstr>
      <vt:lpstr>Roboto Mono</vt:lpstr>
      <vt:lpstr>source-sans-pro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524</cp:revision>
  <dcterms:created xsi:type="dcterms:W3CDTF">2006-08-16T00:00:00Z</dcterms:created>
  <dcterms:modified xsi:type="dcterms:W3CDTF">2023-08-27T03:38:23Z</dcterms:modified>
</cp:coreProperties>
</file>