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94" r:id="rId7"/>
    <p:sldId id="295" r:id="rId8"/>
    <p:sldId id="277" r:id="rId9"/>
    <p:sldId id="291" r:id="rId10"/>
    <p:sldId id="292" r:id="rId11"/>
    <p:sldId id="293" r:id="rId12"/>
    <p:sldId id="289" r:id="rId13"/>
    <p:sldId id="290" r:id="rId14"/>
    <p:sldId id="287" r:id="rId15"/>
    <p:sldId id="288" r:id="rId16"/>
    <p:sldId id="278" r:id="rId17"/>
    <p:sldId id="286" r:id="rId18"/>
    <p:sldId id="279" r:id="rId19"/>
    <p:sldId id="281" r:id="rId20"/>
    <p:sldId id="282" r:id="rId21"/>
    <p:sldId id="283" r:id="rId22"/>
    <p:sldId id="284" r:id="rId23"/>
    <p:sldId id="285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Bahnschrift" panose="020B0502040204020203" pitchFamily="3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Nunito" panose="020B0604020202020204" charset="0"/>
      <p:regular r:id="rId36"/>
      <p:bold r:id="rId37"/>
      <p:italic r:id="rId38"/>
      <p:boldItalic r:id="rId39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  <p:embeddedFont>
      <p:font typeface="Ubuntu" panose="020B0604020202020204" charset="0"/>
      <p:regular r:id="rId44"/>
      <p:bold r:id="rId45"/>
      <p:italic r:id="rId46"/>
      <p:boldItalic r:id="rId47"/>
    </p:embeddedFont>
    <p:embeddedFont>
      <p:font typeface="Alfa Slab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4a1bbc4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4a1bbc4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2f02ff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2f02ff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2f02ff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2f02ff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2f02ff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2f02ff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2f02ff2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2f02ff2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0" y="0"/>
            <a:ext cx="109800" cy="51435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41450" y="87925"/>
            <a:ext cx="1425600" cy="42767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/>
          <p:nvPr/>
        </p:nvSpPr>
        <p:spPr>
          <a:xfrm rot="-5400000">
            <a:off x="-2003700" y="1994100"/>
            <a:ext cx="5162700" cy="11553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" y="778350"/>
            <a:ext cx="2131324" cy="905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2"/>
          <p:cNvCxnSpPr/>
          <p:nvPr/>
        </p:nvCxnSpPr>
        <p:spPr>
          <a:xfrm>
            <a:off x="1166825" y="4702975"/>
            <a:ext cx="797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125" y="4740350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/>
        </p:nvSpPr>
        <p:spPr>
          <a:xfrm>
            <a:off x="1607350" y="4702925"/>
            <a:ext cx="190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info@mindmajix.com</a:t>
            </a:r>
            <a:endParaRPr b="1" dirty="0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5333675" y="4740350"/>
            <a:ext cx="39885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India: +91 9246333245, USA: +1 917 456 8403</a:t>
            </a:r>
            <a:endParaRPr sz="1200"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775" y="4807699"/>
            <a:ext cx="225900" cy="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629250" y="1168275"/>
            <a:ext cx="27938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i="1" dirty="0">
                <a:solidFill>
                  <a:srgbClr val="EA4551"/>
                </a:solidFill>
                <a:latin typeface="Georgia"/>
                <a:ea typeface="Georgia"/>
                <a:cs typeface="Georgia"/>
                <a:sym typeface="Georgia"/>
              </a:rPr>
              <a:t>Welcome</a:t>
            </a:r>
            <a:r>
              <a:rPr lang="en-GB" sz="3100" b="1" i="1" dirty="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3100" b="1" i="1" dirty="0">
                <a:solidFill>
                  <a:srgbClr val="EA4551"/>
                </a:solidFill>
                <a:latin typeface="Georgia"/>
                <a:ea typeface="Georgia"/>
                <a:cs typeface="Georgia"/>
                <a:sym typeface="Georgia"/>
              </a:rPr>
              <a:t>to</a:t>
            </a:r>
            <a:r>
              <a:rPr lang="en-GB" sz="3100" b="1" i="1" dirty="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100" b="1" i="1" dirty="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31100" y="3987000"/>
            <a:ext cx="1280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011875" y="4111900"/>
            <a:ext cx="2192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rgbClr val="EA4551"/>
                </a:solidFill>
                <a:latin typeface="Georgia"/>
                <a:ea typeface="Georgia"/>
                <a:cs typeface="Georgia"/>
                <a:sym typeface="Georgia"/>
              </a:rPr>
              <a:t>MindMajix</a:t>
            </a:r>
            <a:endParaRPr sz="2300" b="1" dirty="0">
              <a:solidFill>
                <a:srgbClr val="EA455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321100" y="2910200"/>
            <a:ext cx="30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EA4551"/>
              </a:solidFill>
              <a:latin typeface="Georgia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44450" y="1986900"/>
            <a:ext cx="6166200" cy="116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434343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React JS (</a:t>
            </a:r>
            <a:r>
              <a:rPr lang="en-GB" sz="2800" b="1" dirty="0">
                <a:solidFill>
                  <a:srgbClr val="EA4551"/>
                </a:solidFill>
                <a:latin typeface="Ubuntu"/>
                <a:ea typeface="Ubuntu"/>
                <a:cs typeface="Ubuntu"/>
                <a:sym typeface="Ubuntu"/>
              </a:rPr>
              <a:t>Demo Session</a:t>
            </a:r>
            <a:r>
              <a:rPr lang="en-GB" sz="2800" b="1" dirty="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) </a:t>
            </a:r>
            <a:endParaRPr sz="2800" b="1" dirty="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612775" y="3732950"/>
            <a:ext cx="9906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latin typeface="Proxima Nova"/>
                <a:ea typeface="Proxima Nova"/>
                <a:cs typeface="Proxima Nova"/>
                <a:sym typeface="Proxima Nova"/>
              </a:rPr>
              <a:t>By</a:t>
            </a:r>
            <a:endParaRPr sz="19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Introduction to </a:t>
            </a:r>
            <a:r>
              <a:rPr lang="en-IN" sz="2800" b="1" dirty="0">
                <a:solidFill>
                  <a:srgbClr val="EA4551"/>
                </a:solidFill>
                <a:latin typeface="Bahnschrift" panose="020B0502040204020203" pitchFamily="34" charset="0"/>
              </a:rPr>
              <a:t>React JS</a:t>
            </a:r>
            <a:r>
              <a:rPr lang="en-GB" sz="28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 Building Blocks</a:t>
            </a:r>
            <a:endParaRPr lang="en-IN" sz="2800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1210"/>
            <a:ext cx="8520600" cy="3416400"/>
          </a:xfrm>
        </p:spPr>
        <p:txBody>
          <a:bodyPr/>
          <a:lstStyle/>
          <a:p>
            <a:pPr marL="534987" indent="0">
              <a:buNone/>
            </a:pPr>
            <a:r>
              <a:rPr lang="en-IN" sz="1400" dirty="0"/>
              <a:t>.</a:t>
            </a:r>
          </a:p>
        </p:txBody>
      </p:sp>
      <p:pic>
        <p:nvPicPr>
          <p:cNvPr id="5" name="Picture 4" descr="maxresdefault.jpg">
            <a:extLst>
              <a:ext uri="{FF2B5EF4-FFF2-40B4-BE49-F238E27FC236}">
                <a16:creationId xmlns:a16="http://schemas.microsoft.com/office/drawing/2014/main" id="{09C31221-BC73-4FFB-AE11-3F5745B2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4" y="1382658"/>
            <a:ext cx="5255172" cy="29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17" y="445025"/>
            <a:ext cx="8520600" cy="572700"/>
          </a:xfrm>
        </p:spPr>
        <p:txBody>
          <a:bodyPr/>
          <a:lstStyle/>
          <a:p>
            <a:pPr indent="534988"/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Introduction to </a:t>
            </a:r>
            <a:r>
              <a:rPr lang="en-IN" sz="2800" b="1" dirty="0">
                <a:solidFill>
                  <a:srgbClr val="EA4551"/>
                </a:solidFill>
                <a:latin typeface="Bahnschrift" panose="020B0502040204020203" pitchFamily="34" charset="0"/>
              </a:rPr>
              <a:t>React JS</a:t>
            </a:r>
            <a:r>
              <a:rPr lang="en-GB" sz="28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 Building Blocks</a:t>
            </a:r>
            <a:endParaRPr lang="en-IN" sz="2800" b="1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798" y="1074503"/>
            <a:ext cx="7662718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Components : Components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are the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building blocks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of any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app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a typical React app will have many of these. Simply put,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component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JavaScript class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that optionally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accepts inputs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i.e.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properties(props)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returns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element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that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describes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how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section of the UI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(User Interface)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should appear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Props : Props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are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simply the attributes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used on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JSX node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Ex., &lt;</a:t>
            </a:r>
            <a:r>
              <a:rPr lang="en-US" sz="1200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FirstComponent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exampleProp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="this is a string given as a prop’s value" /&gt;</a:t>
            </a:r>
          </a:p>
          <a:p>
            <a:pPr mar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States : State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components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essential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manage and communicate data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your application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It is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represented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JavaScript object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has component level scope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it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can be thought of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as the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private data of your component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endParaRPr lang="en-US" sz="12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1875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09800" cy="51435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50" y="87925"/>
            <a:ext cx="1425600" cy="42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778350"/>
            <a:ext cx="1967900" cy="8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1166825" y="4702975"/>
            <a:ext cx="797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125" y="4740350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607350" y="4702925"/>
            <a:ext cx="190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info@mindmajix.com</a:t>
            </a:r>
            <a:endParaRPr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333675" y="4740350"/>
            <a:ext cx="39885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India: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+91 9246333245, </a:t>
            </a: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+1 917 456 8403</a:t>
            </a:r>
            <a:endParaRPr sz="1200"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340075" y="271775"/>
            <a:ext cx="74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 of </a:t>
            </a:r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Developer Tools</a:t>
            </a:r>
            <a:endParaRPr sz="2400" b="1" dirty="0">
              <a:solidFill>
                <a:srgbClr val="E545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295675" y="1004625"/>
            <a:ext cx="7340700" cy="3483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Here you have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list of the 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powerful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react developer tools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that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empower developers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to boost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their productivity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by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Bit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Sight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Developers Tools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Create React App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Storybook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Storybook</a:t>
            </a: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lang="en-US" sz="14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906925" y="3968225"/>
            <a:ext cx="6587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6"/>
          <p:cNvSpPr/>
          <p:nvPr/>
        </p:nvSpPr>
        <p:spPr>
          <a:xfrm rot="-5400000">
            <a:off x="-2155200" y="2132225"/>
            <a:ext cx="5162700" cy="8523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696175"/>
            <a:ext cx="1780477" cy="7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275" y="4827950"/>
            <a:ext cx="185400" cy="1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21;p16">
            <a:extLst>
              <a:ext uri="{FF2B5EF4-FFF2-40B4-BE49-F238E27FC236}">
                <a16:creationId xmlns:a16="http://schemas.microsoft.com/office/drawing/2014/main" id="{A7587008-4AE5-43DD-A2F1-7F5AB6DBCB78}"/>
              </a:ext>
            </a:extLst>
          </p:cNvPr>
          <p:cNvSpPr txBox="1">
            <a:spLocks/>
          </p:cNvSpPr>
          <p:nvPr/>
        </p:nvSpPr>
        <p:spPr>
          <a:xfrm>
            <a:off x="4973485" y="1852854"/>
            <a:ext cx="3513785" cy="207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Bootstrap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</a:t>
            </a:r>
            <a:r>
              <a:rPr lang="en-US" sz="1200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Styleguideist</a:t>
            </a:r>
            <a:endParaRPr lang="en-US" sz="12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Proton Native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React-Proto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09800" cy="51435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50" y="87925"/>
            <a:ext cx="1425600" cy="42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778350"/>
            <a:ext cx="1967900" cy="8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1166825" y="4702975"/>
            <a:ext cx="797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125" y="4740350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607350" y="4702925"/>
            <a:ext cx="190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info@mindmajix.com</a:t>
            </a:r>
            <a:endParaRPr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333675" y="4740350"/>
            <a:ext cx="39885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India: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+91 9246333245, </a:t>
            </a: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+1 917 456 8403</a:t>
            </a:r>
            <a:endParaRPr sz="1200"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294350" y="264153"/>
            <a:ext cx="74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</a:t>
            </a:r>
            <a:r>
              <a:rPr lang="en-GB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Components Page View</a:t>
            </a:r>
            <a:endParaRPr sz="2400" b="1" dirty="0">
              <a:solidFill>
                <a:srgbClr val="E545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237981" y="962595"/>
            <a:ext cx="7340700" cy="49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Here a look at the sample page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design &amp; develop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components page view</a:t>
            </a:r>
          </a:p>
        </p:txBody>
      </p:sp>
      <p:sp>
        <p:nvSpPr>
          <p:cNvPr id="122" name="Google Shape;122;p16"/>
          <p:cNvSpPr txBox="1"/>
          <p:nvPr/>
        </p:nvSpPr>
        <p:spPr>
          <a:xfrm>
            <a:off x="1906925" y="3968225"/>
            <a:ext cx="6587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6"/>
          <p:cNvSpPr/>
          <p:nvPr/>
        </p:nvSpPr>
        <p:spPr>
          <a:xfrm rot="-5400000">
            <a:off x="-2155200" y="2132225"/>
            <a:ext cx="5162700" cy="8523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696175"/>
            <a:ext cx="1780477" cy="7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275" y="4827950"/>
            <a:ext cx="185400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UI-Tre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324" y="1484354"/>
            <a:ext cx="7126014" cy="25321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09800" cy="51435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50" y="87925"/>
            <a:ext cx="1425600" cy="42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778350"/>
            <a:ext cx="1967900" cy="8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1166825" y="4702975"/>
            <a:ext cx="797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125" y="4740350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607350" y="4702925"/>
            <a:ext cx="190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info@mindmajix.com</a:t>
            </a:r>
            <a:endParaRPr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333675" y="4740350"/>
            <a:ext cx="39885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India: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+91 9246333245, </a:t>
            </a: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+1 917 456 8403</a:t>
            </a:r>
            <a:endParaRPr sz="1200"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136388" y="310120"/>
            <a:ext cx="74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</a:t>
            </a:r>
            <a:r>
              <a:rPr lang="en-GB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2400" b="1" dirty="0">
              <a:solidFill>
                <a:srgbClr val="E545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153625" y="872739"/>
            <a:ext cx="7340700" cy="80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You should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split the task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at-least these two pieces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State Management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State Rendering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sz="1400" b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906925" y="3968225"/>
            <a:ext cx="6587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6"/>
          <p:cNvSpPr/>
          <p:nvPr/>
        </p:nvSpPr>
        <p:spPr>
          <a:xfrm rot="-5400000">
            <a:off x="-2155200" y="2132225"/>
            <a:ext cx="5162700" cy="8523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696175"/>
            <a:ext cx="1780477" cy="7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275" y="4827950"/>
            <a:ext cx="185400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1 wYTXBRvs0ohnH1aDTXSvLQ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386" y="1444515"/>
            <a:ext cx="3510456" cy="26328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109800" cy="51435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50" y="87925"/>
            <a:ext cx="1425600" cy="42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778350"/>
            <a:ext cx="1967900" cy="8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6"/>
          <p:cNvCxnSpPr/>
          <p:nvPr/>
        </p:nvCxnSpPr>
        <p:spPr>
          <a:xfrm>
            <a:off x="1166825" y="4702975"/>
            <a:ext cx="797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125" y="4740350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607350" y="4702925"/>
            <a:ext cx="19050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info@mindmajix.com</a:t>
            </a:r>
            <a:endParaRPr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333675" y="4740350"/>
            <a:ext cx="39885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India: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+91 9246333245, </a:t>
            </a:r>
            <a:r>
              <a:rPr lang="en-GB" sz="12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USA:</a:t>
            </a:r>
            <a:r>
              <a:rPr lang="en-GB" sz="1200" b="1">
                <a:solidFill>
                  <a:srgbClr val="E54550"/>
                </a:solidFill>
                <a:latin typeface="Proxima Nova"/>
                <a:ea typeface="Proxima Nova"/>
                <a:cs typeface="Proxima Nova"/>
                <a:sym typeface="Proxima Nova"/>
              </a:rPr>
              <a:t> +1 917 456 8403</a:t>
            </a:r>
            <a:endParaRPr sz="1200" b="1">
              <a:solidFill>
                <a:srgbClr val="E5455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340075" y="271775"/>
            <a:ext cx="749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to build </a:t>
            </a:r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First Application</a:t>
            </a:r>
            <a:endParaRPr sz="2400" b="1" dirty="0">
              <a:solidFill>
                <a:srgbClr val="E545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295675" y="1004625"/>
            <a:ext cx="7340700" cy="49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Here a look at the sample code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design &amp; develop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first application</a:t>
            </a:r>
          </a:p>
        </p:txBody>
      </p:sp>
      <p:sp>
        <p:nvSpPr>
          <p:cNvPr id="122" name="Google Shape;122;p16"/>
          <p:cNvSpPr txBox="1"/>
          <p:nvPr/>
        </p:nvSpPr>
        <p:spPr>
          <a:xfrm>
            <a:off x="1906925" y="3968225"/>
            <a:ext cx="6587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6"/>
          <p:cNvSpPr/>
          <p:nvPr/>
        </p:nvSpPr>
        <p:spPr>
          <a:xfrm rot="-5400000">
            <a:off x="-2155200" y="2132225"/>
            <a:ext cx="5162700" cy="852300"/>
          </a:xfrm>
          <a:prstGeom prst="rect">
            <a:avLst/>
          </a:prstGeom>
          <a:solidFill>
            <a:srgbClr val="E54550"/>
          </a:solidFill>
          <a:ln w="9525" cap="flat" cmpd="sng">
            <a:solidFill>
              <a:srgbClr val="E545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0" y="696175"/>
            <a:ext cx="1780477" cy="7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275" y="4827950"/>
            <a:ext cx="185400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1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275" y="1428750"/>
            <a:ext cx="4624552" cy="2601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GB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Career and Job opportunities for </a:t>
            </a:r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Developers</a:t>
            </a:r>
            <a:endParaRPr lang="en-IN" sz="2400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122" y="1159564"/>
            <a:ext cx="3473491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REACTJS-THE BEST BET FOR DEVELOPER JOBS:-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Yes it is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currently most in demand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because of one of the reason most of us are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running after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either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Data Science or Python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because of the hype around it. So very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few people are opting for it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So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huge demand but no much supply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pic>
        <p:nvPicPr>
          <p:cNvPr id="5" name="Picture 4" descr="jobreact1.png">
            <a:extLst>
              <a:ext uri="{FF2B5EF4-FFF2-40B4-BE49-F238E27FC236}">
                <a16:creationId xmlns:a16="http://schemas.microsoft.com/office/drawing/2014/main" id="{5F9D96E5-BCC2-4EC4-BEEC-A5E15BA8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201" y="1466492"/>
            <a:ext cx="3888828" cy="18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4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GB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Career and Job opportunities for </a:t>
            </a:r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Developers</a:t>
            </a:r>
            <a:endParaRPr lang="en-IN" sz="2400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122" y="1159564"/>
            <a:ext cx="3473491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Other good things:</a:t>
            </a:r>
          </a:p>
          <a:p>
            <a:pPr marL="171450" lvl="0" indent="-1714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Only Front End.</a:t>
            </a:r>
          </a:p>
          <a:p>
            <a:pPr marL="171450" lvl="0" indent="-1714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No need to learn SQL, any other skill.</a:t>
            </a:r>
          </a:p>
          <a:p>
            <a:pPr marL="171450" lvl="0" indent="-1714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One language only-JavaScript.</a:t>
            </a:r>
          </a:p>
          <a:p>
            <a:pPr marL="171450" lvl="0" indent="-1714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Very much doable.</a:t>
            </a:r>
          </a:p>
          <a:p>
            <a:pPr marL="171450" lvl="0" indent="-1714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Focus on only one thing.</a:t>
            </a:r>
          </a:p>
          <a:p>
            <a:pPr marL="171450" lvl="0" indent="-171450" algn="just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Salary as good as 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24231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Certifications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Available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134" y="1152475"/>
            <a:ext cx="7939165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Mindmajix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Training covers all the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essentials of ReactJS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including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JSX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components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frameworks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architecture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and more. This course will help you to become familiar with the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fundamental processes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the skills you need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 become a certified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 developer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You’ll also explore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advanced concepts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like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API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Hooks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performance optimization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testing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deploying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 applications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real-time examples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projects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Our React online course follows the industry’s best practices for modern React development</a:t>
            </a:r>
          </a:p>
          <a:p>
            <a:pPr marL="534987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042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Projects we will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Demonstrate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4987" indent="0">
              <a:buNone/>
            </a:pPr>
            <a:r>
              <a:rPr lang="en-IN" sz="1400" dirty="0"/>
              <a:t>Project - One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Description of the project.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System requirements.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Project execution.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534987" indent="0">
              <a:buNone/>
            </a:pPr>
            <a:r>
              <a:rPr lang="en-IN" sz="1400" dirty="0"/>
              <a:t>Project - Two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Description of the project.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System requirements.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Project execution.</a:t>
            </a:r>
          </a:p>
        </p:txBody>
      </p:sp>
    </p:spTree>
    <p:extLst>
      <p:ext uri="{BB962C8B-B14F-4D97-AF65-F5344CB8AC3E}">
        <p14:creationId xmlns:p14="http://schemas.microsoft.com/office/powerpoint/2010/main" val="35998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Welcome To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MindMajix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4987" indent="0">
              <a:buNone/>
            </a:pPr>
            <a:r>
              <a:rPr lang="en-GB" sz="1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Mindmajix is a leading global online training platform, holding 8+ years of experience in all IT courses.</a:t>
            </a:r>
          </a:p>
          <a:p>
            <a:pPr marL="534987" indent="0">
              <a:buNone/>
            </a:pPr>
            <a:r>
              <a:rPr lang="en-GB" sz="14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Achievements of MindMajix so far:</a:t>
            </a:r>
          </a:p>
          <a:p>
            <a:pPr marL="1277937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We believe in delivering </a:t>
            </a:r>
            <a:r>
              <a:rPr lang="en-GB" sz="12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Qualitative Training</a:t>
            </a: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and have got more than </a:t>
            </a:r>
            <a:r>
              <a:rPr lang="en-GB" sz="12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400 IT Courses</a:t>
            </a: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to our library.</a:t>
            </a:r>
          </a:p>
          <a:p>
            <a:pPr marL="1277937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Successful in training more than </a:t>
            </a:r>
            <a:r>
              <a:rPr lang="en-GB" sz="12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400k</a:t>
            </a: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students and professionals around the globe.</a:t>
            </a:r>
          </a:p>
          <a:p>
            <a:pPr marL="1277937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Experienced trainers with more than </a:t>
            </a:r>
            <a:r>
              <a:rPr lang="en-GB" sz="12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10 years</a:t>
            </a: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of domain expertise.</a:t>
            </a:r>
          </a:p>
          <a:p>
            <a:pPr marL="1277937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We are </a:t>
            </a:r>
            <a:r>
              <a:rPr lang="en-GB" sz="12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corporate</a:t>
            </a:r>
            <a:r>
              <a:rPr lang="en-GB" sz="1200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favourite training partner to the firms who are market leaders in delivering services</a:t>
            </a:r>
          </a:p>
        </p:txBody>
      </p:sp>
    </p:spTree>
    <p:extLst>
      <p:ext uri="{BB962C8B-B14F-4D97-AF65-F5344CB8AC3E}">
        <p14:creationId xmlns:p14="http://schemas.microsoft.com/office/powerpoint/2010/main" val="188946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Lab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4987" indent="0">
              <a:buNone/>
            </a:pPr>
            <a:r>
              <a:rPr lang="en-IN" sz="1400" dirty="0"/>
              <a:t>We will assist you to install in your laptop. Learner can use it life time. </a:t>
            </a:r>
          </a:p>
          <a:p>
            <a:pPr marL="534987" indent="0">
              <a:buNone/>
            </a:pPr>
            <a:endParaRPr lang="en-IN" sz="1400" dirty="0"/>
          </a:p>
          <a:p>
            <a:pPr marL="534987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5632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Additional Course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Session videos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Documentations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Useful references 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Sample resumes 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Resume preparation guidance</a:t>
            </a:r>
          </a:p>
        </p:txBody>
      </p:sp>
    </p:spTree>
    <p:extLst>
      <p:ext uri="{BB962C8B-B14F-4D97-AF65-F5344CB8AC3E}">
        <p14:creationId xmlns:p14="http://schemas.microsoft.com/office/powerpoint/2010/main" val="71907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Course Demo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Any doubts regarding the subject is discussed here.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r>
              <a:rPr lang="en-IN" sz="1400" dirty="0"/>
              <a:t>Any questions regarding course timings, resource allocation can be discussed with MindMajix.</a:t>
            </a:r>
          </a:p>
        </p:txBody>
      </p:sp>
    </p:spTree>
    <p:extLst>
      <p:ext uri="{BB962C8B-B14F-4D97-AF65-F5344CB8AC3E}">
        <p14:creationId xmlns:p14="http://schemas.microsoft.com/office/powerpoint/2010/main" val="300588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We value your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34987" indent="0" algn="ctr">
              <a:buNone/>
            </a:pPr>
            <a:r>
              <a:rPr lang="en-IN" sz="3000" dirty="0">
                <a:solidFill>
                  <a:srgbClr val="EA4551"/>
                </a:solidFill>
                <a:latin typeface="Bahnschrift" panose="020B0502040204020203" pitchFamily="34" charset="0"/>
                <a:sym typeface="Alfa Slab One"/>
              </a:rPr>
              <a:t>Thank YOU..!!</a:t>
            </a:r>
          </a:p>
          <a:p>
            <a:pPr marL="534987" indent="0" algn="ctr">
              <a:buNone/>
            </a:pPr>
            <a:endParaRPr lang="en-IN" sz="3000" dirty="0">
              <a:solidFill>
                <a:srgbClr val="EA4551"/>
              </a:solidFill>
              <a:latin typeface="Bahnschrift" panose="020B0502040204020203" pitchFamily="34" charset="0"/>
              <a:sym typeface="Alfa Slab One"/>
            </a:endParaRPr>
          </a:p>
          <a:p>
            <a:pPr marL="534987" indent="0" algn="ctr">
              <a:buNone/>
            </a:pPr>
            <a:r>
              <a:rPr lang="en-IN" sz="1600" dirty="0">
                <a:solidFill>
                  <a:srgbClr val="EA4551"/>
                </a:solidFill>
                <a:latin typeface="Bahnschrift" panose="020B0502040204020203" pitchFamily="34" charset="0"/>
                <a:sym typeface="Alfa Slab One"/>
              </a:rPr>
              <a:t>**We appreciate your feedback and this will help us improve in delivering qualitative trainings further.</a:t>
            </a:r>
          </a:p>
        </p:txBody>
      </p:sp>
    </p:spTree>
    <p:extLst>
      <p:ext uri="{BB962C8B-B14F-4D97-AF65-F5344CB8AC3E}">
        <p14:creationId xmlns:p14="http://schemas.microsoft.com/office/powerpoint/2010/main" val="399957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Trainer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649" y="1152475"/>
            <a:ext cx="8215611" cy="3416400"/>
          </a:xfrm>
        </p:spPr>
        <p:txBody>
          <a:bodyPr/>
          <a:lstStyle/>
          <a:p>
            <a:pPr marL="534987" indent="0">
              <a:buNone/>
            </a:pPr>
            <a:r>
              <a:rPr lang="en-IN" sz="1400" dirty="0"/>
              <a:t>Name	:	Mr. </a:t>
            </a:r>
            <a:r>
              <a:rPr lang="en-IN" sz="1400" dirty="0" smtClean="0"/>
              <a:t>Santhosh</a:t>
            </a:r>
            <a:endParaRPr lang="en-IN" sz="1400" dirty="0"/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IN" sz="1400" dirty="0"/>
              <a:t>           Experience	:	</a:t>
            </a:r>
            <a:r>
              <a:rPr lang="en-US" sz="1200" dirty="0">
                <a:solidFill>
                  <a:srgbClr val="434343"/>
                </a:solidFill>
                <a:latin typeface="Nunito"/>
                <a:sym typeface="Nunito"/>
              </a:rPr>
              <a:t>H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aving total </a:t>
            </a:r>
            <a:r>
              <a:rPr lang="en-US" sz="1200" b="1" dirty="0" smtClean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14yrs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of exp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endParaRPr lang="en-US" sz="12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Presently working for </a:t>
            </a: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MindMajix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  <a:p>
            <a:pPr marL="742950" indent="-207963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525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Course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Curriculum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4987" indent="0">
              <a:buNone/>
            </a:pPr>
            <a:r>
              <a:rPr lang="en-IN" sz="1400" dirty="0"/>
              <a:t>Course Contents:</a:t>
            </a:r>
          </a:p>
        </p:txBody>
      </p:sp>
    </p:spTree>
    <p:extLst>
      <p:ext uri="{BB962C8B-B14F-4D97-AF65-F5344CB8AC3E}">
        <p14:creationId xmlns:p14="http://schemas.microsoft.com/office/powerpoint/2010/main" val="75608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Today’s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91" y="1138299"/>
            <a:ext cx="8520600" cy="3416400"/>
          </a:xfrm>
        </p:spPr>
        <p:txBody>
          <a:bodyPr/>
          <a:lstStyle/>
          <a:p>
            <a:pPr marL="114300" lvl="0" indent="0">
              <a:lnSpc>
                <a:spcPct val="150000"/>
              </a:lnSpc>
              <a:buNone/>
            </a:pPr>
            <a:r>
              <a:rPr lang="en-US" sz="1200" dirty="0">
                <a:latin typeface="Nunito" charset="0"/>
                <a:ea typeface="Calibri"/>
                <a:cs typeface="Calibri"/>
                <a:sym typeface="Calibri"/>
              </a:rPr>
              <a:t>What is React JS?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>
                <a:latin typeface="Nunito" charset="0"/>
                <a:ea typeface="Calibri"/>
                <a:cs typeface="Calibri"/>
                <a:sym typeface="Calibri"/>
              </a:rPr>
              <a:t>Why is React used for building User Interfaces?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>
                <a:latin typeface="Nunito" charset="0"/>
                <a:ea typeface="Calibri"/>
                <a:cs typeface="Calibri"/>
                <a:sym typeface="Calibri"/>
              </a:rPr>
              <a:t>Getting Started with React JS Framework</a:t>
            </a:r>
          </a:p>
          <a:p>
            <a:pPr marL="114300" lvl="0" indent="0">
              <a:lnSpc>
                <a:spcPct val="150000"/>
              </a:lnSpc>
              <a:buNone/>
            </a:pPr>
            <a:r>
              <a:rPr lang="en-US" sz="1200" dirty="0">
                <a:latin typeface="Nunito" charset="0"/>
                <a:ea typeface="Calibri"/>
                <a:cs typeface="Calibri"/>
                <a:sym typeface="Calibri"/>
              </a:rPr>
              <a:t>Introduction to React Building Blocks</a:t>
            </a:r>
          </a:p>
          <a:p>
            <a:pPr marL="9144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" charset="0"/>
                <a:ea typeface="Calibri"/>
                <a:cs typeface="Calibri"/>
                <a:sym typeface="Calibri"/>
              </a:rPr>
              <a:t>JSX, </a:t>
            </a:r>
            <a:r>
              <a:rPr lang="en-US" sz="1100" dirty="0" err="1">
                <a:latin typeface="Nunito" charset="0"/>
                <a:ea typeface="Calibri"/>
                <a:cs typeface="Calibri"/>
                <a:sym typeface="Calibri"/>
              </a:rPr>
              <a:t>Transpiler</a:t>
            </a:r>
            <a:r>
              <a:rPr lang="en-US" sz="1100" dirty="0">
                <a:latin typeface="Nunito" charset="0"/>
                <a:ea typeface="Calibri"/>
                <a:cs typeface="Calibri"/>
                <a:sym typeface="Calibri"/>
              </a:rPr>
              <a:t>, Virtual DOM, </a:t>
            </a:r>
          </a:p>
          <a:p>
            <a:pPr marL="9144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" charset="0"/>
                <a:ea typeface="Calibri"/>
                <a:cs typeface="Calibri"/>
                <a:sym typeface="Calibri"/>
              </a:rPr>
              <a:t>Components, Props, States, Events. </a:t>
            </a:r>
          </a:p>
          <a:p>
            <a:pPr marL="9144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" charset="0"/>
                <a:ea typeface="Calibri"/>
                <a:cs typeface="Calibri"/>
                <a:sym typeface="Calibri"/>
              </a:rPr>
              <a:t>Component Lifecycle, Router, Forms, Refs</a:t>
            </a:r>
          </a:p>
          <a:p>
            <a:pPr marL="9144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Nunito" charset="0"/>
                <a:ea typeface="Calibri"/>
                <a:cs typeface="Calibri"/>
                <a:sym typeface="Calibri"/>
              </a:rPr>
              <a:t>List 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of React Developer Tools</a:t>
            </a: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React Components Page View</a:t>
            </a: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Kind of Applications you can build with "React Approach“</a:t>
            </a: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How to Build First React Application</a:t>
            </a:r>
          </a:p>
          <a:p>
            <a:pPr marL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Career and Job rising opportunities for React developers</a:t>
            </a:r>
          </a:p>
          <a:p>
            <a:pPr marL="571500" indent="0">
              <a:lnSpc>
                <a:spcPct val="150000"/>
              </a:lnSpc>
              <a:buNone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914400" lvl="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114300" lvl="0" indent="0">
              <a:lnSpc>
                <a:spcPct val="150000"/>
              </a:lnSpc>
              <a:buNone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534987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651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What is </a:t>
            </a:r>
            <a:r>
              <a:rPr lang="en-IN" dirty="0">
                <a:solidFill>
                  <a:srgbClr val="EA4551"/>
                </a:solidFill>
                <a:latin typeface="Bahnschrift" panose="020B0502040204020203" pitchFamily="34" charset="0"/>
              </a:rPr>
              <a:t>React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91" y="1138299"/>
            <a:ext cx="5295202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JavaScript library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for building ‘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User Interfaces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’. It is maintained by '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Facebook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community of individual developers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companies’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can be used as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base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the '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of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Single Page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Mobile Applications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’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JavaScript libraries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are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collections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of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pre-written JavaScript code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that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can be used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for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common JS tasks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allowing you to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bypass the time intensive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(and unnecessary)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process of coding by hand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571500" indent="0">
              <a:lnSpc>
                <a:spcPct val="150000"/>
              </a:lnSpc>
              <a:buNone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914400" lvl="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114300" lvl="0" indent="0">
              <a:lnSpc>
                <a:spcPct val="150000"/>
              </a:lnSpc>
              <a:buNone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534987" indent="0">
              <a:buNone/>
            </a:pPr>
            <a:endParaRPr lang="en-IN" sz="1400" dirty="0"/>
          </a:p>
        </p:txBody>
      </p:sp>
      <p:pic>
        <p:nvPicPr>
          <p:cNvPr id="5" name="Picture 4" descr="reactjs-development-services.png">
            <a:extLst>
              <a:ext uri="{FF2B5EF4-FFF2-40B4-BE49-F238E27FC236}">
                <a16:creationId xmlns:a16="http://schemas.microsoft.com/office/drawing/2014/main" id="{184AC42C-D42B-461F-88E4-B2FAAAF9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39" y="864293"/>
            <a:ext cx="1422838" cy="1422838"/>
          </a:xfrm>
          <a:prstGeom prst="rect">
            <a:avLst/>
          </a:prstGeom>
        </p:spPr>
      </p:pic>
      <p:pic>
        <p:nvPicPr>
          <p:cNvPr id="7" name="Picture 6" descr="reactjs-features.png">
            <a:extLst>
              <a:ext uri="{FF2B5EF4-FFF2-40B4-BE49-F238E27FC236}">
                <a16:creationId xmlns:a16="http://schemas.microsoft.com/office/drawing/2014/main" id="{ED9C8F39-8A5D-4483-BBE6-80002D20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06" y="2490707"/>
            <a:ext cx="1629104" cy="15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0" y="463811"/>
            <a:ext cx="8520600" cy="572700"/>
          </a:xfrm>
        </p:spPr>
        <p:txBody>
          <a:bodyPr/>
          <a:lstStyle/>
          <a:p>
            <a:pPr indent="534988"/>
            <a:r>
              <a:rPr lang="en-US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Why is </a:t>
            </a:r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</a:t>
            </a:r>
            <a:r>
              <a:rPr lang="en-US" sz="24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used for building </a:t>
            </a:r>
            <a:r>
              <a:rPr lang="en-GB" sz="24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User Interfaces?</a:t>
            </a:r>
            <a:endParaRPr lang="en-IN" sz="2400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091" y="1138299"/>
            <a:ext cx="5295202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What is User Interfaces?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declarative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efficient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and a flexible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JavaScript library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for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building user interfaces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It lets you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compose complex UI’s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from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small and isolated pieces of code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called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components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.” - </a:t>
            </a: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ReactJs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allows to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fragment website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several individual components.</a:t>
            </a:r>
          </a:p>
          <a:p>
            <a:pPr marL="571500" indent="0">
              <a:lnSpc>
                <a:spcPct val="150000"/>
              </a:lnSpc>
              <a:buNone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914400" lvl="0">
              <a:lnSpc>
                <a:spcPct val="150000"/>
              </a:lnSpc>
              <a:buFont typeface="Calibri"/>
              <a:buChar char="●"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114300" lvl="0" indent="0">
              <a:lnSpc>
                <a:spcPct val="150000"/>
              </a:lnSpc>
              <a:buNone/>
            </a:pPr>
            <a:endParaRPr lang="en-US" sz="1200" dirty="0">
              <a:latin typeface="Nunito" charset="0"/>
              <a:ea typeface="Calibri"/>
              <a:cs typeface="Calibri"/>
              <a:sym typeface="Calibri"/>
            </a:endParaRPr>
          </a:p>
          <a:p>
            <a:pPr marL="534987" indent="0">
              <a:buNone/>
            </a:pPr>
            <a:endParaRPr lang="en-IN" sz="1400" dirty="0"/>
          </a:p>
        </p:txBody>
      </p:sp>
      <p:pic>
        <p:nvPicPr>
          <p:cNvPr id="4" name="Picture 3" descr="ui.png">
            <a:extLst>
              <a:ext uri="{FF2B5EF4-FFF2-40B4-BE49-F238E27FC236}">
                <a16:creationId xmlns:a16="http://schemas.microsoft.com/office/drawing/2014/main" id="{32431086-3003-4E02-943B-30AF5401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819" y="1339745"/>
            <a:ext cx="2123090" cy="19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534988"/>
            <a:r>
              <a:rPr lang="en-GB" sz="2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Getting started with </a:t>
            </a:r>
            <a:r>
              <a:rPr lang="en-GB" sz="28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ReactJS Framework</a:t>
            </a:r>
            <a:endParaRPr lang="en-IN" sz="2800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312" y="1152475"/>
            <a:ext cx="7924988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JS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not a framework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We know that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really good at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handling the view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allows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you to recycle components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multiple times in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single web application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library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for building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composable user interfaces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It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encourages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the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creation of reusable UI components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which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present data that changes over time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key difference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between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library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framework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"Inversion of Control"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When you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call a method 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from a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library, you 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control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But with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framework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the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control is inverted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the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framework calls you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A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library is</a:t>
            </a:r>
            <a:r>
              <a:rPr lang="en-US" sz="14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just </a:t>
            </a:r>
            <a:r>
              <a:rPr lang="en-US" sz="14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 collection of class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1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852-E39B-4CB9-B478-A7FCB3E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0728"/>
            <a:ext cx="8520600" cy="572700"/>
          </a:xfrm>
        </p:spPr>
        <p:txBody>
          <a:bodyPr/>
          <a:lstStyle/>
          <a:p>
            <a:pPr indent="534988"/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Introduction to </a:t>
            </a:r>
            <a:r>
              <a:rPr lang="en-IN" sz="2800" b="1" dirty="0">
                <a:solidFill>
                  <a:srgbClr val="EA4551"/>
                </a:solidFill>
                <a:latin typeface="Bahnschrift" panose="020B0502040204020203" pitchFamily="34" charset="0"/>
              </a:rPr>
              <a:t>React JS</a:t>
            </a:r>
            <a:r>
              <a:rPr lang="en-GB" sz="2800" b="1" dirty="0">
                <a:solidFill>
                  <a:srgbClr val="E54550"/>
                </a:solidFill>
                <a:latin typeface="Calibri"/>
                <a:ea typeface="Calibri"/>
                <a:cs typeface="Calibri"/>
                <a:sym typeface="Calibri"/>
              </a:rPr>
              <a:t> Building Blocks</a:t>
            </a:r>
            <a:endParaRPr lang="en-IN" sz="2800" dirty="0">
              <a:solidFill>
                <a:srgbClr val="EA455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B28C-51C1-4FF9-8165-0ED249C5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593" y="863550"/>
            <a:ext cx="8052579" cy="34164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Js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library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for developing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front end web applications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composed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of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various building blocks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which when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interweave with each other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leads to the development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of full fledged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front end web applications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JSX : 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Before starting to discussing any concept of React, we must always remember that everything in react is JS (JavaScript) even if doesn't look like it!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 </a:t>
            </a: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jsxelement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= &lt;h1&gt;hi!&lt;/h1&gt;;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Transpiler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lang="en-US" sz="1200" b="1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Transpilers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or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source-to-source compilers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are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tools that read source code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written in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one programming language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produce the equivalent code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another language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  <a:p>
            <a:pPr marL="0" lvl="0" indent="0" algn="just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Virtual DOM : 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Like the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actual DOM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the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Virtual DOM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node tree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that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lists elements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their attributes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content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objects and properties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-US" sz="1200" dirty="0" err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React's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render() method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creates a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node tree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from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React components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updates 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this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tree in response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mutations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in the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data model</a:t>
            </a:r>
            <a:r>
              <a:rPr lang="en-US" sz="1200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caused by </a:t>
            </a:r>
            <a:r>
              <a:rPr lang="en-US" sz="12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60278610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1222</Words>
  <Application>Microsoft Office PowerPoint</Application>
  <PresentationFormat>On-screen Show (16:9)</PresentationFormat>
  <Paragraphs>134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Proxima Nova</vt:lpstr>
      <vt:lpstr>Bahnschrift</vt:lpstr>
      <vt:lpstr>Calibri</vt:lpstr>
      <vt:lpstr>Nunito</vt:lpstr>
      <vt:lpstr>Georgia</vt:lpstr>
      <vt:lpstr>Ubuntu</vt:lpstr>
      <vt:lpstr>Alfa Slab One</vt:lpstr>
      <vt:lpstr>Gameday</vt:lpstr>
      <vt:lpstr>Welcome to </vt:lpstr>
      <vt:lpstr>Welcome To MindMajix</vt:lpstr>
      <vt:lpstr>Trainer Profile</vt:lpstr>
      <vt:lpstr>Course Curriculum</vt:lpstr>
      <vt:lpstr>Today’s Agenda</vt:lpstr>
      <vt:lpstr>What is React JS</vt:lpstr>
      <vt:lpstr>Why is ReactJS used for building User Interfaces?</vt:lpstr>
      <vt:lpstr>Getting started with ReactJS Framework</vt:lpstr>
      <vt:lpstr>Introduction to React JS Building Blocks</vt:lpstr>
      <vt:lpstr>Introduction to React JS Building Blocks</vt:lpstr>
      <vt:lpstr>Introduction to React JS Building Blocks</vt:lpstr>
      <vt:lpstr>List of ReactJS Developer Tools</vt:lpstr>
      <vt:lpstr>ReactJS Components Page View</vt:lpstr>
      <vt:lpstr>ReactJS Approach</vt:lpstr>
      <vt:lpstr>How to build ReactJS First Application</vt:lpstr>
      <vt:lpstr>Career and Job opportunities for ReactJS Developers</vt:lpstr>
      <vt:lpstr>Career and Job opportunities for ReactJS Developers</vt:lpstr>
      <vt:lpstr>Certifications Available</vt:lpstr>
      <vt:lpstr>Projects we will Demonstrate</vt:lpstr>
      <vt:lpstr>Lab Setup</vt:lpstr>
      <vt:lpstr>Additional Course Resources</vt:lpstr>
      <vt:lpstr>Course Demo Questionnaire</vt:lpstr>
      <vt:lpstr>We value your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admin</dc:creator>
  <cp:lastModifiedBy>SANTHOSH</cp:lastModifiedBy>
  <cp:revision>32</cp:revision>
  <dcterms:modified xsi:type="dcterms:W3CDTF">2020-09-19T08:12:42Z</dcterms:modified>
</cp:coreProperties>
</file>