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4" r:id="rId2"/>
    <p:sldId id="291" r:id="rId3"/>
    <p:sldId id="285" r:id="rId4"/>
    <p:sldId id="286" r:id="rId5"/>
    <p:sldId id="292" r:id="rId6"/>
    <p:sldId id="290" r:id="rId7"/>
    <p:sldId id="287" r:id="rId8"/>
    <p:sldId id="293" r:id="rId9"/>
    <p:sldId id="289" r:id="rId10"/>
    <p:sldId id="294" r:id="rId11"/>
    <p:sldId id="295" r:id="rId12"/>
    <p:sldId id="297" r:id="rId13"/>
    <p:sldId id="298" r:id="rId14"/>
    <p:sldId id="299" r:id="rId15"/>
    <p:sldId id="300" r:id="rId16"/>
    <p:sldId id="30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0" autoAdjust="0"/>
    <p:restoredTop sz="94660"/>
  </p:normalViewPr>
  <p:slideViewPr>
    <p:cSldViewPr>
      <p:cViewPr varScale="1">
        <p:scale>
          <a:sx n="63" d="100"/>
          <a:sy n="63" d="100"/>
        </p:scale>
        <p:origin x="105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1/25/2024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Component is considered as the core building blocks of a React application.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Components are a fundamental concept in React, and they are the building blocks of a React application.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component is a reusable, self-contained piece of code that encapsulates a specific piece of functionality or a part of the user interface.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 applications are typically composed of multiple components that work together to create the overall user interface.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 React Components are defined in a simple JavaScript file.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 React each component return as a custom html element.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Components are re-usable and nested.</a:t>
            </a:r>
          </a:p>
        </p:txBody>
      </p:sp>
    </p:spTree>
  </p:cSld>
  <p:clrMapOvr>
    <a:masterClrMapping/>
  </p:clrMapOvr>
  <p:transition>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b="1" i="1" dirty="0">
              <a:solidFill>
                <a:schemeClr val="tx1">
                  <a:lumMod val="65000"/>
                  <a:lumOff val="35000"/>
                </a:schemeClr>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C0463D9-BC12-5969-C56D-1501E4E533E1}"/>
              </a:ext>
            </a:extLst>
          </p:cNvPr>
          <p:cNvPicPr>
            <a:picLocks noChangeAspect="1"/>
          </p:cNvPicPr>
          <p:nvPr/>
        </p:nvPicPr>
        <p:blipFill>
          <a:blip r:embed="rId2"/>
          <a:stretch>
            <a:fillRect/>
          </a:stretch>
        </p:blipFill>
        <p:spPr>
          <a:xfrm>
            <a:off x="696503" y="1530252"/>
            <a:ext cx="6390097" cy="4648757"/>
          </a:xfrm>
          <a:prstGeom prst="rect">
            <a:avLst/>
          </a:prstGeom>
        </p:spPr>
      </p:pic>
    </p:spTree>
    <p:extLst>
      <p:ext uri="{BB962C8B-B14F-4D97-AF65-F5344CB8AC3E}">
        <p14:creationId xmlns:p14="http://schemas.microsoft.com/office/powerpoint/2010/main" val="2482799865"/>
      </p:ext>
    </p:extLst>
  </p:cSld>
  <p:clrMapOvr>
    <a:masterClrMapping/>
  </p:clrMapOvr>
  <p:transition>
    <p:push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85000" lnSpcReduction="2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 React, the "state" is a JavaScript object that represents the current condition or data of a component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State is a fundamental concept and plays a crucial role in building dynamic and interactive user interfaces.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Each component in React can have its own state, which can be modified over time, leading to updates in the UI.</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state is an updatable structure that is used to contain data or information about the component.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state in a component can change over time.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 A component with the state is known as stateful components.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the heart of the react component which determines the behavior of the component and how it will render.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change in state over time can happen as a response to user action or system event.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They are also responsible for making a component dynamic and interactive.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state represents the component's state or information.</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Declaring State:</a:t>
            </a:r>
          </a:p>
          <a:p>
            <a:pPr marL="457200" indent="-457200">
              <a:spcAft>
                <a:spcPts val="1200"/>
              </a:spcAft>
              <a:buFont typeface="Wingdings" pitchFamily="2" charset="2"/>
              <a:buChar char="§"/>
            </a:pPr>
            <a:r>
              <a:rPr lang="en-US" sz="2000" b="0" i="0" dirty="0">
                <a:solidFill>
                  <a:srgbClr val="374151"/>
                </a:solidFill>
                <a:effectLst/>
                <a:latin typeface="Söhne"/>
              </a:rPr>
              <a:t>State is typically declared in a class component's constructor using the </a:t>
            </a:r>
            <a:r>
              <a:rPr lang="en-US" sz="2000" b="1" i="0" dirty="0" err="1">
                <a:solidFill>
                  <a:srgbClr val="111827"/>
                </a:solidFill>
                <a:effectLst/>
                <a:latin typeface="Söhne Mono"/>
              </a:rPr>
              <a:t>this.state</a:t>
            </a:r>
            <a:r>
              <a:rPr lang="en-US" sz="2000" b="1" i="0" dirty="0">
                <a:solidFill>
                  <a:srgbClr val="111827"/>
                </a:solidFill>
                <a:effectLst/>
                <a:latin typeface="Söhne Mono"/>
              </a:rPr>
              <a:t> </a:t>
            </a:r>
            <a:r>
              <a:rPr lang="en-US" sz="2000" b="0" i="0" dirty="0">
                <a:solidFill>
                  <a:srgbClr val="374151"/>
                </a:solidFill>
                <a:effectLst/>
                <a:latin typeface="Söhne"/>
              </a:rPr>
              <a:t>syntax. It is initialized with an object representing the initial state.</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A4302F28-018B-9D5F-9C5E-FBA63DF34691}"/>
              </a:ext>
            </a:extLst>
          </p:cNvPr>
          <p:cNvPicPr>
            <a:picLocks noChangeAspect="1"/>
          </p:cNvPicPr>
          <p:nvPr/>
        </p:nvPicPr>
        <p:blipFill>
          <a:blip r:embed="rId2"/>
          <a:stretch>
            <a:fillRect/>
          </a:stretch>
        </p:blipFill>
        <p:spPr>
          <a:xfrm>
            <a:off x="1219200" y="2209800"/>
            <a:ext cx="6562395" cy="2819400"/>
          </a:xfrm>
          <a:prstGeom prst="rect">
            <a:avLst/>
          </a:prstGeom>
        </p:spPr>
      </p:pic>
    </p:spTree>
    <p:extLst>
      <p:ext uri="{BB962C8B-B14F-4D97-AF65-F5344CB8AC3E}">
        <p14:creationId xmlns:p14="http://schemas.microsoft.com/office/powerpoint/2010/main" val="42932925"/>
      </p:ext>
    </p:extLst>
  </p:cSld>
  <p:clrMapOvr>
    <a:masterClrMapping/>
  </p:clrMapOvr>
  <p:transition>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Updating State::</a:t>
            </a:r>
          </a:p>
          <a:p>
            <a:pPr marL="457200" indent="-457200">
              <a:spcAft>
                <a:spcPts val="1200"/>
              </a:spcAft>
              <a:buFont typeface="Wingdings" pitchFamily="2" charset="2"/>
              <a:buChar char="§"/>
            </a:pPr>
            <a:r>
              <a:rPr lang="en-US" sz="2000" b="0" i="0" dirty="0">
                <a:solidFill>
                  <a:srgbClr val="374151"/>
                </a:solidFill>
                <a:effectLst/>
                <a:latin typeface="Söhne"/>
              </a:rPr>
              <a:t>The  </a:t>
            </a:r>
            <a:r>
              <a:rPr lang="en-US" sz="2000" b="1" i="0" dirty="0" err="1">
                <a:solidFill>
                  <a:srgbClr val="111827"/>
                </a:solidFill>
                <a:effectLst/>
                <a:latin typeface="Söhne Mono"/>
              </a:rPr>
              <a:t>setState</a:t>
            </a:r>
            <a:r>
              <a:rPr lang="en-US" sz="2000" b="1" i="0" dirty="0">
                <a:solidFill>
                  <a:srgbClr val="111827"/>
                </a:solidFill>
                <a:effectLst/>
                <a:latin typeface="Söhne Mono"/>
              </a:rPr>
              <a:t> </a:t>
            </a:r>
            <a:r>
              <a:rPr lang="en-US" sz="2000" b="0" i="0" dirty="0">
                <a:solidFill>
                  <a:srgbClr val="374151"/>
                </a:solidFill>
                <a:effectLst/>
                <a:latin typeface="Söhne"/>
              </a:rPr>
              <a:t>method is used to update the state. It takes an object that represents the partial state to be updated. React then merges this object with the current state.</a:t>
            </a: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r>
              <a:rPr lang="en-US" sz="2000" b="1" i="0" dirty="0">
                <a:effectLst/>
                <a:latin typeface="Söhne"/>
              </a:rPr>
              <a:t>Immutable State:</a:t>
            </a:r>
          </a:p>
          <a:p>
            <a:pPr marL="457200" indent="-457200">
              <a:spcAft>
                <a:spcPts val="1200"/>
              </a:spcAft>
              <a:buFont typeface="Wingdings" pitchFamily="2" charset="2"/>
              <a:buChar char="§"/>
            </a:pPr>
            <a:r>
              <a:rPr lang="en-US" sz="2000" b="0" i="0" dirty="0">
                <a:solidFill>
                  <a:srgbClr val="374151"/>
                </a:solidFill>
                <a:effectLst/>
                <a:latin typeface="Söhne"/>
              </a:rPr>
              <a:t>State should be treated as immutable in React. Instead of modifying the state directly, you provide a new object that represents the updated state. This ensures that React can correctly determine when to re-render components.</a:t>
            </a:r>
            <a:endParaRPr lang="en-US" sz="2000" dirty="0">
              <a:solidFill>
                <a:schemeClr val="tx1">
                  <a:lumMod val="65000"/>
                  <a:lumOff val="35000"/>
                </a:schemeClr>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E8EDAC1B-B659-BE77-1B62-A9720E8A9C60}"/>
              </a:ext>
            </a:extLst>
          </p:cNvPr>
          <p:cNvPicPr>
            <a:picLocks noChangeAspect="1"/>
          </p:cNvPicPr>
          <p:nvPr/>
        </p:nvPicPr>
        <p:blipFill>
          <a:blip r:embed="rId2"/>
          <a:stretch>
            <a:fillRect/>
          </a:stretch>
        </p:blipFill>
        <p:spPr>
          <a:xfrm>
            <a:off x="1317491" y="2209800"/>
            <a:ext cx="6509018" cy="1143047"/>
          </a:xfrm>
          <a:prstGeom prst="rect">
            <a:avLst/>
          </a:prstGeom>
        </p:spPr>
      </p:pic>
      <p:pic>
        <p:nvPicPr>
          <p:cNvPr id="9" name="Picture 8">
            <a:extLst>
              <a:ext uri="{FF2B5EF4-FFF2-40B4-BE49-F238E27FC236}">
                <a16:creationId xmlns:a16="http://schemas.microsoft.com/office/drawing/2014/main" id="{630A201F-41DC-6613-B417-353C105FC0BE}"/>
              </a:ext>
            </a:extLst>
          </p:cNvPr>
          <p:cNvPicPr>
            <a:picLocks noChangeAspect="1"/>
          </p:cNvPicPr>
          <p:nvPr/>
        </p:nvPicPr>
        <p:blipFill>
          <a:blip r:embed="rId3"/>
          <a:stretch>
            <a:fillRect/>
          </a:stretch>
        </p:blipFill>
        <p:spPr>
          <a:xfrm>
            <a:off x="1447800" y="5156136"/>
            <a:ext cx="7010400" cy="1549463"/>
          </a:xfrm>
          <a:prstGeom prst="rect">
            <a:avLst/>
          </a:prstGeom>
        </p:spPr>
      </p:pic>
    </p:spTree>
    <p:extLst>
      <p:ext uri="{BB962C8B-B14F-4D97-AF65-F5344CB8AC3E}">
        <p14:creationId xmlns:p14="http://schemas.microsoft.com/office/powerpoint/2010/main" val="1146701446"/>
      </p:ext>
    </p:extLst>
  </p:cSld>
  <p:clrMapOvr>
    <a:masterClrMapping/>
  </p:clrMapOvr>
  <p:transition>
    <p:push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i="0" dirty="0">
                <a:effectLst/>
                <a:latin typeface="Söhne"/>
              </a:rPr>
              <a:t>Functional State Updates:</a:t>
            </a:r>
          </a:p>
          <a:p>
            <a:pPr marL="457200" indent="-457200">
              <a:spcAft>
                <a:spcPts val="1200"/>
              </a:spcAft>
              <a:buFont typeface="Wingdings" pitchFamily="2" charset="2"/>
              <a:buChar char="§"/>
            </a:pPr>
            <a:r>
              <a:rPr lang="en-US" sz="2000" b="0" i="0" dirty="0">
                <a:solidFill>
                  <a:srgbClr val="374151"/>
                </a:solidFill>
                <a:effectLst/>
                <a:latin typeface="Söhne"/>
              </a:rPr>
              <a:t>When the new state is computed based on the previous state, you can use a functional update to ensure that the update is based on the most recent state.</a:t>
            </a: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r>
              <a:rPr lang="en-US" sz="2000" b="1" i="0" dirty="0">
                <a:effectLst/>
                <a:latin typeface="Söhne"/>
              </a:rPr>
              <a:t>Passing State as Props:</a:t>
            </a:r>
          </a:p>
          <a:p>
            <a:pPr marL="457200" indent="-457200">
              <a:spcAft>
                <a:spcPts val="1200"/>
              </a:spcAft>
              <a:buFont typeface="Wingdings" pitchFamily="2" charset="2"/>
              <a:buChar char="§"/>
            </a:pPr>
            <a:r>
              <a:rPr lang="en-US" sz="2000" b="0" i="0" dirty="0">
                <a:solidFill>
                  <a:srgbClr val="374151"/>
                </a:solidFill>
                <a:effectLst/>
                <a:latin typeface="Söhne"/>
              </a:rPr>
              <a:t>State can be passed down to child components as props, allowing child components to access and display the data.</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2487D763-042B-90A1-1562-8E806EE3FF2E}"/>
              </a:ext>
            </a:extLst>
          </p:cNvPr>
          <p:cNvPicPr>
            <a:picLocks noChangeAspect="1"/>
          </p:cNvPicPr>
          <p:nvPr/>
        </p:nvPicPr>
        <p:blipFill>
          <a:blip r:embed="rId2"/>
          <a:stretch>
            <a:fillRect/>
          </a:stretch>
        </p:blipFill>
        <p:spPr>
          <a:xfrm>
            <a:off x="1905000" y="2057400"/>
            <a:ext cx="5162815" cy="1168460"/>
          </a:xfrm>
          <a:prstGeom prst="rect">
            <a:avLst/>
          </a:prstGeom>
        </p:spPr>
      </p:pic>
      <p:pic>
        <p:nvPicPr>
          <p:cNvPr id="8" name="Picture 7">
            <a:extLst>
              <a:ext uri="{FF2B5EF4-FFF2-40B4-BE49-F238E27FC236}">
                <a16:creationId xmlns:a16="http://schemas.microsoft.com/office/drawing/2014/main" id="{B938EECF-6A6F-F73E-9576-BACC25E79B26}"/>
              </a:ext>
            </a:extLst>
          </p:cNvPr>
          <p:cNvPicPr>
            <a:picLocks noChangeAspect="1"/>
          </p:cNvPicPr>
          <p:nvPr/>
        </p:nvPicPr>
        <p:blipFill>
          <a:blip r:embed="rId3"/>
          <a:stretch>
            <a:fillRect/>
          </a:stretch>
        </p:blipFill>
        <p:spPr>
          <a:xfrm>
            <a:off x="1371600" y="4724400"/>
            <a:ext cx="6934200" cy="1066800"/>
          </a:xfrm>
          <a:prstGeom prst="rect">
            <a:avLst/>
          </a:prstGeom>
        </p:spPr>
      </p:pic>
    </p:spTree>
    <p:extLst>
      <p:ext uri="{BB962C8B-B14F-4D97-AF65-F5344CB8AC3E}">
        <p14:creationId xmlns:p14="http://schemas.microsoft.com/office/powerpoint/2010/main" val="3817372772"/>
      </p:ext>
    </p:extLst>
  </p:cSld>
  <p:clrMapOvr>
    <a:masterClrMapping/>
  </p:clrMapOvr>
  <p:transition>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i="0" dirty="0">
                <a:effectLst/>
                <a:latin typeface="Söhne"/>
              </a:rPr>
              <a:t>Initializing State with Props:</a:t>
            </a:r>
          </a:p>
          <a:p>
            <a:pPr marL="457200" indent="-457200">
              <a:spcAft>
                <a:spcPts val="1200"/>
              </a:spcAft>
              <a:buFont typeface="Wingdings" pitchFamily="2" charset="2"/>
              <a:buChar char="§"/>
            </a:pPr>
            <a:r>
              <a:rPr lang="en-US" sz="2000" b="0" i="0" dirty="0">
                <a:solidFill>
                  <a:srgbClr val="374151"/>
                </a:solidFill>
                <a:effectLst/>
                <a:latin typeface="Söhne"/>
              </a:rPr>
              <a:t>You can initialize a component's state based on the props it receives using the constructor.</a:t>
            </a: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endParaRPr lang="en-US" sz="2000" b="1" i="0" dirty="0">
              <a:effectLst/>
              <a:latin typeface="Söhne"/>
            </a:endParaRPr>
          </a:p>
          <a:p>
            <a:pPr marL="457200" indent="-457200">
              <a:spcAft>
                <a:spcPts val="1200"/>
              </a:spcAft>
              <a:buFont typeface="Wingdings" pitchFamily="2" charset="2"/>
              <a:buChar char="§"/>
            </a:pPr>
            <a:endParaRPr lang="en-US" sz="2000" b="1" dirty="0">
              <a:latin typeface="Söhne"/>
            </a:endParaRPr>
          </a:p>
          <a:p>
            <a:pPr marL="457200" indent="-457200">
              <a:spcAft>
                <a:spcPts val="1200"/>
              </a:spcAft>
              <a:buFont typeface="Wingdings" pitchFamily="2" charset="2"/>
              <a:buChar char="§"/>
            </a:pPr>
            <a:r>
              <a:rPr lang="en-US" sz="2000" b="1" i="0" dirty="0">
                <a:effectLst/>
                <a:latin typeface="Söhne"/>
              </a:rPr>
              <a:t>Local vs. Global State:</a:t>
            </a:r>
          </a:p>
          <a:p>
            <a:pPr marL="457200" indent="-457200">
              <a:spcAft>
                <a:spcPts val="1200"/>
              </a:spcAft>
              <a:buFont typeface="Wingdings" pitchFamily="2" charset="2"/>
              <a:buChar char="§"/>
            </a:pPr>
            <a:r>
              <a:rPr lang="en-US" sz="2000" b="0" i="0" dirty="0">
                <a:solidFill>
                  <a:srgbClr val="374151"/>
                </a:solidFill>
                <a:effectLst/>
                <a:latin typeface="Söhne"/>
              </a:rPr>
              <a:t>State is local to the component that declares it. For managing state across multiple components, you might use state management solutions like React Context or external state management libraries like Redux.</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7CECC2B-6FD9-BC36-E367-31390CED6874}"/>
              </a:ext>
            </a:extLst>
          </p:cNvPr>
          <p:cNvPicPr>
            <a:picLocks noChangeAspect="1"/>
          </p:cNvPicPr>
          <p:nvPr/>
        </p:nvPicPr>
        <p:blipFill>
          <a:blip r:embed="rId2"/>
          <a:stretch>
            <a:fillRect/>
          </a:stretch>
        </p:blipFill>
        <p:spPr>
          <a:xfrm>
            <a:off x="1996940" y="1905000"/>
            <a:ext cx="5226319" cy="1397072"/>
          </a:xfrm>
          <a:prstGeom prst="rect">
            <a:avLst/>
          </a:prstGeom>
        </p:spPr>
      </p:pic>
      <p:pic>
        <p:nvPicPr>
          <p:cNvPr id="9" name="Picture 8">
            <a:extLst>
              <a:ext uri="{FF2B5EF4-FFF2-40B4-BE49-F238E27FC236}">
                <a16:creationId xmlns:a16="http://schemas.microsoft.com/office/drawing/2014/main" id="{EC96CC58-2B84-AF58-EAB5-AC433D3EA256}"/>
              </a:ext>
            </a:extLst>
          </p:cNvPr>
          <p:cNvPicPr>
            <a:picLocks noChangeAspect="1"/>
          </p:cNvPicPr>
          <p:nvPr/>
        </p:nvPicPr>
        <p:blipFill>
          <a:blip r:embed="rId3"/>
          <a:stretch>
            <a:fillRect/>
          </a:stretch>
        </p:blipFill>
        <p:spPr>
          <a:xfrm>
            <a:off x="1600200" y="4952927"/>
            <a:ext cx="5169166" cy="1447874"/>
          </a:xfrm>
          <a:prstGeom prst="rect">
            <a:avLst/>
          </a:prstGeom>
        </p:spPr>
      </p:pic>
    </p:spTree>
    <p:extLst>
      <p:ext uri="{BB962C8B-B14F-4D97-AF65-F5344CB8AC3E}">
        <p14:creationId xmlns:p14="http://schemas.microsoft.com/office/powerpoint/2010/main" val="2737593621"/>
      </p:ext>
    </p:extLst>
  </p:cSld>
  <p:clrMapOvr>
    <a:masterClrMapping/>
  </p:clrMapOvr>
  <p:transition>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 Vs Props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685ED1EA-209D-4789-AF4D-249595B9D534}"/>
              </a:ext>
            </a:extLst>
          </p:cNvPr>
          <p:cNvGraphicFramePr>
            <a:graphicFrameLocks noGrp="1"/>
          </p:cNvGraphicFramePr>
          <p:nvPr/>
        </p:nvGraphicFramePr>
        <p:xfrm>
          <a:off x="385011" y="885524"/>
          <a:ext cx="8377990" cy="5675695"/>
        </p:xfrm>
        <a:graphic>
          <a:graphicData uri="http://schemas.openxmlformats.org/drawingml/2006/table">
            <a:tbl>
              <a:tblPr firstRow="1" firstCol="1" bandRow="1">
                <a:tableStyleId>{5C22544A-7EE6-4342-B048-85BDC9FD1C3A}</a:tableStyleId>
              </a:tblPr>
              <a:tblGrid>
                <a:gridCol w="528341">
                  <a:extLst>
                    <a:ext uri="{9D8B030D-6E8A-4147-A177-3AD203B41FA5}">
                      <a16:colId xmlns:a16="http://schemas.microsoft.com/office/drawing/2014/main" val="3017345649"/>
                    </a:ext>
                  </a:extLst>
                </a:gridCol>
                <a:gridCol w="3924824">
                  <a:extLst>
                    <a:ext uri="{9D8B030D-6E8A-4147-A177-3AD203B41FA5}">
                      <a16:colId xmlns:a16="http://schemas.microsoft.com/office/drawing/2014/main" val="3941986634"/>
                    </a:ext>
                  </a:extLst>
                </a:gridCol>
                <a:gridCol w="3924825">
                  <a:extLst>
                    <a:ext uri="{9D8B030D-6E8A-4147-A177-3AD203B41FA5}">
                      <a16:colId xmlns:a16="http://schemas.microsoft.com/office/drawing/2014/main" val="3401570488"/>
                    </a:ext>
                  </a:extLst>
                </a:gridCol>
              </a:tblGrid>
              <a:tr h="520737">
                <a:tc>
                  <a:txBody>
                    <a:bodyPr/>
                    <a:lstStyle/>
                    <a:p>
                      <a:pPr marL="0" marR="0">
                        <a:lnSpc>
                          <a:spcPct val="11500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SN</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95250" marR="95250" marT="95250" marB="95250"/>
                </a:tc>
                <a:tc>
                  <a:txBody>
                    <a:bodyPr/>
                    <a:lstStyle/>
                    <a:p>
                      <a:pPr marL="0" marR="0">
                        <a:lnSpc>
                          <a:spcPct val="11500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95250" marR="95250" marT="95250" marB="95250"/>
                </a:tc>
                <a:tc>
                  <a:txBody>
                    <a:bodyPr/>
                    <a:lstStyle/>
                    <a:p>
                      <a:pPr marL="0" marR="0">
                        <a:lnSpc>
                          <a:spcPct val="11500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95250" marR="95250" marT="95250" marB="95250"/>
                </a:tc>
                <a:extLst>
                  <a:ext uri="{0D108BD9-81ED-4DB2-BD59-A6C34878D82A}">
                    <a16:rowId xmlns:a16="http://schemas.microsoft.com/office/drawing/2014/main" val="3618050108"/>
                  </a:ext>
                </a:extLst>
              </a:tr>
              <a:tr h="486160">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1.</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Props are read-only.</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 changes can be asynchronous.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409806861"/>
                  </a:ext>
                </a:extLst>
              </a:tr>
              <a:tr h="411189">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2.</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 are immutable.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State is mutable.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554793163"/>
                  </a:ext>
                </a:extLst>
              </a:tr>
              <a:tr h="920289">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3.</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 allow you to pass data from one component to other components as an argument.</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 holds information about the components.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95949404"/>
                  </a:ext>
                </a:extLst>
              </a:tr>
              <a:tr h="665740">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4.</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Props can be accessed by the child component.</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 cannot be accessed by child components.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829825948"/>
                  </a:ext>
                </a:extLst>
              </a:tr>
              <a:tr h="665740">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5.</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Props are used to communicate between components.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States can be used for rendering dynamic changes with the component.</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740842285"/>
                  </a:ext>
                </a:extLst>
              </a:tr>
              <a:tr h="665740">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6.</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Stateless component can have Props.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Stateless components cannot have State.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977306852"/>
                  </a:ext>
                </a:extLst>
              </a:tr>
              <a:tr h="665740">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7.</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 make components reusable.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State cannot make components reusable.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072924571"/>
                  </a:ext>
                </a:extLst>
              </a:tr>
              <a:tr h="665740">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8.</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 are external and controlled by whatever renders the component.</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The State is internal and controlled by the React Component itself.</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219190125"/>
                  </a:ext>
                </a:extLst>
              </a:tr>
            </a:tbl>
          </a:graphicData>
        </a:graphic>
      </p:graphicFrame>
    </p:spTree>
  </p:cSld>
  <p:clrMapOvr>
    <a:masterClrMapping/>
  </p:clrMapOvr>
  <p:transition>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Every React component have their own structure(UI), methods as well as API calls.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They can be reusable as per your need.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consider the entire UI as a tree. Here, the root is the starting component, and each of the other pieces becomes branches, which are further divided into sub-branches.</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5" name="Picture 4" descr="React Components">
            <a:extLst>
              <a:ext uri="{FF2B5EF4-FFF2-40B4-BE49-F238E27FC236}">
                <a16:creationId xmlns:a16="http://schemas.microsoft.com/office/drawing/2014/main" id="{8AC97194-CB94-4F0D-AA66-9B383434D9EC}"/>
              </a:ext>
            </a:extLst>
          </p:cNvPr>
          <p:cNvPicPr>
            <a:picLocks noChangeAspect="1"/>
          </p:cNvPicPr>
          <p:nvPr/>
        </p:nvPicPr>
        <p:blipFill>
          <a:blip r:embed="rId2"/>
          <a:srcRect/>
          <a:stretch>
            <a:fillRect/>
          </a:stretch>
        </p:blipFill>
        <p:spPr bwMode="auto">
          <a:xfrm>
            <a:off x="1905000" y="3301872"/>
            <a:ext cx="4038600" cy="3364827"/>
          </a:xfrm>
          <a:prstGeom prst="rect">
            <a:avLst/>
          </a:prstGeom>
          <a:noFill/>
          <a:ln w="9525">
            <a:noFill/>
            <a:miter lim="800000"/>
            <a:headEnd/>
            <a:tailEnd/>
          </a:ln>
        </p:spPr>
      </p:pic>
    </p:spTree>
    <p:extLst>
      <p:ext uri="{BB962C8B-B14F-4D97-AF65-F5344CB8AC3E}">
        <p14:creationId xmlns:p14="http://schemas.microsoft.com/office/powerpoint/2010/main" val="376750675"/>
      </p:ext>
    </p:extLst>
  </p:cSld>
  <p:clrMapOvr>
    <a:masterClrMapping/>
  </p:clrMapOvr>
  <p:transition>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Components are two Types</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Components</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a:t>
            </a:r>
          </a:p>
        </p:txBody>
      </p:sp>
    </p:spTree>
    <p:extLst>
      <p:ext uri="{BB962C8B-B14F-4D97-AF65-F5344CB8AC3E}">
        <p14:creationId xmlns:p14="http://schemas.microsoft.com/office/powerpoint/2010/main" val="679130763"/>
      </p:ext>
    </p:extLst>
  </p:cSld>
  <p:clrMapOvr>
    <a:masterClrMapping/>
  </p:clrMapOvr>
  <p:transition>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Functional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85000" lnSpcReduction="2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Components are just like JavaScript functions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Components accept input as </a:t>
            </a:r>
            <a:r>
              <a:rPr lang="en-US" sz="2000" b="1" dirty="0">
                <a:solidFill>
                  <a:schemeClr val="tx1">
                    <a:lumMod val="65000"/>
                    <a:lumOff val="35000"/>
                  </a:schemeClr>
                </a:solidFill>
                <a:latin typeface="Arial" pitchFamily="34" charset="0"/>
                <a:cs typeface="Arial" pitchFamily="34" charset="0"/>
              </a:rPr>
              <a:t>props</a:t>
            </a:r>
            <a:r>
              <a:rPr lang="en-US" sz="2000" dirty="0">
                <a:solidFill>
                  <a:schemeClr val="tx1">
                    <a:lumMod val="65000"/>
                    <a:lumOff val="35000"/>
                  </a:schemeClr>
                </a:solidFill>
                <a:latin typeface="Arial" pitchFamily="34" charset="0"/>
                <a:cs typeface="Arial" pitchFamily="34" charset="0"/>
              </a:rPr>
              <a:t>(short for properties) and return html as react elements.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Components also known as stateless components or presentational components.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 is also known as a stateless component because they do not hold or manage state.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Suitable for simple components that don't need to manage state or lifecycle methods.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 Hooks, introduced in React 16.8, allow functional components to use state and other React features.</a:t>
            </a:r>
          </a:p>
          <a:p>
            <a:pPr lvl="2">
              <a:spcAft>
                <a:spcPts val="1200"/>
              </a:spcAft>
            </a:pPr>
            <a:r>
              <a:rPr lang="en-US" sz="2000" dirty="0">
                <a:solidFill>
                  <a:srgbClr val="FF0000"/>
                </a:solidFill>
                <a:latin typeface="Arial" pitchFamily="34" charset="0"/>
                <a:cs typeface="Arial" pitchFamily="34" charset="0"/>
              </a:rPr>
              <a:t>// Example of a functional component</a:t>
            </a:r>
          </a:p>
          <a:p>
            <a:pPr lvl="2">
              <a:spcAft>
                <a:spcPts val="1200"/>
              </a:spcAft>
            </a:pPr>
            <a:r>
              <a:rPr lang="en-US" sz="2000" b="1" dirty="0">
                <a:solidFill>
                  <a:srgbClr val="3333FF"/>
                </a:solidFill>
                <a:latin typeface="Arial" pitchFamily="34" charset="0"/>
                <a:cs typeface="Arial" pitchFamily="34" charset="0"/>
              </a:rPr>
              <a:t>const Greeting = (props) =&gt; {</a:t>
            </a:r>
          </a:p>
          <a:p>
            <a:pPr lvl="2">
              <a:spcAft>
                <a:spcPts val="1200"/>
              </a:spcAft>
            </a:pPr>
            <a:r>
              <a:rPr lang="en-US" sz="2000" b="1" dirty="0">
                <a:solidFill>
                  <a:srgbClr val="3333FF"/>
                </a:solidFill>
                <a:latin typeface="Arial" pitchFamily="34" charset="0"/>
                <a:cs typeface="Arial" pitchFamily="34" charset="0"/>
              </a:rPr>
              <a:t>  return &lt;p&gt;Hello, {props.name}!&lt;/p&gt;;</a:t>
            </a:r>
          </a:p>
          <a:p>
            <a:pPr lvl="2">
              <a:spcAft>
                <a:spcPts val="1200"/>
              </a:spcAft>
            </a:pPr>
            <a:r>
              <a:rPr lang="en-US" sz="2000" b="1" dirty="0">
                <a:solidFill>
                  <a:srgbClr val="3333FF"/>
                </a:solidFill>
                <a:latin typeface="Arial" pitchFamily="34" charset="0"/>
                <a:cs typeface="Arial" pitchFamily="34" charset="0"/>
              </a:rPr>
              <a:t>};</a:t>
            </a:r>
          </a:p>
          <a:p>
            <a:pPr lvl="1">
              <a:spcAft>
                <a:spcPts val="1200"/>
              </a:spcAft>
            </a:pPr>
            <a:r>
              <a:rPr lang="en-US" sz="2000" b="1" i="1" dirty="0">
                <a:solidFill>
                  <a:schemeClr val="tx1">
                    <a:lumMod val="65000"/>
                    <a:lumOff val="35000"/>
                  </a:schemeClr>
                </a:solidFill>
                <a:latin typeface="Arial" pitchFamily="34" charset="0"/>
                <a:cs typeface="Arial" pitchFamily="34" charset="0"/>
              </a:rPr>
              <a:t>Note: component's name MUST start with an upper case letter</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967051386"/>
      </p:ext>
    </p:extLst>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Props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2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 React Props stand for "Properties"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Props are arguments passed into react component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They are read-only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 Props are like function arguments in JavaScript and attributes in HTML.</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 It is an object which stores the value of attributes of a tag and work similar to the HTML attributes.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 It gives a way to pass data from one component to other components.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Props are passed to the component in the same way as arguments passed in a function.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Props are immutable so we cannot modify the props from inside the component.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Inside the components, we can add attributes called props. These attributes are available in the component as this. Props and can be used to render dynamic data in our render method.</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Composing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Components can refer to other components in their output. </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15F47312-99DF-4709-9849-7F7B6466F6C8}"/>
              </a:ext>
            </a:extLst>
          </p:cNvPr>
          <p:cNvPicPr>
            <a:picLocks noChangeAspect="1"/>
          </p:cNvPicPr>
          <p:nvPr/>
        </p:nvPicPr>
        <p:blipFill>
          <a:blip r:embed="rId2"/>
          <a:stretch>
            <a:fillRect/>
          </a:stretch>
        </p:blipFill>
        <p:spPr>
          <a:xfrm>
            <a:off x="762000" y="1295400"/>
            <a:ext cx="8160672" cy="4495800"/>
          </a:xfrm>
          <a:prstGeom prst="rect">
            <a:avLst/>
          </a:prstGeom>
        </p:spPr>
      </p:pic>
    </p:spTree>
    <p:extLst>
      <p:ext uri="{BB962C8B-B14F-4D97-AF65-F5344CB8AC3E}">
        <p14:creationId xmlns:p14="http://schemas.microsoft.com/office/powerpoint/2010/main" val="580840089"/>
      </p:ext>
    </p:extLst>
  </p:cSld>
  <p:clrMapOvr>
    <a:masterClrMapping/>
  </p:clrMapOvr>
  <p:transition>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77500" lnSpcReduction="2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are basically  Defined as ES6 classes.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are extend ‘</a:t>
            </a:r>
            <a:r>
              <a:rPr lang="en-US" sz="2000" b="1" dirty="0" err="1">
                <a:solidFill>
                  <a:schemeClr val="tx1">
                    <a:lumMod val="65000"/>
                    <a:lumOff val="35000"/>
                  </a:schemeClr>
                </a:solidFill>
                <a:latin typeface="Arial" pitchFamily="34" charset="0"/>
                <a:cs typeface="Arial" pitchFamily="34" charset="0"/>
              </a:rPr>
              <a:t>React.Component</a:t>
            </a:r>
            <a:r>
              <a:rPr lang="en-US" sz="2000" dirty="0">
                <a:solidFill>
                  <a:schemeClr val="tx1">
                    <a:lumMod val="65000"/>
                    <a:lumOff val="35000"/>
                  </a:schemeClr>
                </a:solidFill>
                <a:latin typeface="Arial" pitchFamily="34" charset="0"/>
                <a:cs typeface="Arial" pitchFamily="34" charset="0"/>
              </a:rPr>
              <a: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are more complex than functional components.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Can manage local state and have access to lifecycle methods.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should create a render function to returns a React element.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are also known as a stateful components or container components because they can hold or manage local state.(private to that component)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Prior to React 16.8, class components were the primary way to manage state and lifecycle methods.</a:t>
            </a:r>
          </a:p>
          <a:p>
            <a:pPr marL="457200" indent="-457200">
              <a:spcAft>
                <a:spcPts val="1200"/>
              </a:spcAft>
              <a:buFont typeface="Wingdings" pitchFamily="2" charset="2"/>
              <a:buChar char="§"/>
            </a:pPr>
            <a:r>
              <a:rPr lang="en-US" sz="2000" b="1" i="1" dirty="0">
                <a:solidFill>
                  <a:schemeClr val="tx1">
                    <a:lumMod val="65000"/>
                    <a:lumOff val="35000"/>
                  </a:schemeClr>
                </a:solidFill>
                <a:latin typeface="Arial" pitchFamily="34" charset="0"/>
                <a:cs typeface="Arial" pitchFamily="34" charset="0"/>
              </a:rPr>
              <a:t>class </a:t>
            </a:r>
            <a:r>
              <a:rPr lang="en-US" sz="2000" b="1" i="1" dirty="0" err="1">
                <a:solidFill>
                  <a:schemeClr val="tx1">
                    <a:lumMod val="65000"/>
                    <a:lumOff val="35000"/>
                  </a:schemeClr>
                </a:solidFill>
                <a:latin typeface="Arial" pitchFamily="34" charset="0"/>
                <a:cs typeface="Arial" pitchFamily="34" charset="0"/>
              </a:rPr>
              <a:t>MyComponent</a:t>
            </a:r>
            <a:r>
              <a:rPr lang="en-US" sz="2000" b="1" i="1" dirty="0">
                <a:solidFill>
                  <a:schemeClr val="tx1">
                    <a:lumMod val="65000"/>
                    <a:lumOff val="35000"/>
                  </a:schemeClr>
                </a:solidFill>
                <a:latin typeface="Arial" pitchFamily="34" charset="0"/>
                <a:cs typeface="Arial" pitchFamily="34" charset="0"/>
              </a:rPr>
              <a:t> extends </a:t>
            </a:r>
            <a:r>
              <a:rPr lang="en-US" sz="2000" b="1" i="1" dirty="0" err="1">
                <a:solidFill>
                  <a:schemeClr val="tx1">
                    <a:lumMod val="65000"/>
                    <a:lumOff val="35000"/>
                  </a:schemeClr>
                </a:solidFill>
                <a:latin typeface="Arial" pitchFamily="34" charset="0"/>
                <a:cs typeface="Arial" pitchFamily="34" charset="0"/>
              </a:rPr>
              <a:t>React.Component</a:t>
            </a:r>
            <a:r>
              <a:rPr lang="en-US" sz="2000" b="1" i="1" dirty="0">
                <a:solidFill>
                  <a:schemeClr val="tx1">
                    <a:lumMod val="65000"/>
                    <a:lumOff val="35000"/>
                  </a:schemeClr>
                </a:solidFill>
                <a:latin typeface="Arial" pitchFamily="34" charset="0"/>
                <a:cs typeface="Arial" pitchFamily="34" charset="0"/>
              </a:rPr>
              <a:t> {  </a:t>
            </a:r>
          </a:p>
          <a:p>
            <a:pPr lvl="1">
              <a:spcAft>
                <a:spcPts val="1200"/>
              </a:spcAft>
            </a:pPr>
            <a:r>
              <a:rPr lang="en-US" sz="2000" b="1" i="1" dirty="0">
                <a:solidFill>
                  <a:schemeClr val="tx1">
                    <a:lumMod val="65000"/>
                    <a:lumOff val="35000"/>
                  </a:schemeClr>
                </a:solidFill>
                <a:latin typeface="Arial" pitchFamily="34" charset="0"/>
                <a:cs typeface="Arial" pitchFamily="34" charset="0"/>
              </a:rPr>
              <a:t> render() {  </a:t>
            </a:r>
          </a:p>
          <a:p>
            <a:pPr lvl="1">
              <a:spcAft>
                <a:spcPts val="1200"/>
              </a:spcAft>
            </a:pPr>
            <a:r>
              <a:rPr lang="en-US" sz="2000" b="1" i="1" dirty="0">
                <a:solidFill>
                  <a:schemeClr val="tx1">
                    <a:lumMod val="65000"/>
                    <a:lumOff val="35000"/>
                  </a:schemeClr>
                </a:solidFill>
                <a:latin typeface="Arial" pitchFamily="34" charset="0"/>
                <a:cs typeface="Arial" pitchFamily="34" charset="0"/>
              </a:rPr>
              <a:t> return (  </a:t>
            </a:r>
          </a:p>
          <a:p>
            <a:pPr lvl="1">
              <a:spcAft>
                <a:spcPts val="1200"/>
              </a:spcAft>
            </a:pPr>
            <a:r>
              <a:rPr lang="en-US" sz="2000" b="1" i="1" dirty="0">
                <a:solidFill>
                  <a:schemeClr val="tx1">
                    <a:lumMod val="65000"/>
                    <a:lumOff val="35000"/>
                  </a:schemeClr>
                </a:solidFill>
                <a:latin typeface="Arial" pitchFamily="34" charset="0"/>
                <a:cs typeface="Arial" pitchFamily="34" charset="0"/>
              </a:rPr>
              <a:t>&lt;div&gt;This is main component.&lt;/div&gt;  </a:t>
            </a:r>
          </a:p>
          <a:p>
            <a:pPr lvl="1">
              <a:spcAft>
                <a:spcPts val="1200"/>
              </a:spcAft>
            </a:pPr>
            <a:r>
              <a:rPr lang="en-US" sz="2000" b="1" i="1" dirty="0">
                <a:solidFill>
                  <a:schemeClr val="tx1">
                    <a:lumMod val="65000"/>
                    <a:lumOff val="35000"/>
                  </a:schemeClr>
                </a:solidFill>
                <a:latin typeface="Arial" pitchFamily="34" charset="0"/>
                <a:cs typeface="Arial" pitchFamily="34" charset="0"/>
              </a:rPr>
              <a:t> );  </a:t>
            </a:r>
          </a:p>
          <a:p>
            <a:pPr lvl="1">
              <a:spcAft>
                <a:spcPts val="1200"/>
              </a:spcAft>
            </a:pPr>
            <a:r>
              <a:rPr lang="en-US" sz="2000" b="1" i="1" dirty="0">
                <a:solidFill>
                  <a:schemeClr val="tx1">
                    <a:lumMod val="65000"/>
                    <a:lumOff val="35000"/>
                  </a:schemeClr>
                </a:solidFill>
                <a:latin typeface="Arial" pitchFamily="34" charset="0"/>
                <a:cs typeface="Arial" pitchFamily="34" charset="0"/>
              </a:rPr>
              <a:t>}  </a:t>
            </a:r>
          </a:p>
          <a:p>
            <a:pPr lvl="1">
              <a:spcAft>
                <a:spcPts val="1200"/>
              </a:spcAft>
            </a:pPr>
            <a:r>
              <a:rPr lang="en-US" sz="2000" b="1" i="1" dirty="0">
                <a:solidFill>
                  <a:schemeClr val="tx1">
                    <a:lumMod val="65000"/>
                    <a:lumOff val="35000"/>
                  </a:schemeClr>
                </a:solidFill>
                <a:latin typeface="Arial" pitchFamily="34" charset="0"/>
                <a:cs typeface="Arial" pitchFamily="34" charset="0"/>
              </a:rPr>
              <a:t>} </a:t>
            </a:r>
          </a:p>
        </p:txBody>
      </p:sp>
    </p:spTree>
    <p:extLst>
      <p:ext uri="{BB962C8B-B14F-4D97-AF65-F5344CB8AC3E}">
        <p14:creationId xmlns:p14="http://schemas.microsoft.com/office/powerpoint/2010/main" val="4038876231"/>
      </p:ext>
    </p:extLst>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b="1" i="1"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62187225-8CE0-DB4C-D1E2-F1EC65A6C670}"/>
              </a:ext>
            </a:extLst>
          </p:cNvPr>
          <p:cNvPicPr>
            <a:picLocks noChangeAspect="1"/>
          </p:cNvPicPr>
          <p:nvPr/>
        </p:nvPicPr>
        <p:blipFill>
          <a:blip r:embed="rId2"/>
          <a:stretch>
            <a:fillRect/>
          </a:stretch>
        </p:blipFill>
        <p:spPr>
          <a:xfrm>
            <a:off x="990600" y="1143000"/>
            <a:ext cx="7239000" cy="5442270"/>
          </a:xfrm>
          <a:prstGeom prst="rect">
            <a:avLst/>
          </a:prstGeom>
        </p:spPr>
      </p:pic>
    </p:spTree>
    <p:extLst>
      <p:ext uri="{BB962C8B-B14F-4D97-AF65-F5344CB8AC3E}">
        <p14:creationId xmlns:p14="http://schemas.microsoft.com/office/powerpoint/2010/main" val="3547090637"/>
      </p:ext>
    </p:extLst>
  </p:cSld>
  <p:clrMapOvr>
    <a:masterClrMapping/>
  </p:clrMapOvr>
  <p:transition>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Function and Class Components</a:t>
            </a:r>
          </a:p>
        </p:txBody>
      </p:sp>
      <p:sp>
        <p:nvSpPr>
          <p:cNvPr id="7" name="Content Placeholder 2"/>
          <p:cNvSpPr txBox="1">
            <a:spLocks/>
          </p:cNvSpPr>
          <p:nvPr/>
        </p:nvSpPr>
        <p:spPr>
          <a:xfrm>
            <a:off x="457200" y="838199"/>
            <a:ext cx="8458200" cy="5333999"/>
          </a:xfrm>
          <a:prstGeom prst="rect">
            <a:avLst/>
          </a:prstGeom>
        </p:spPr>
        <p:txBody>
          <a:bodyPr vert="horz" lIns="91440" tIns="45720" rIns="91440" bIns="45720" rtlCol="0">
            <a:normAutofit/>
          </a:bodyPr>
          <a:lstStyle/>
          <a:p>
            <a:pPr marL="0" marR="0">
              <a:lnSpc>
                <a:spcPct val="115000"/>
              </a:lnSpc>
              <a:spcBef>
                <a:spcPts val="0"/>
              </a:spcBef>
              <a:spcAft>
                <a:spcPts val="1000"/>
              </a:spcAft>
            </a:pP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396B5C8D-A2E4-4D60-B8BA-D5A79B2B18F6}"/>
              </a:ext>
            </a:extLst>
          </p:cNvPr>
          <p:cNvPicPr>
            <a:picLocks noChangeAspect="1"/>
          </p:cNvPicPr>
          <p:nvPr/>
        </p:nvPicPr>
        <p:blipFill>
          <a:blip r:embed="rId2"/>
          <a:stretch>
            <a:fillRect/>
          </a:stretch>
        </p:blipFill>
        <p:spPr>
          <a:xfrm>
            <a:off x="685800" y="1676400"/>
            <a:ext cx="7104656" cy="838200"/>
          </a:xfrm>
          <a:prstGeom prst="rect">
            <a:avLst/>
          </a:prstGeom>
        </p:spPr>
      </p:pic>
      <p:sp>
        <p:nvSpPr>
          <p:cNvPr id="20" name="Content Placeholder 19">
            <a:extLst>
              <a:ext uri="{FF2B5EF4-FFF2-40B4-BE49-F238E27FC236}">
                <a16:creationId xmlns:a16="http://schemas.microsoft.com/office/drawing/2014/main" id="{906F6F7F-215B-4B6A-84D3-46866E0F9CCA}"/>
              </a:ext>
            </a:extLst>
          </p:cNvPr>
          <p:cNvSpPr>
            <a:spLocks noGrp="1"/>
          </p:cNvSpPr>
          <p:nvPr>
            <p:ph idx="1"/>
          </p:nvPr>
        </p:nvSpPr>
        <p:spPr>
          <a:xfrm>
            <a:off x="228600" y="792166"/>
            <a:ext cx="8458200" cy="5761034"/>
          </a:xfrm>
        </p:spPr>
        <p:txBody>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 Component</a:t>
            </a:r>
            <a:endParaRPr lang="en-US" dirty="0"/>
          </a:p>
          <a:p>
            <a:endParaRPr lang="en-US" dirty="0"/>
          </a:p>
          <a:p>
            <a:endParaRPr lang="en-US" dirty="0"/>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Rendering a Component</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23" name="Picture 22">
            <a:extLst>
              <a:ext uri="{FF2B5EF4-FFF2-40B4-BE49-F238E27FC236}">
                <a16:creationId xmlns:a16="http://schemas.microsoft.com/office/drawing/2014/main" id="{BCFD5D64-E07D-437F-B36F-66622B218D30}"/>
              </a:ext>
            </a:extLst>
          </p:cNvPr>
          <p:cNvPicPr>
            <a:picLocks noChangeAspect="1"/>
          </p:cNvPicPr>
          <p:nvPr/>
        </p:nvPicPr>
        <p:blipFill>
          <a:blip r:embed="rId3"/>
          <a:stretch>
            <a:fillRect/>
          </a:stretch>
        </p:blipFill>
        <p:spPr>
          <a:xfrm>
            <a:off x="685800" y="3027424"/>
            <a:ext cx="7235698" cy="1163576"/>
          </a:xfrm>
          <a:prstGeom prst="rect">
            <a:avLst/>
          </a:prstGeom>
        </p:spPr>
      </p:pic>
      <p:pic>
        <p:nvPicPr>
          <p:cNvPr id="25" name="Picture 24">
            <a:extLst>
              <a:ext uri="{FF2B5EF4-FFF2-40B4-BE49-F238E27FC236}">
                <a16:creationId xmlns:a16="http://schemas.microsoft.com/office/drawing/2014/main" id="{35A5D332-DD3E-4561-B7CE-629B4D3C4DE7}"/>
              </a:ext>
            </a:extLst>
          </p:cNvPr>
          <p:cNvPicPr>
            <a:picLocks noChangeAspect="1"/>
          </p:cNvPicPr>
          <p:nvPr/>
        </p:nvPicPr>
        <p:blipFill>
          <a:blip r:embed="rId4"/>
          <a:stretch>
            <a:fillRect/>
          </a:stretch>
        </p:blipFill>
        <p:spPr>
          <a:xfrm>
            <a:off x="685800" y="4973492"/>
            <a:ext cx="7235698" cy="1527048"/>
          </a:xfrm>
          <a:prstGeom prst="rect">
            <a:avLst/>
          </a:prstGeom>
        </p:spPr>
      </p:pic>
    </p:spTree>
    <p:extLst>
      <p:ext uri="{BB962C8B-B14F-4D97-AF65-F5344CB8AC3E}">
        <p14:creationId xmlns:p14="http://schemas.microsoft.com/office/powerpoint/2010/main" val="3906106309"/>
      </p:ext>
    </p:extLst>
  </p:cSld>
  <p:clrMapOvr>
    <a:masterClrMapping/>
  </p:clrMapOvr>
  <p:transition>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4815</TotalTime>
  <Words>1147</Words>
  <Application>Microsoft Office PowerPoint</Application>
  <PresentationFormat>On-screen Show (4:3)</PresentationFormat>
  <Paragraphs>130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Berlin Sans FB Demi</vt:lpstr>
      <vt:lpstr>Calibri</vt:lpstr>
      <vt:lpstr>Söhne</vt:lpstr>
      <vt:lpstr>Söhne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 San</cp:lastModifiedBy>
  <cp:revision>522</cp:revision>
  <dcterms:created xsi:type="dcterms:W3CDTF">2006-08-16T00:00:00Z</dcterms:created>
  <dcterms:modified xsi:type="dcterms:W3CDTF">2024-01-25T04:20:56Z</dcterms:modified>
</cp:coreProperties>
</file>