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84" r:id="rId2"/>
    <p:sldId id="286" r:id="rId3"/>
    <p:sldId id="285" r:id="rId4"/>
    <p:sldId id="300" r:id="rId5"/>
    <p:sldId id="301" r:id="rId6"/>
    <p:sldId id="287" r:id="rId7"/>
    <p:sldId id="302" r:id="rId8"/>
    <p:sldId id="303" r:id="rId9"/>
    <p:sldId id="304" r:id="rId10"/>
    <p:sldId id="291" r:id="rId11"/>
    <p:sldId id="294" r:id="rId12"/>
    <p:sldId id="295" r:id="rId13"/>
    <p:sldId id="305" r:id="rId14"/>
    <p:sldId id="306" r:id="rId15"/>
    <p:sldId id="289" r:id="rId16"/>
    <p:sldId id="296" r:id="rId17"/>
    <p:sldId id="290" r:id="rId18"/>
    <p:sldId id="297" r:id="rId19"/>
    <p:sldId id="298" r:id="rId20"/>
    <p:sldId id="299" r:id="rId21"/>
    <p:sldId id="292"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99"/>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200" autoAdjust="0"/>
    <p:restoredTop sz="94660"/>
  </p:normalViewPr>
  <p:slideViewPr>
    <p:cSldViewPr>
      <p:cViewPr varScale="1">
        <p:scale>
          <a:sx n="63" d="100"/>
          <a:sy n="63" d="100"/>
        </p:scale>
        <p:origin x="1056"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3155C5-DA3C-4C88-9DA1-9BFC3AECD68D}" type="datetimeFigureOut">
              <a:rPr lang="en-US" smtClean="0"/>
              <a:pPr/>
              <a:t>1/23/2024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87977F-2360-4146-99CF-7194E56E0081}" type="slidenum">
              <a:rPr lang="en-US" smtClean="0"/>
              <a:pPr/>
              <a:t>‹#›</a:t>
            </a:fld>
            <a:endParaRPr lang="en-US"/>
          </a:p>
        </p:txBody>
      </p:sp>
    </p:spTree>
    <p:extLst>
      <p:ext uri="{BB962C8B-B14F-4D97-AF65-F5344CB8AC3E}">
        <p14:creationId xmlns:p14="http://schemas.microsoft.com/office/powerpoint/2010/main" val="1774847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circl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legacy.reactjs.or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React Overview</a:t>
            </a: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a:bodyPr>
          <a:lstStyle/>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ReactJS is a Open source JavaScript Library for building single page applications.</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ReactJS is a Open source JavaScript Library for building UI components in SPA.</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ReactJS was developed and maintained by Facebook</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ReactJS is one of the most popular JavaScript front-end libraries which has a strong foundation and a large community.</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ReactJS heavily relay on JavaScript</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The main objective of ReactJS is to develop User Interfaces (UI).</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It uses virtual DOM (JavaScript object), which improves the performance of the app.</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The JavaScript virtual DOM is faster than the regular DOM. </a:t>
            </a:r>
          </a:p>
          <a:p>
            <a:pPr marL="457200" indent="-457200">
              <a:spcAft>
                <a:spcPts val="1200"/>
              </a:spcAft>
              <a:buFont typeface="Wingdings" pitchFamily="2" charset="2"/>
              <a:buChar char="§"/>
            </a:pPr>
            <a:endParaRPr lang="en-US" sz="2000" dirty="0">
              <a:solidFill>
                <a:schemeClr val="tx1">
                  <a:lumMod val="65000"/>
                  <a:lumOff val="35000"/>
                </a:schemeClr>
              </a:solidFill>
              <a:latin typeface="Arial" pitchFamily="34" charset="0"/>
              <a:cs typeface="Arial" pitchFamily="34" charset="0"/>
            </a:endParaRPr>
          </a:p>
          <a:p>
            <a:pPr marL="457200" indent="-457200">
              <a:spcAft>
                <a:spcPts val="1200"/>
              </a:spcAft>
              <a:buFont typeface="Wingdings" pitchFamily="2" charset="2"/>
              <a:buChar char="§"/>
            </a:pPr>
            <a:endParaRPr lang="en-US" sz="2000" dirty="0">
              <a:solidFill>
                <a:schemeClr val="tx1">
                  <a:lumMod val="65000"/>
                  <a:lumOff val="35000"/>
                </a:schemeClr>
              </a:solidFill>
              <a:latin typeface="Arial" pitchFamily="34" charset="0"/>
              <a:cs typeface="Arial" pitchFamily="34" charset="0"/>
            </a:endParaRPr>
          </a:p>
          <a:p>
            <a:pPr marL="457200" indent="-457200">
              <a:spcAft>
                <a:spcPts val="1200"/>
              </a:spcAft>
              <a:buFont typeface="Wingdings" pitchFamily="2" charset="2"/>
              <a:buChar char="§"/>
            </a:pPr>
            <a:endParaRPr lang="en-US" sz="2000" dirty="0">
              <a:solidFill>
                <a:schemeClr val="tx1">
                  <a:lumMod val="65000"/>
                  <a:lumOff val="35000"/>
                </a:schemeClr>
              </a:solidFill>
              <a:latin typeface="Arial" pitchFamily="34" charset="0"/>
              <a:cs typeface="Arial"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Applications build by React</a:t>
            </a: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Autofit/>
          </a:bodyPr>
          <a:lstStyle/>
          <a:p>
            <a:pPr marL="457200" indent="-457200">
              <a:spcAft>
                <a:spcPts val="1200"/>
              </a:spcAft>
              <a:buFont typeface="Wingdings" pitchFamily="2" charset="2"/>
              <a:buChar char="§"/>
            </a:pPr>
            <a:r>
              <a:rPr lang="en-US" sz="1300" dirty="0">
                <a:solidFill>
                  <a:schemeClr val="tx1">
                    <a:lumMod val="65000"/>
                    <a:lumOff val="35000"/>
                  </a:schemeClr>
                </a:solidFill>
                <a:latin typeface="Arial" pitchFamily="34" charset="0"/>
                <a:cs typeface="Arial" pitchFamily="34" charset="0"/>
              </a:rPr>
              <a:t>There are numerous applications and websites built using React. Here are some well-known applications and websites that were built using React:</a:t>
            </a:r>
          </a:p>
          <a:p>
            <a:pPr marL="457200" indent="-457200">
              <a:spcAft>
                <a:spcPts val="1200"/>
              </a:spcAft>
              <a:buFont typeface="Wingdings" pitchFamily="2" charset="2"/>
              <a:buChar char="§"/>
            </a:pPr>
            <a:r>
              <a:rPr lang="en-US" sz="1300" b="1" dirty="0">
                <a:solidFill>
                  <a:schemeClr val="tx1">
                    <a:lumMod val="65000"/>
                    <a:lumOff val="35000"/>
                  </a:schemeClr>
                </a:solidFill>
                <a:latin typeface="Arial" pitchFamily="34" charset="0"/>
                <a:cs typeface="Arial" pitchFamily="34" charset="0"/>
              </a:rPr>
              <a:t>Facebook</a:t>
            </a:r>
            <a:r>
              <a:rPr lang="en-US" sz="1300" dirty="0">
                <a:solidFill>
                  <a:schemeClr val="tx1">
                    <a:lumMod val="65000"/>
                    <a:lumOff val="35000"/>
                  </a:schemeClr>
                </a:solidFill>
                <a:latin typeface="Arial" pitchFamily="34" charset="0"/>
                <a:cs typeface="Arial" pitchFamily="34" charset="0"/>
              </a:rPr>
              <a:t>: React was developed by Facebook, and it's widely used in various parts of the Facebook website, including the main interface and dynamic components.</a:t>
            </a:r>
          </a:p>
          <a:p>
            <a:pPr marL="457200" indent="-457200">
              <a:spcAft>
                <a:spcPts val="1200"/>
              </a:spcAft>
              <a:buFont typeface="Wingdings" pitchFamily="2" charset="2"/>
              <a:buChar char="§"/>
            </a:pPr>
            <a:r>
              <a:rPr lang="en-US" sz="1300" b="1" dirty="0">
                <a:solidFill>
                  <a:schemeClr val="tx1">
                    <a:lumMod val="65000"/>
                    <a:lumOff val="35000"/>
                  </a:schemeClr>
                </a:solidFill>
                <a:latin typeface="Arial" pitchFamily="34" charset="0"/>
                <a:cs typeface="Arial" pitchFamily="34" charset="0"/>
              </a:rPr>
              <a:t>Instagram</a:t>
            </a:r>
            <a:r>
              <a:rPr lang="en-US" sz="1300" dirty="0">
                <a:solidFill>
                  <a:schemeClr val="tx1">
                    <a:lumMod val="65000"/>
                    <a:lumOff val="35000"/>
                  </a:schemeClr>
                </a:solidFill>
                <a:latin typeface="Arial" pitchFamily="34" charset="0"/>
                <a:cs typeface="Arial" pitchFamily="34" charset="0"/>
              </a:rPr>
              <a:t>: Instagram, also owned by Facebook, uses React extensively for its user interface to provide a seamless and responsive experience.</a:t>
            </a:r>
          </a:p>
          <a:p>
            <a:pPr marL="457200" indent="-457200">
              <a:spcAft>
                <a:spcPts val="1200"/>
              </a:spcAft>
              <a:buFont typeface="Wingdings" pitchFamily="2" charset="2"/>
              <a:buChar char="§"/>
            </a:pPr>
            <a:r>
              <a:rPr lang="en-US" sz="1300" b="1" dirty="0">
                <a:solidFill>
                  <a:schemeClr val="tx1">
                    <a:lumMod val="65000"/>
                    <a:lumOff val="35000"/>
                  </a:schemeClr>
                </a:solidFill>
                <a:latin typeface="Arial" pitchFamily="34" charset="0"/>
                <a:cs typeface="Arial" pitchFamily="34" charset="0"/>
              </a:rPr>
              <a:t>WhatsApp Web</a:t>
            </a:r>
            <a:r>
              <a:rPr lang="en-US" sz="1300" dirty="0">
                <a:solidFill>
                  <a:schemeClr val="tx1">
                    <a:lumMod val="65000"/>
                    <a:lumOff val="35000"/>
                  </a:schemeClr>
                </a:solidFill>
                <a:latin typeface="Arial" pitchFamily="34" charset="0"/>
                <a:cs typeface="Arial" pitchFamily="34" charset="0"/>
              </a:rPr>
              <a:t>: The web version of WhatsApp uses React for its user interface components.</a:t>
            </a:r>
          </a:p>
          <a:p>
            <a:pPr marL="457200" indent="-457200">
              <a:spcAft>
                <a:spcPts val="1200"/>
              </a:spcAft>
              <a:buFont typeface="Wingdings" pitchFamily="2" charset="2"/>
              <a:buChar char="§"/>
            </a:pPr>
            <a:r>
              <a:rPr lang="en-US" sz="1300" b="1" dirty="0">
                <a:solidFill>
                  <a:schemeClr val="tx1">
                    <a:lumMod val="65000"/>
                    <a:lumOff val="35000"/>
                  </a:schemeClr>
                </a:solidFill>
                <a:latin typeface="Arial" pitchFamily="34" charset="0"/>
                <a:cs typeface="Arial" pitchFamily="34" charset="0"/>
              </a:rPr>
              <a:t>Twitter</a:t>
            </a:r>
            <a:r>
              <a:rPr lang="en-US" sz="1300" dirty="0">
                <a:solidFill>
                  <a:schemeClr val="tx1">
                    <a:lumMod val="65000"/>
                    <a:lumOff val="35000"/>
                  </a:schemeClr>
                </a:solidFill>
                <a:latin typeface="Arial" pitchFamily="34" charset="0"/>
                <a:cs typeface="Arial" pitchFamily="34" charset="0"/>
              </a:rPr>
              <a:t>: Certain parts of Twitter's web interface are built using React, providing a more dynamic and interactive experience for users.</a:t>
            </a:r>
          </a:p>
          <a:p>
            <a:pPr marL="457200" indent="-457200">
              <a:spcAft>
                <a:spcPts val="1200"/>
              </a:spcAft>
              <a:buFont typeface="Wingdings" pitchFamily="2" charset="2"/>
              <a:buChar char="§"/>
            </a:pPr>
            <a:r>
              <a:rPr lang="en-US" sz="1300" b="1" dirty="0">
                <a:solidFill>
                  <a:schemeClr val="tx1">
                    <a:lumMod val="65000"/>
                    <a:lumOff val="35000"/>
                  </a:schemeClr>
                </a:solidFill>
                <a:latin typeface="Arial" pitchFamily="34" charset="0"/>
                <a:cs typeface="Arial" pitchFamily="34" charset="0"/>
              </a:rPr>
              <a:t>Netflix</a:t>
            </a:r>
            <a:r>
              <a:rPr lang="en-US" sz="1300" dirty="0">
                <a:solidFill>
                  <a:schemeClr val="tx1">
                    <a:lumMod val="65000"/>
                    <a:lumOff val="35000"/>
                  </a:schemeClr>
                </a:solidFill>
                <a:latin typeface="Arial" pitchFamily="34" charset="0"/>
                <a:cs typeface="Arial" pitchFamily="34" charset="0"/>
              </a:rPr>
              <a:t>: While not the entire Netflix platform, certain sections of the user interface, especially those requiring dynamic updates, are built using React.</a:t>
            </a:r>
          </a:p>
          <a:p>
            <a:pPr marL="457200" indent="-457200">
              <a:spcAft>
                <a:spcPts val="1200"/>
              </a:spcAft>
              <a:buFont typeface="Wingdings" pitchFamily="2" charset="2"/>
              <a:buChar char="§"/>
            </a:pPr>
            <a:r>
              <a:rPr lang="en-US" sz="1300" b="1" dirty="0">
                <a:solidFill>
                  <a:schemeClr val="tx1">
                    <a:lumMod val="65000"/>
                    <a:lumOff val="35000"/>
                  </a:schemeClr>
                </a:solidFill>
                <a:latin typeface="Arial" pitchFamily="34" charset="0"/>
                <a:cs typeface="Arial" pitchFamily="34" charset="0"/>
              </a:rPr>
              <a:t>Uber</a:t>
            </a:r>
            <a:r>
              <a:rPr lang="en-US" sz="1300" dirty="0">
                <a:solidFill>
                  <a:schemeClr val="tx1">
                    <a:lumMod val="65000"/>
                    <a:lumOff val="35000"/>
                  </a:schemeClr>
                </a:solidFill>
                <a:latin typeface="Arial" pitchFamily="34" charset="0"/>
                <a:cs typeface="Arial" pitchFamily="34" charset="0"/>
              </a:rPr>
              <a:t>: React is used in some parts of Uber's web applications to create a responsive and efficient user interface.</a:t>
            </a:r>
          </a:p>
          <a:p>
            <a:pPr marL="457200" indent="-457200">
              <a:spcAft>
                <a:spcPts val="1200"/>
              </a:spcAft>
              <a:buFont typeface="Wingdings" pitchFamily="2" charset="2"/>
              <a:buChar char="§"/>
            </a:pPr>
            <a:r>
              <a:rPr lang="en-US" sz="1300" b="1" dirty="0">
                <a:solidFill>
                  <a:schemeClr val="tx1">
                    <a:lumMod val="65000"/>
                    <a:lumOff val="35000"/>
                  </a:schemeClr>
                </a:solidFill>
                <a:latin typeface="Arial" pitchFamily="34" charset="0"/>
                <a:cs typeface="Arial" pitchFamily="34" charset="0"/>
              </a:rPr>
              <a:t>GitHub</a:t>
            </a:r>
            <a:r>
              <a:rPr lang="en-US" sz="1300" dirty="0">
                <a:solidFill>
                  <a:schemeClr val="tx1">
                    <a:lumMod val="65000"/>
                    <a:lumOff val="35000"/>
                  </a:schemeClr>
                </a:solidFill>
                <a:latin typeface="Arial" pitchFamily="34" charset="0"/>
                <a:cs typeface="Arial" pitchFamily="34" charset="0"/>
              </a:rPr>
              <a:t>: GitHub, a platform for version control and collaboration, uses React for its web interface.</a:t>
            </a:r>
          </a:p>
          <a:p>
            <a:pPr marL="457200" indent="-457200">
              <a:spcAft>
                <a:spcPts val="1200"/>
              </a:spcAft>
              <a:buFont typeface="Wingdings" pitchFamily="2" charset="2"/>
              <a:buChar char="§"/>
            </a:pPr>
            <a:r>
              <a:rPr lang="en-US" sz="1300" b="1" dirty="0">
                <a:solidFill>
                  <a:schemeClr val="tx1">
                    <a:lumMod val="65000"/>
                    <a:lumOff val="35000"/>
                  </a:schemeClr>
                </a:solidFill>
                <a:latin typeface="Arial" pitchFamily="34" charset="0"/>
                <a:cs typeface="Arial" pitchFamily="34" charset="0"/>
              </a:rPr>
              <a:t>Dropbox</a:t>
            </a:r>
            <a:r>
              <a:rPr lang="en-US" sz="1300" dirty="0">
                <a:solidFill>
                  <a:schemeClr val="tx1">
                    <a:lumMod val="65000"/>
                    <a:lumOff val="35000"/>
                  </a:schemeClr>
                </a:solidFill>
                <a:latin typeface="Arial" pitchFamily="34" charset="0"/>
                <a:cs typeface="Arial" pitchFamily="34" charset="0"/>
              </a:rPr>
              <a:t>:  React is employed in certain components of Dropbox's web application.</a:t>
            </a:r>
          </a:p>
          <a:p>
            <a:pPr marL="457200" indent="-457200">
              <a:spcAft>
                <a:spcPts val="1200"/>
              </a:spcAft>
              <a:buFont typeface="Wingdings" pitchFamily="2" charset="2"/>
              <a:buChar char="§"/>
            </a:pPr>
            <a:r>
              <a:rPr lang="en-US" sz="1300" b="1" dirty="0">
                <a:solidFill>
                  <a:schemeClr val="tx1">
                    <a:lumMod val="65000"/>
                    <a:lumOff val="35000"/>
                  </a:schemeClr>
                </a:solidFill>
                <a:latin typeface="Arial" pitchFamily="34" charset="0"/>
                <a:cs typeface="Arial" pitchFamily="34" charset="0"/>
              </a:rPr>
              <a:t>Slack</a:t>
            </a:r>
            <a:r>
              <a:rPr lang="en-US" sz="1300" dirty="0">
                <a:solidFill>
                  <a:schemeClr val="tx1">
                    <a:lumMod val="65000"/>
                    <a:lumOff val="35000"/>
                  </a:schemeClr>
                </a:solidFill>
                <a:latin typeface="Arial" pitchFamily="34" charset="0"/>
                <a:cs typeface="Arial" pitchFamily="34" charset="0"/>
              </a:rPr>
              <a:t>: Slack, a popular collaboration tool, uses React for its frontend to deliver a smooth and responsive user experience.</a:t>
            </a:r>
          </a:p>
          <a:p>
            <a:pPr marL="457200" indent="-457200">
              <a:spcAft>
                <a:spcPts val="1200"/>
              </a:spcAft>
              <a:buFont typeface="Wingdings" pitchFamily="2" charset="2"/>
              <a:buChar char="§"/>
            </a:pPr>
            <a:r>
              <a:rPr lang="en-US" sz="1300" b="1" dirty="0">
                <a:solidFill>
                  <a:schemeClr val="tx1">
                    <a:lumMod val="65000"/>
                    <a:lumOff val="35000"/>
                  </a:schemeClr>
                </a:solidFill>
                <a:latin typeface="Arial" pitchFamily="34" charset="0"/>
                <a:cs typeface="Arial" pitchFamily="34" charset="0"/>
              </a:rPr>
              <a:t>WhatsApp Desktop</a:t>
            </a:r>
            <a:r>
              <a:rPr lang="en-US" sz="1300" dirty="0">
                <a:solidFill>
                  <a:schemeClr val="tx1">
                    <a:lumMod val="65000"/>
                    <a:lumOff val="35000"/>
                  </a:schemeClr>
                </a:solidFill>
                <a:latin typeface="Arial" pitchFamily="34" charset="0"/>
                <a:cs typeface="Arial" pitchFamily="34" charset="0"/>
              </a:rPr>
              <a:t>: The desktop version of WhatsApp is built using React for its user interface.</a:t>
            </a:r>
          </a:p>
        </p:txBody>
      </p:sp>
    </p:spTree>
    <p:extLst>
      <p:ext uri="{BB962C8B-B14F-4D97-AF65-F5344CB8AC3E}">
        <p14:creationId xmlns:p14="http://schemas.microsoft.com/office/powerpoint/2010/main" val="4152729025"/>
      </p:ext>
    </p:extLst>
  </p:cSld>
  <p:clrMapOvr>
    <a:masterClrMapping/>
  </p:clrMapOvr>
  <p:transition>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React  Versions</a:t>
            </a: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a:bodyPr>
          <a:lstStyle/>
          <a:p>
            <a:pPr marL="457200" indent="-457200">
              <a:spcAft>
                <a:spcPts val="1200"/>
              </a:spcAft>
              <a:buFont typeface="Wingdings" pitchFamily="2" charset="2"/>
              <a:buChar char="§"/>
            </a:pPr>
            <a:endParaRPr lang="en-US" sz="2000" dirty="0">
              <a:solidFill>
                <a:schemeClr val="tx1">
                  <a:lumMod val="65000"/>
                  <a:lumOff val="35000"/>
                </a:schemeClr>
              </a:solidFill>
              <a:latin typeface="Arial" pitchFamily="34" charset="0"/>
              <a:cs typeface="Arial" pitchFamily="34" charset="0"/>
            </a:endParaRPr>
          </a:p>
        </p:txBody>
      </p:sp>
      <p:sp>
        <p:nvSpPr>
          <p:cNvPr id="5" name="Content Placeholder 4">
            <a:extLst>
              <a:ext uri="{FF2B5EF4-FFF2-40B4-BE49-F238E27FC236}">
                <a16:creationId xmlns:a16="http://schemas.microsoft.com/office/drawing/2014/main" id="{C5F2391D-4932-0764-3E1A-A9C9C68802CC}"/>
              </a:ext>
            </a:extLst>
          </p:cNvPr>
          <p:cNvSpPr>
            <a:spLocks noGrp="1"/>
          </p:cNvSpPr>
          <p:nvPr>
            <p:ph idx="1"/>
          </p:nvPr>
        </p:nvSpPr>
        <p:spPr>
          <a:xfrm>
            <a:off x="457200" y="792166"/>
            <a:ext cx="8229600" cy="5333998"/>
          </a:xfrm>
        </p:spPr>
        <p:txBody>
          <a:bodyPr>
            <a:normAutofit/>
          </a:bodyPr>
          <a:lstStyle/>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React.JS was first used in 2011 for Facebook's Newsfeed feature.</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Facebook Software Engineer, Jordan </a:t>
            </a:r>
            <a:r>
              <a:rPr lang="en-US" sz="2000" dirty="0" err="1">
                <a:solidFill>
                  <a:schemeClr val="tx1">
                    <a:lumMod val="65000"/>
                    <a:lumOff val="35000"/>
                  </a:schemeClr>
                </a:solidFill>
                <a:latin typeface="Arial" pitchFamily="34" charset="0"/>
                <a:cs typeface="Arial" pitchFamily="34" charset="0"/>
              </a:rPr>
              <a:t>Walke</a:t>
            </a:r>
            <a:r>
              <a:rPr lang="en-US" sz="2000" dirty="0">
                <a:solidFill>
                  <a:schemeClr val="tx1">
                    <a:lumMod val="65000"/>
                    <a:lumOff val="35000"/>
                  </a:schemeClr>
                </a:solidFill>
                <a:latin typeface="Arial" pitchFamily="34" charset="0"/>
                <a:cs typeface="Arial" pitchFamily="34" charset="0"/>
              </a:rPr>
              <a:t>, created it.</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Initial Release to the Public (V0.3.0) was in July 2013.</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Current version of React.JS is V18.2.0 (June 2022).</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Click here for complete version history </a:t>
            </a:r>
            <a:r>
              <a:rPr lang="en-US" sz="2000" dirty="0">
                <a:solidFill>
                  <a:schemeClr val="tx1">
                    <a:lumMod val="65000"/>
                    <a:lumOff val="35000"/>
                  </a:schemeClr>
                </a:solidFill>
                <a:latin typeface="Arial" pitchFamily="34" charset="0"/>
                <a:cs typeface="Arial" pitchFamily="34" charset="0"/>
                <a:hlinkClick r:id="rId2"/>
              </a:rPr>
              <a:t>https://legacy.reactjs.org/</a:t>
            </a:r>
            <a:endParaRPr lang="en-US" sz="2000" dirty="0">
              <a:solidFill>
                <a:schemeClr val="tx1">
                  <a:lumMod val="65000"/>
                  <a:lumOff val="35000"/>
                </a:schemeClr>
              </a:solidFill>
              <a:latin typeface="Arial" pitchFamily="34" charset="0"/>
              <a:cs typeface="Arial" pitchFamily="34" charset="0"/>
            </a:endParaRPr>
          </a:p>
          <a:p>
            <a:endParaRPr lang="en-US" dirty="0"/>
          </a:p>
          <a:p>
            <a:endParaRPr lang="en-US" dirty="0"/>
          </a:p>
        </p:txBody>
      </p:sp>
    </p:spTree>
    <p:extLst>
      <p:ext uri="{BB962C8B-B14F-4D97-AF65-F5344CB8AC3E}">
        <p14:creationId xmlns:p14="http://schemas.microsoft.com/office/powerpoint/2010/main" val="1568939964"/>
      </p:ext>
    </p:extLst>
  </p:cSld>
  <p:clrMapOvr>
    <a:masterClrMapping/>
  </p:clrMapOvr>
  <p:transition>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React Building Blocks</a:t>
            </a: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fontScale="92500"/>
          </a:bodyPr>
          <a:lstStyle/>
          <a:p>
            <a:pPr marL="457200" indent="-457200">
              <a:spcAft>
                <a:spcPts val="1200"/>
              </a:spcAft>
              <a:buFont typeface="Wingdings" pitchFamily="2" charset="2"/>
              <a:buChar char="§"/>
            </a:pPr>
            <a:r>
              <a:rPr lang="en-US" dirty="0"/>
              <a:t>In React, building blocks refer to the fundamental elements and concepts used to create user interfaces. These building blocks are the core concepts that developers work with when building React applications. Here are the key building blocks in React:</a:t>
            </a:r>
          </a:p>
          <a:p>
            <a:pPr marL="457200" indent="-457200">
              <a:spcAft>
                <a:spcPts val="1200"/>
              </a:spcAft>
              <a:buFont typeface="Wingdings" pitchFamily="2" charset="2"/>
              <a:buChar char="§"/>
            </a:pPr>
            <a:r>
              <a:rPr lang="en-US" b="1" dirty="0"/>
              <a:t>Components:</a:t>
            </a:r>
            <a:endParaRPr lang="en-US" dirty="0"/>
          </a:p>
          <a:p>
            <a:pPr marL="457200" indent="-457200">
              <a:spcAft>
                <a:spcPts val="1200"/>
              </a:spcAft>
              <a:buFont typeface="Wingdings" pitchFamily="2" charset="2"/>
              <a:buChar char="§"/>
            </a:pPr>
            <a:r>
              <a:rPr lang="en-US" dirty="0"/>
              <a:t>Components are the fundamental building blocks in React. They are reusable, self-contained pieces of code that represent a part of the user interface. Components can be class-based or functional, and they encapsulate both the UI and the logic related to that UI.</a:t>
            </a:r>
          </a:p>
          <a:p>
            <a:pPr marL="457200" indent="-457200">
              <a:spcAft>
                <a:spcPts val="1200"/>
              </a:spcAft>
              <a:buFont typeface="Wingdings" pitchFamily="2" charset="2"/>
              <a:buChar char="§"/>
            </a:pPr>
            <a:r>
              <a:rPr lang="en-US" b="1" dirty="0"/>
              <a:t>JSX (JavaScript XML):</a:t>
            </a:r>
            <a:endParaRPr lang="en-US" dirty="0"/>
          </a:p>
          <a:p>
            <a:pPr marL="457200" indent="-457200">
              <a:spcAft>
                <a:spcPts val="1200"/>
              </a:spcAft>
              <a:buFont typeface="Wingdings" pitchFamily="2" charset="2"/>
              <a:buChar char="§"/>
            </a:pPr>
            <a:r>
              <a:rPr lang="en-US" dirty="0"/>
              <a:t>JSX is a syntax extension for JavaScript that allows HTML-like code to be written within JavaScript files. It is used to describe the structure of React components in a more concise and readable way.</a:t>
            </a:r>
          </a:p>
          <a:p>
            <a:pPr marL="457200" indent="-457200">
              <a:spcAft>
                <a:spcPts val="1200"/>
              </a:spcAft>
              <a:buFont typeface="Wingdings" pitchFamily="2" charset="2"/>
              <a:buChar char="§"/>
            </a:pPr>
            <a:r>
              <a:rPr lang="en-US" b="1" dirty="0"/>
              <a:t>Props (Properties):</a:t>
            </a:r>
            <a:endParaRPr lang="en-US" dirty="0"/>
          </a:p>
          <a:p>
            <a:pPr marL="457200" indent="-457200">
              <a:spcAft>
                <a:spcPts val="1200"/>
              </a:spcAft>
              <a:buFont typeface="Wingdings" pitchFamily="2" charset="2"/>
              <a:buChar char="§"/>
            </a:pPr>
            <a:r>
              <a:rPr lang="en-US" dirty="0"/>
              <a:t>Props are short for properties and are used to pass data from a parent component to a child component. Props are immutable (read-only) and are a way to make components dynamic by configuring them with different values.</a:t>
            </a:r>
          </a:p>
          <a:p>
            <a:pPr marL="457200" indent="-457200">
              <a:spcAft>
                <a:spcPts val="1200"/>
              </a:spcAft>
              <a:buFont typeface="Wingdings" pitchFamily="2" charset="2"/>
              <a:buChar char="§"/>
            </a:pPr>
            <a:endParaRPr lang="en-US" dirty="0"/>
          </a:p>
          <a:p>
            <a:pPr marL="457200" indent="-457200">
              <a:spcAft>
                <a:spcPts val="1200"/>
              </a:spcAft>
              <a:buFont typeface="Wingdings" pitchFamily="2" charset="2"/>
              <a:buChar char="§"/>
            </a:pPr>
            <a:endParaRPr lang="en-US" dirty="0"/>
          </a:p>
          <a:p>
            <a:pPr marL="457200" indent="-457200">
              <a:spcAft>
                <a:spcPts val="1200"/>
              </a:spcAft>
              <a:buFont typeface="Wingdings" pitchFamily="2" charset="2"/>
              <a:buChar char="§"/>
            </a:pPr>
            <a:endParaRPr lang="en-US" sz="2000" dirty="0">
              <a:solidFill>
                <a:schemeClr val="tx1">
                  <a:lumMod val="65000"/>
                  <a:lumOff val="35000"/>
                </a:schemeClr>
              </a:solidFill>
              <a:latin typeface="Arial" pitchFamily="34" charset="0"/>
              <a:cs typeface="Arial" pitchFamily="34" charset="0"/>
            </a:endParaRPr>
          </a:p>
        </p:txBody>
      </p:sp>
    </p:spTree>
    <p:extLst>
      <p:ext uri="{BB962C8B-B14F-4D97-AF65-F5344CB8AC3E}">
        <p14:creationId xmlns:p14="http://schemas.microsoft.com/office/powerpoint/2010/main" val="349806241"/>
      </p:ext>
    </p:extLst>
  </p:cSld>
  <p:clrMapOvr>
    <a:masterClrMapping/>
  </p:clrMapOvr>
  <p:transition>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React Building Blocks</a:t>
            </a: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fontScale="92500" lnSpcReduction="20000"/>
          </a:bodyPr>
          <a:lstStyle/>
          <a:p>
            <a:pPr marL="457200" indent="-457200">
              <a:spcAft>
                <a:spcPts val="1200"/>
              </a:spcAft>
              <a:buFont typeface="Wingdings" pitchFamily="2" charset="2"/>
              <a:buChar char="§"/>
            </a:pPr>
            <a:r>
              <a:rPr lang="en-US" b="1" dirty="0"/>
              <a:t>State:</a:t>
            </a:r>
          </a:p>
          <a:p>
            <a:pPr marL="457200" indent="-457200">
              <a:spcAft>
                <a:spcPts val="1200"/>
              </a:spcAft>
              <a:buFont typeface="Wingdings" pitchFamily="2" charset="2"/>
              <a:buChar char="§"/>
            </a:pPr>
            <a:r>
              <a:rPr lang="en-US" dirty="0"/>
              <a:t>State represents the mutable data within a component. Unlike props, state is managed internally by the component and can change over time. When state changes, React automatically re-renders the component to reflect the updated state.</a:t>
            </a:r>
          </a:p>
          <a:p>
            <a:pPr marL="457200" indent="-457200">
              <a:spcAft>
                <a:spcPts val="1200"/>
              </a:spcAft>
              <a:buFont typeface="Wingdings" pitchFamily="2" charset="2"/>
              <a:buChar char="§"/>
            </a:pPr>
            <a:r>
              <a:rPr lang="en-US" b="1" dirty="0"/>
              <a:t>Virtual DOM (Document Object Model):</a:t>
            </a:r>
            <a:endParaRPr lang="en-US" dirty="0"/>
          </a:p>
          <a:p>
            <a:pPr marL="457200" indent="-457200">
              <a:spcAft>
                <a:spcPts val="1200"/>
              </a:spcAft>
              <a:buFont typeface="Wingdings" pitchFamily="2" charset="2"/>
              <a:buChar char="§"/>
            </a:pPr>
            <a:r>
              <a:rPr lang="en-US" dirty="0"/>
              <a:t>The Virtual DOM is a lightweight, in-memory representation of the actual DOM. React uses the virtual DOM to optimize updates by comparing the current virtual DOM with a previous version and determining the minimal changes needed to update the actual DOM.</a:t>
            </a:r>
          </a:p>
          <a:p>
            <a:pPr marL="457200" indent="-457200">
              <a:spcAft>
                <a:spcPts val="1200"/>
              </a:spcAft>
              <a:buFont typeface="Wingdings" pitchFamily="2" charset="2"/>
              <a:buChar char="§"/>
            </a:pPr>
            <a:r>
              <a:rPr lang="en-US" b="1" dirty="0"/>
              <a:t>Lifecycle Methods:</a:t>
            </a:r>
            <a:endParaRPr lang="en-US" dirty="0"/>
          </a:p>
          <a:p>
            <a:pPr marL="457200" indent="-457200">
              <a:spcAft>
                <a:spcPts val="1200"/>
              </a:spcAft>
              <a:buFont typeface="Wingdings" pitchFamily="2" charset="2"/>
              <a:buChar char="§"/>
            </a:pPr>
            <a:r>
              <a:rPr lang="en-US" dirty="0"/>
              <a:t>Lifecycle methods are methods that are invoked at different points in the life cycle of a React component. These methods allow developers to perform actions such as setting up or cleaning up resources, making API calls, or updating the component when certain events occur (e.g., component mounting, updating, unmounting).</a:t>
            </a:r>
          </a:p>
          <a:p>
            <a:pPr marL="457200" indent="-457200">
              <a:spcAft>
                <a:spcPts val="1200"/>
              </a:spcAft>
              <a:buFont typeface="Wingdings" pitchFamily="2" charset="2"/>
              <a:buChar char="§"/>
            </a:pPr>
            <a:r>
              <a:rPr lang="en-US" b="1" dirty="0"/>
              <a:t>Events:</a:t>
            </a:r>
          </a:p>
          <a:p>
            <a:pPr marL="457200" indent="-457200">
              <a:spcAft>
                <a:spcPts val="1200"/>
              </a:spcAft>
              <a:buFont typeface="Wingdings" pitchFamily="2" charset="2"/>
              <a:buChar char="§"/>
            </a:pPr>
            <a:r>
              <a:rPr lang="en-US" dirty="0"/>
              <a:t>React supports a synthetic event system that wraps native browser events. Event handlers in React follow a camelCase naming convention(</a:t>
            </a:r>
            <a:r>
              <a:rPr lang="en-US" dirty="0" err="1"/>
              <a:t>e.g</a:t>
            </a:r>
            <a:r>
              <a:rPr lang="en-US" dirty="0"/>
              <a:t>  </a:t>
            </a:r>
            <a:r>
              <a:rPr lang="en-US" b="1" dirty="0" err="1"/>
              <a:t>onClick</a:t>
            </a:r>
            <a:r>
              <a:rPr lang="en-US" dirty="0"/>
              <a:t>, </a:t>
            </a:r>
            <a:r>
              <a:rPr lang="en-US" b="1" dirty="0"/>
              <a:t>onChange</a:t>
            </a:r>
            <a:r>
              <a:rPr lang="en-US" dirty="0"/>
              <a:t> </a:t>
            </a:r>
            <a:r>
              <a:rPr lang="en-US" dirty="0" err="1"/>
              <a:t>etc</a:t>
            </a:r>
            <a:r>
              <a:rPr lang="en-US" dirty="0"/>
              <a:t>). Events are used to handle user interactions and trigger changes in the application.</a:t>
            </a:r>
          </a:p>
          <a:p>
            <a:pPr marL="457200" indent="-457200">
              <a:spcAft>
                <a:spcPts val="1200"/>
              </a:spcAft>
              <a:buFont typeface="Wingdings" pitchFamily="2" charset="2"/>
              <a:buChar char="§"/>
            </a:pPr>
            <a:endParaRPr lang="en-US" dirty="0"/>
          </a:p>
          <a:p>
            <a:pPr marL="457200" indent="-457200">
              <a:spcAft>
                <a:spcPts val="1200"/>
              </a:spcAft>
              <a:buFont typeface="Wingdings" pitchFamily="2" charset="2"/>
              <a:buChar char="§"/>
            </a:pPr>
            <a:endParaRPr lang="en-US" dirty="0"/>
          </a:p>
          <a:p>
            <a:pPr marL="457200" indent="-457200">
              <a:spcAft>
                <a:spcPts val="1200"/>
              </a:spcAft>
              <a:buFont typeface="Wingdings" pitchFamily="2" charset="2"/>
              <a:buChar char="§"/>
            </a:pPr>
            <a:endParaRPr lang="en-US" dirty="0"/>
          </a:p>
          <a:p>
            <a:pPr marL="457200" indent="-457200">
              <a:spcAft>
                <a:spcPts val="1200"/>
              </a:spcAft>
              <a:buFont typeface="Wingdings" pitchFamily="2" charset="2"/>
              <a:buChar char="§"/>
            </a:pPr>
            <a:endParaRPr lang="en-US" dirty="0"/>
          </a:p>
          <a:p>
            <a:pPr marL="457200" indent="-457200">
              <a:spcAft>
                <a:spcPts val="1200"/>
              </a:spcAft>
              <a:buFont typeface="Wingdings" pitchFamily="2" charset="2"/>
              <a:buChar char="§"/>
            </a:pPr>
            <a:endParaRPr lang="en-US" dirty="0"/>
          </a:p>
          <a:p>
            <a:pPr marL="457200" indent="-457200">
              <a:spcAft>
                <a:spcPts val="1200"/>
              </a:spcAft>
              <a:buFont typeface="Wingdings" pitchFamily="2" charset="2"/>
              <a:buChar char="§"/>
            </a:pPr>
            <a:endParaRPr lang="en-US" sz="2000" dirty="0">
              <a:solidFill>
                <a:schemeClr val="tx1">
                  <a:lumMod val="65000"/>
                  <a:lumOff val="35000"/>
                </a:schemeClr>
              </a:solidFill>
              <a:latin typeface="Arial" pitchFamily="34" charset="0"/>
              <a:cs typeface="Arial" pitchFamily="34" charset="0"/>
            </a:endParaRPr>
          </a:p>
        </p:txBody>
      </p:sp>
    </p:spTree>
    <p:extLst>
      <p:ext uri="{BB962C8B-B14F-4D97-AF65-F5344CB8AC3E}">
        <p14:creationId xmlns:p14="http://schemas.microsoft.com/office/powerpoint/2010/main" val="3732195634"/>
      </p:ext>
    </p:extLst>
  </p:cSld>
  <p:clrMapOvr>
    <a:masterClrMapping/>
  </p:clrMapOvr>
  <p:transition>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React Building Blocks</a:t>
            </a: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fontScale="85000" lnSpcReduction="10000"/>
          </a:bodyPr>
          <a:lstStyle/>
          <a:p>
            <a:pPr marL="457200" indent="-457200">
              <a:spcAft>
                <a:spcPts val="1200"/>
              </a:spcAft>
              <a:buFont typeface="Wingdings" pitchFamily="2" charset="2"/>
              <a:buChar char="§"/>
            </a:pPr>
            <a:r>
              <a:rPr lang="en-US" b="1" dirty="0"/>
              <a:t>Conditional Rendering:</a:t>
            </a:r>
            <a:endParaRPr lang="en-US" dirty="0"/>
          </a:p>
          <a:p>
            <a:pPr marL="457200" indent="-457200">
              <a:spcAft>
                <a:spcPts val="1200"/>
              </a:spcAft>
              <a:buFont typeface="Wingdings" pitchFamily="2" charset="2"/>
              <a:buChar char="§"/>
            </a:pPr>
            <a:r>
              <a:rPr lang="en-US" dirty="0"/>
              <a:t>React allows components to conditionally render content based on certain conditions. This can be achieved using conditional statements, such as  </a:t>
            </a:r>
            <a:r>
              <a:rPr lang="en-US" b="1" dirty="0"/>
              <a:t>‘if’ </a:t>
            </a:r>
            <a:r>
              <a:rPr lang="en-US" dirty="0"/>
              <a:t>or ternary operators, in combination with JSX.</a:t>
            </a:r>
          </a:p>
          <a:p>
            <a:pPr marL="457200" indent="-457200">
              <a:spcAft>
                <a:spcPts val="1200"/>
              </a:spcAft>
              <a:buFont typeface="Wingdings" pitchFamily="2" charset="2"/>
              <a:buChar char="§"/>
            </a:pPr>
            <a:r>
              <a:rPr lang="en-US" b="1" dirty="0"/>
              <a:t>Lists and Keys:</a:t>
            </a:r>
            <a:endParaRPr lang="en-US" dirty="0"/>
          </a:p>
          <a:p>
            <a:pPr marL="457200" indent="-457200">
              <a:spcAft>
                <a:spcPts val="1200"/>
              </a:spcAft>
              <a:buFont typeface="Wingdings" pitchFamily="2" charset="2"/>
              <a:buChar char="§"/>
            </a:pPr>
            <a:r>
              <a:rPr lang="en-US" dirty="0"/>
              <a:t>Rendering lists of elements is a common requirement in React applications. Keys are used to help React identify which items have changed, are added, or are removed in a list, improving performance and efficiency.</a:t>
            </a:r>
          </a:p>
          <a:p>
            <a:pPr marL="457200" indent="-457200">
              <a:spcAft>
                <a:spcPts val="1200"/>
              </a:spcAft>
              <a:buFont typeface="Wingdings" pitchFamily="2" charset="2"/>
              <a:buChar char="§"/>
            </a:pPr>
            <a:r>
              <a:rPr lang="en-US" b="1" dirty="0"/>
              <a:t>Forms:</a:t>
            </a:r>
            <a:endParaRPr lang="en-US" dirty="0"/>
          </a:p>
          <a:p>
            <a:pPr marL="457200" indent="-457200">
              <a:spcAft>
                <a:spcPts val="1200"/>
              </a:spcAft>
              <a:buFont typeface="Wingdings" pitchFamily="2" charset="2"/>
              <a:buChar char="§"/>
            </a:pPr>
            <a:r>
              <a:rPr lang="en-US" dirty="0"/>
              <a:t>React provides a controlled component approach for handling forms. State is used to control the form elements, and event handlers are used to update the state based on user input.</a:t>
            </a:r>
          </a:p>
          <a:p>
            <a:pPr marL="457200" indent="-457200">
              <a:spcAft>
                <a:spcPts val="1200"/>
              </a:spcAft>
              <a:buFont typeface="Wingdings" pitchFamily="2" charset="2"/>
              <a:buChar char="§"/>
            </a:pPr>
            <a:r>
              <a:rPr lang="en-US" b="1" dirty="0"/>
              <a:t>Hooks:</a:t>
            </a:r>
          </a:p>
          <a:p>
            <a:pPr marL="457200" indent="-457200">
              <a:spcAft>
                <a:spcPts val="1200"/>
              </a:spcAft>
              <a:buFont typeface="Wingdings" pitchFamily="2" charset="2"/>
              <a:buChar char="§"/>
            </a:pPr>
            <a:r>
              <a:rPr lang="en-US" dirty="0"/>
              <a:t>Introduced in React 16.8, hooks are functions that allow functional components to use state and lifecycle features that were previously only available in class components. Commonly used hooks include ‘</a:t>
            </a:r>
            <a:r>
              <a:rPr lang="en-US" b="1" dirty="0"/>
              <a:t>useState</a:t>
            </a:r>
            <a:r>
              <a:rPr lang="en-US" dirty="0"/>
              <a:t>’ for managing state  and ‘</a:t>
            </a:r>
            <a:r>
              <a:rPr lang="en-US" b="1" dirty="0"/>
              <a:t>useEffect</a:t>
            </a:r>
            <a:r>
              <a:rPr lang="en-US" dirty="0"/>
              <a:t>’ for handling side effects.</a:t>
            </a:r>
          </a:p>
          <a:p>
            <a:pPr marL="457200" indent="-457200">
              <a:spcAft>
                <a:spcPts val="1200"/>
              </a:spcAft>
              <a:buFont typeface="Wingdings" pitchFamily="2" charset="2"/>
              <a:buChar char="§"/>
            </a:pPr>
            <a:r>
              <a:rPr lang="en-US" dirty="0"/>
              <a:t>These building blocks collectively provide the foundation for creating dynamic, interactive, and maintainable user interfaces in React. Understanding how these concepts work together is essential for developing efficient and scalable React applications.</a:t>
            </a:r>
          </a:p>
          <a:p>
            <a:pPr marL="457200" indent="-457200">
              <a:spcAft>
                <a:spcPts val="1200"/>
              </a:spcAft>
              <a:buFont typeface="Wingdings" pitchFamily="2" charset="2"/>
              <a:buChar char="§"/>
            </a:pPr>
            <a:endParaRPr lang="en-US" dirty="0"/>
          </a:p>
          <a:p>
            <a:pPr marL="457200" indent="-457200">
              <a:spcAft>
                <a:spcPts val="1200"/>
              </a:spcAft>
              <a:buFont typeface="Wingdings" pitchFamily="2" charset="2"/>
              <a:buChar char="§"/>
            </a:pPr>
            <a:endParaRPr lang="en-US" dirty="0"/>
          </a:p>
          <a:p>
            <a:pPr marL="457200" indent="-457200">
              <a:spcAft>
                <a:spcPts val="1200"/>
              </a:spcAft>
              <a:buFont typeface="Wingdings" pitchFamily="2" charset="2"/>
              <a:buChar char="§"/>
            </a:pPr>
            <a:endParaRPr lang="en-US" dirty="0"/>
          </a:p>
          <a:p>
            <a:pPr marL="457200" indent="-457200">
              <a:spcAft>
                <a:spcPts val="1200"/>
              </a:spcAft>
              <a:buFont typeface="Wingdings" pitchFamily="2" charset="2"/>
              <a:buChar char="§"/>
            </a:pPr>
            <a:endParaRPr lang="en-US" dirty="0"/>
          </a:p>
          <a:p>
            <a:pPr marL="457200" indent="-457200">
              <a:spcAft>
                <a:spcPts val="1200"/>
              </a:spcAft>
              <a:buFont typeface="Wingdings" pitchFamily="2" charset="2"/>
              <a:buChar char="§"/>
            </a:pPr>
            <a:endParaRPr lang="en-US" dirty="0"/>
          </a:p>
          <a:p>
            <a:pPr marL="457200" indent="-457200">
              <a:spcAft>
                <a:spcPts val="1200"/>
              </a:spcAft>
              <a:buFont typeface="Wingdings" pitchFamily="2" charset="2"/>
              <a:buChar char="§"/>
            </a:pPr>
            <a:endParaRPr lang="en-US" dirty="0"/>
          </a:p>
          <a:p>
            <a:pPr marL="457200" indent="-457200">
              <a:spcAft>
                <a:spcPts val="1200"/>
              </a:spcAft>
              <a:buFont typeface="Wingdings" pitchFamily="2" charset="2"/>
              <a:buChar char="§"/>
            </a:pPr>
            <a:endParaRPr lang="en-US" dirty="0"/>
          </a:p>
          <a:p>
            <a:pPr marL="457200" indent="-457200">
              <a:spcAft>
                <a:spcPts val="1200"/>
              </a:spcAft>
              <a:buFont typeface="Wingdings" pitchFamily="2" charset="2"/>
              <a:buChar char="§"/>
            </a:pPr>
            <a:endParaRPr lang="en-US" sz="2000" dirty="0">
              <a:solidFill>
                <a:schemeClr val="tx1">
                  <a:lumMod val="65000"/>
                  <a:lumOff val="35000"/>
                </a:schemeClr>
              </a:solidFill>
              <a:latin typeface="Arial" pitchFamily="34" charset="0"/>
              <a:cs typeface="Arial" pitchFamily="34" charset="0"/>
            </a:endParaRPr>
          </a:p>
        </p:txBody>
      </p:sp>
    </p:spTree>
    <p:extLst>
      <p:ext uri="{BB962C8B-B14F-4D97-AF65-F5344CB8AC3E}">
        <p14:creationId xmlns:p14="http://schemas.microsoft.com/office/powerpoint/2010/main" val="1742006978"/>
      </p:ext>
    </p:extLst>
  </p:cSld>
  <p:clrMapOvr>
    <a:masterClrMapping/>
  </p:clrMapOvr>
  <p:transition>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create react app </a:t>
            </a: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a:bodyPr>
          <a:lstStyle/>
          <a:p>
            <a:pPr marL="457200" indent="-457200">
              <a:spcAft>
                <a:spcPts val="1200"/>
              </a:spcAft>
              <a:buFont typeface="Wingdings" pitchFamily="2" charset="2"/>
              <a:buChar char="§"/>
            </a:pPr>
            <a:r>
              <a:rPr lang="en-US" dirty="0"/>
              <a:t>"Create React App" (often referred to as CRA), which is a command-line interface (CLI) tool for bootstrapping and setting up new React projects/app. </a:t>
            </a:r>
          </a:p>
          <a:p>
            <a:pPr marL="457200" indent="-457200">
              <a:spcAft>
                <a:spcPts val="1200"/>
              </a:spcAft>
              <a:buFont typeface="Wingdings" pitchFamily="2" charset="2"/>
              <a:buChar char="§"/>
            </a:pPr>
            <a:r>
              <a:rPr lang="en-US" dirty="0"/>
              <a:t>It helps configure the necessary configuration for the react app.</a:t>
            </a:r>
          </a:p>
          <a:p>
            <a:pPr marL="457200" indent="-457200">
              <a:spcAft>
                <a:spcPts val="1200"/>
              </a:spcAft>
              <a:buFont typeface="Wingdings" pitchFamily="2" charset="2"/>
              <a:buChar char="§"/>
            </a:pPr>
            <a:r>
              <a:rPr lang="en-US" dirty="0"/>
              <a:t>Create React App (CRA) is not part of React itself but is maintained by the React team. It allows developers to quickly set up a new React project with a predefined project structure, build configuration, and development server. Using CRA eliminates the need for manual configuration and setup, making it easier to start working on React projects.</a:t>
            </a:r>
            <a:endParaRPr lang="en-US" sz="2000" dirty="0">
              <a:solidFill>
                <a:schemeClr val="tx1">
                  <a:lumMod val="65000"/>
                  <a:lumOff val="35000"/>
                </a:schemeClr>
              </a:solidFill>
              <a:latin typeface="Arial" pitchFamily="34" charset="0"/>
              <a:cs typeface="Arial" pitchFamily="34" charset="0"/>
            </a:endParaRPr>
          </a:p>
          <a:p>
            <a:pPr marL="457200" indent="-457200">
              <a:spcAft>
                <a:spcPts val="1200"/>
              </a:spcAft>
              <a:buFont typeface="Wingdings" pitchFamily="2" charset="2"/>
              <a:buChar char="§"/>
            </a:pPr>
            <a:r>
              <a:rPr lang="en-US" dirty="0"/>
              <a:t>For example, setting up Babel to transpile JSX into the browser-ready code, and configuring web pack to bundle your project assets.</a:t>
            </a:r>
          </a:p>
          <a:p>
            <a:pPr marL="457200" indent="-457200">
              <a:spcAft>
                <a:spcPts val="1200"/>
              </a:spcAft>
              <a:buFont typeface="Wingdings" pitchFamily="2" charset="2"/>
              <a:buChar char="§"/>
            </a:pPr>
            <a:r>
              <a:rPr lang="en-US" dirty="0"/>
              <a:t>create-react-app includes built tools such as webpack, Babel, and ESLint.</a:t>
            </a:r>
          </a:p>
          <a:p>
            <a:pPr marL="457200" indent="-457200">
              <a:spcAft>
                <a:spcPts val="1200"/>
              </a:spcAft>
              <a:buFont typeface="Wingdings" pitchFamily="2" charset="2"/>
              <a:buChar char="§"/>
            </a:pPr>
            <a:r>
              <a:rPr lang="en-US" dirty="0"/>
              <a:t>Current version of create-react-app is v5.0.1 (April 2022).</a:t>
            </a:r>
          </a:p>
          <a:p>
            <a:pPr marL="457200" indent="-457200">
              <a:spcAft>
                <a:spcPts val="1200"/>
              </a:spcAft>
              <a:buFont typeface="Wingdings" pitchFamily="2" charset="2"/>
              <a:buChar char="§"/>
            </a:pPr>
            <a:endParaRPr lang="en-US" sz="2000" dirty="0">
              <a:solidFill>
                <a:schemeClr val="tx1">
                  <a:lumMod val="65000"/>
                  <a:lumOff val="35000"/>
                </a:schemeClr>
              </a:solidFill>
              <a:latin typeface="Arial" pitchFamily="34" charset="0"/>
              <a:cs typeface="Arial" pitchFamily="34" charset="0"/>
            </a:endParaRPr>
          </a:p>
          <a:p>
            <a:pPr marL="457200" indent="-457200">
              <a:spcAft>
                <a:spcPts val="1200"/>
              </a:spcAft>
              <a:buFont typeface="Wingdings" pitchFamily="2" charset="2"/>
              <a:buChar char="§"/>
            </a:pPr>
            <a:endParaRPr lang="en-US" sz="2000" dirty="0">
              <a:solidFill>
                <a:schemeClr val="tx1">
                  <a:lumMod val="65000"/>
                  <a:lumOff val="35000"/>
                </a:schemeClr>
              </a:solidFill>
              <a:latin typeface="Arial" pitchFamily="34" charset="0"/>
              <a:cs typeface="Arial" pitchFamily="34" charset="0"/>
            </a:endParaRPr>
          </a:p>
          <a:p>
            <a:pPr lvl="1">
              <a:spcAft>
                <a:spcPts val="1200"/>
              </a:spcAft>
            </a:pPr>
            <a:endParaRPr lang="en-US" sz="2000" dirty="0">
              <a:solidFill>
                <a:schemeClr val="tx1">
                  <a:lumMod val="65000"/>
                  <a:lumOff val="35000"/>
                </a:schemeClr>
              </a:solidFill>
              <a:latin typeface="Arial" pitchFamily="34" charset="0"/>
              <a:cs typeface="Arial" pitchFamily="34" charset="0"/>
            </a:endParaRPr>
          </a:p>
        </p:txBody>
      </p:sp>
    </p:spTree>
    <p:extLst>
      <p:ext uri="{BB962C8B-B14F-4D97-AF65-F5344CB8AC3E}">
        <p14:creationId xmlns:p14="http://schemas.microsoft.com/office/powerpoint/2010/main" val="3632145635"/>
      </p:ext>
    </p:extLst>
  </p:cSld>
  <p:clrMapOvr>
    <a:masterClrMapping/>
  </p:clrMapOvr>
  <p:transition>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React CLI</a:t>
            </a: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a:bodyPr>
          <a:lstStyle/>
          <a:p>
            <a:pPr marL="457200" indent="-457200">
              <a:spcAft>
                <a:spcPts val="1200"/>
              </a:spcAft>
              <a:buFont typeface="Wingdings" pitchFamily="2" charset="2"/>
              <a:buChar char="§"/>
            </a:pPr>
            <a:r>
              <a:rPr lang="en-US" sz="2000" b="1" dirty="0">
                <a:solidFill>
                  <a:schemeClr val="tx1">
                    <a:lumMod val="65000"/>
                    <a:lumOff val="35000"/>
                  </a:schemeClr>
                </a:solidFill>
                <a:latin typeface="Arial" pitchFamily="34" charset="0"/>
                <a:cs typeface="Arial" pitchFamily="34" charset="0"/>
              </a:rPr>
              <a:t>What is Babel?</a:t>
            </a:r>
          </a:p>
          <a:p>
            <a:pPr marL="914400" lvl="1"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Babel is a JavaScript compiler that is commonly used in React applications. It allows developers to write code using the latest ECMAScript standards (such as ES6 and beyond) and other syntax extensions, and then transforms or compiles that code into a version of JavaScript that can run in environments that may not support the latest features.</a:t>
            </a:r>
          </a:p>
          <a:p>
            <a:pPr marL="914400" lvl="1" indent="-457200">
              <a:spcAft>
                <a:spcPts val="1200"/>
              </a:spcAft>
              <a:buFont typeface="Wingdings" pitchFamily="2" charset="2"/>
              <a:buChar char="§"/>
            </a:pPr>
            <a:endParaRPr lang="en-US" sz="2000" dirty="0">
              <a:solidFill>
                <a:schemeClr val="tx1">
                  <a:lumMod val="65000"/>
                  <a:lumOff val="35000"/>
                </a:schemeClr>
              </a:solidFill>
              <a:latin typeface="Arial" pitchFamily="34" charset="0"/>
              <a:cs typeface="Arial" pitchFamily="34" charset="0"/>
            </a:endParaRPr>
          </a:p>
          <a:p>
            <a:pPr lvl="1">
              <a:spcAft>
                <a:spcPts val="1200"/>
              </a:spcAft>
            </a:pPr>
            <a:endParaRPr lang="en-US" sz="2000" dirty="0">
              <a:solidFill>
                <a:schemeClr val="tx1">
                  <a:lumMod val="65000"/>
                  <a:lumOff val="35000"/>
                </a:schemeClr>
              </a:solidFill>
              <a:latin typeface="Arial" pitchFamily="34" charset="0"/>
              <a:cs typeface="Arial" pitchFamily="34" charset="0"/>
            </a:endParaRPr>
          </a:p>
        </p:txBody>
      </p:sp>
      <p:pic>
        <p:nvPicPr>
          <p:cNvPr id="3" name="Picture 2">
            <a:extLst>
              <a:ext uri="{FF2B5EF4-FFF2-40B4-BE49-F238E27FC236}">
                <a16:creationId xmlns:a16="http://schemas.microsoft.com/office/drawing/2014/main" id="{2E5B1A1D-C7BE-5DE7-30D6-4973D60A6FBA}"/>
              </a:ext>
            </a:extLst>
          </p:cNvPr>
          <p:cNvPicPr>
            <a:picLocks noChangeAspect="1"/>
          </p:cNvPicPr>
          <p:nvPr/>
        </p:nvPicPr>
        <p:blipFill>
          <a:blip r:embed="rId2"/>
          <a:stretch>
            <a:fillRect/>
          </a:stretch>
        </p:blipFill>
        <p:spPr>
          <a:xfrm>
            <a:off x="1371600" y="3510280"/>
            <a:ext cx="5740695" cy="2305168"/>
          </a:xfrm>
          <a:prstGeom prst="rect">
            <a:avLst/>
          </a:prstGeom>
        </p:spPr>
      </p:pic>
    </p:spTree>
    <p:extLst>
      <p:ext uri="{BB962C8B-B14F-4D97-AF65-F5344CB8AC3E}">
        <p14:creationId xmlns:p14="http://schemas.microsoft.com/office/powerpoint/2010/main" val="437655636"/>
      </p:ext>
    </p:extLst>
  </p:cSld>
  <p:clrMapOvr>
    <a:masterClrMapping/>
  </p:clrMapOvr>
  <p:transition>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Configuring React CLI</a:t>
            </a: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fontScale="92500" lnSpcReduction="10000"/>
          </a:bodyPr>
          <a:lstStyle/>
          <a:p>
            <a:pPr>
              <a:spcAft>
                <a:spcPts val="1200"/>
              </a:spcAft>
            </a:pPr>
            <a:r>
              <a:rPr lang="en-US" b="1" dirty="0">
                <a:latin typeface="Segoe UI" panose="020B0502040204020203" pitchFamily="34" charset="0"/>
                <a:cs typeface="Segoe UI" panose="020B0502040204020203" pitchFamily="34" charset="0"/>
              </a:rPr>
              <a:t>Prerequisites</a:t>
            </a:r>
          </a:p>
          <a:p>
            <a:pPr marL="457200" indent="-457200">
              <a:spcAft>
                <a:spcPts val="1200"/>
              </a:spcAft>
              <a:buFont typeface="Wingdings" pitchFamily="2" charset="2"/>
              <a:buChar char="§"/>
            </a:pPr>
            <a:r>
              <a:rPr lang="en-US" dirty="0">
                <a:latin typeface="Segoe UI" panose="020B0502040204020203" pitchFamily="34" charset="0"/>
                <a:cs typeface="Segoe UI" panose="020B0502040204020203" pitchFamily="34" charset="0"/>
              </a:rPr>
              <a:t>Install Node and NPM</a:t>
            </a:r>
          </a:p>
          <a:p>
            <a:pPr marL="457200" indent="-457200">
              <a:spcAft>
                <a:spcPts val="1200"/>
              </a:spcAft>
              <a:buFont typeface="Wingdings" pitchFamily="2" charset="2"/>
              <a:buChar char="§"/>
            </a:pPr>
            <a:r>
              <a:rPr lang="en-US" dirty="0">
                <a:latin typeface="Segoe UI" panose="020B0502040204020203" pitchFamily="34" charset="0"/>
                <a:cs typeface="Segoe UI" panose="020B0502040204020203" pitchFamily="34" charset="0"/>
              </a:rPr>
              <a:t>Install create-react-app(React CLI) globally </a:t>
            </a:r>
          </a:p>
          <a:p>
            <a:pPr marL="914400" lvl="1" indent="-457200">
              <a:spcAft>
                <a:spcPts val="1200"/>
              </a:spcAft>
              <a:buFont typeface="Wingdings" pitchFamily="2" charset="2"/>
              <a:buChar char="§"/>
            </a:pPr>
            <a:r>
              <a:rPr lang="en-US" dirty="0">
                <a:latin typeface="Segoe UI" panose="020B0502040204020203" pitchFamily="34" charset="0"/>
                <a:cs typeface="Segoe UI" panose="020B0502040204020203" pitchFamily="34" charset="0"/>
              </a:rPr>
              <a:t>npm install -g create-react-app </a:t>
            </a:r>
          </a:p>
          <a:p>
            <a:pPr marL="0" marR="0">
              <a:lnSpc>
                <a:spcPct val="115000"/>
              </a:lnSpc>
              <a:spcBef>
                <a:spcPts val="0"/>
              </a:spcBef>
              <a:spcAft>
                <a:spcPts val="1000"/>
              </a:spcAft>
            </a:pPr>
            <a:r>
              <a:rPr lang="en-US" sz="1800" b="1" dirty="0">
                <a:effectLst/>
                <a:latin typeface="Segoe UI" panose="020B0502040204020203" pitchFamily="34" charset="0"/>
                <a:ea typeface="Times New Roman" panose="02020603050405020304" pitchFamily="18" charset="0"/>
                <a:cs typeface="Times New Roman" panose="02020603050405020304" pitchFamily="18" charset="0"/>
              </a:rPr>
              <a:t>How to create ReactJS APP</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000"/>
              </a:spcAft>
            </a:pPr>
            <a:r>
              <a:rPr lang="en-US" sz="1800" b="1" dirty="0">
                <a:effectLst/>
                <a:latin typeface="Segoe UI" panose="020B0502040204020203" pitchFamily="34" charset="0"/>
                <a:ea typeface="Times New Roman" panose="02020603050405020304" pitchFamily="18" charset="0"/>
                <a:cs typeface="Times New Roman" panose="02020603050405020304" pitchFamily="18" charset="0"/>
              </a:rPr>
              <a:t>using npx</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Font typeface="Wingdings" panose="05000000000000000000" pitchFamily="2" charset="2"/>
              <a:buChar char="§"/>
            </a:pP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npx is npm package runner</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Font typeface="Wingdings" panose="05000000000000000000" pitchFamily="2" charset="2"/>
              <a:buChar char="§"/>
            </a:pP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it gets installed when you install npm</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Font typeface="Wingdings" panose="05000000000000000000" pitchFamily="2" charset="2"/>
              <a:buChar char="§"/>
            </a:pP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npx create-react-app app-name</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R="0">
              <a:lnSpc>
                <a:spcPct val="115000"/>
              </a:lnSpc>
              <a:spcBef>
                <a:spcPts val="0"/>
              </a:spcBef>
              <a:spcAft>
                <a:spcPts val="1000"/>
              </a:spcAft>
            </a:pPr>
            <a:r>
              <a:rPr lang="en-US" sz="1800" b="1" dirty="0">
                <a:effectLst/>
                <a:latin typeface="Segoe UI" panose="020B0502040204020203" pitchFamily="34" charset="0"/>
                <a:ea typeface="Times New Roman" panose="02020603050405020304" pitchFamily="18" charset="0"/>
                <a:cs typeface="Times New Roman" panose="02020603050405020304" pitchFamily="18" charset="0"/>
              </a:rPr>
              <a:t>using npm</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Font typeface="Wingdings" panose="05000000000000000000" pitchFamily="2" charset="2"/>
              <a:buChar char="§"/>
            </a:pP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create-react-app my-app</a:t>
            </a:r>
          </a:p>
          <a:p>
            <a:pPr marR="0" lvl="0">
              <a:lnSpc>
                <a:spcPct val="107000"/>
              </a:lnSpc>
              <a:spcBef>
                <a:spcPts val="0"/>
              </a:spcBef>
              <a:spcAft>
                <a:spcPts val="800"/>
              </a:spcAft>
            </a:pPr>
            <a:r>
              <a:rPr lang="en-US" sz="1800" b="1" dirty="0">
                <a:effectLst/>
                <a:latin typeface="Segoe UI" panose="020B0502040204020203" pitchFamily="34" charset="0"/>
                <a:ea typeface="Times New Roman" panose="02020603050405020304" pitchFamily="18" charset="0"/>
                <a:cs typeface="Times New Roman" panose="02020603050405020304" pitchFamily="18" charset="0"/>
              </a:rPr>
              <a:t>Run the React App</a:t>
            </a:r>
          </a:p>
          <a:p>
            <a:pPr marL="342900" marR="0" lvl="0" indent="-342900">
              <a:lnSpc>
                <a:spcPct val="107000"/>
              </a:lnSpc>
              <a:spcBef>
                <a:spcPts val="0"/>
              </a:spcBef>
              <a:spcAft>
                <a:spcPts val="800"/>
              </a:spcAft>
              <a:buFont typeface="Wingdings" panose="05000000000000000000" pitchFamily="2" charset="2"/>
              <a:buChar char="§"/>
            </a:pPr>
            <a:r>
              <a:rPr lang="en-US" b="0" i="0" dirty="0">
                <a:solidFill>
                  <a:srgbClr val="000000"/>
                </a:solidFill>
                <a:effectLst/>
                <a:latin typeface="Verdana" panose="020B0604030504040204" pitchFamily="34" charset="0"/>
              </a:rPr>
              <a:t>Run this command to run the React application</a:t>
            </a:r>
          </a:p>
          <a:p>
            <a:pPr marL="342900" marR="0" lvl="0" indent="-342900">
              <a:lnSpc>
                <a:spcPct val="107000"/>
              </a:lnSpc>
              <a:spcBef>
                <a:spcPts val="0"/>
              </a:spcBef>
              <a:spcAft>
                <a:spcPts val="800"/>
              </a:spcAft>
              <a:buFont typeface="Wingdings" panose="05000000000000000000" pitchFamily="2" charset="2"/>
              <a:buChar char="§"/>
            </a:pPr>
            <a:r>
              <a:rPr lang="en-US" dirty="0" err="1">
                <a:latin typeface="Calibri" panose="020F0502020204030204" pitchFamily="34" charset="0"/>
                <a:ea typeface="Times New Roman" panose="02020603050405020304" pitchFamily="18" charset="0"/>
                <a:cs typeface="Times New Roman" panose="02020603050405020304" pitchFamily="18" charset="0"/>
              </a:rPr>
              <a:t>n</a:t>
            </a:r>
            <a:r>
              <a:rPr lang="en-US" sz="1800" dirty="0" err="1">
                <a:effectLst/>
                <a:latin typeface="Calibri" panose="020F0502020204030204" pitchFamily="34" charset="0"/>
                <a:ea typeface="Times New Roman" panose="02020603050405020304" pitchFamily="18" charset="0"/>
                <a:cs typeface="Times New Roman" panose="02020603050405020304" pitchFamily="18" charset="0"/>
              </a:rPr>
              <a:t>pm</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start my-app</a:t>
            </a:r>
          </a:p>
          <a:p>
            <a:pPr lvl="1">
              <a:spcAft>
                <a:spcPts val="1200"/>
              </a:spcAft>
            </a:pPr>
            <a:endParaRPr lang="en-US" sz="2000" dirty="0">
              <a:solidFill>
                <a:schemeClr val="tx1">
                  <a:lumMod val="65000"/>
                  <a:lumOff val="35000"/>
                </a:schemeClr>
              </a:solidFill>
              <a:latin typeface="Arial" pitchFamily="34" charset="0"/>
              <a:cs typeface="Arial" pitchFamily="34" charset="0"/>
            </a:endParaRPr>
          </a:p>
        </p:txBody>
      </p:sp>
    </p:spTree>
    <p:extLst>
      <p:ext uri="{BB962C8B-B14F-4D97-AF65-F5344CB8AC3E}">
        <p14:creationId xmlns:p14="http://schemas.microsoft.com/office/powerpoint/2010/main" val="2412776065"/>
      </p:ext>
    </p:extLst>
  </p:cSld>
  <p:clrMapOvr>
    <a:masterClrMapping/>
  </p:clrMapOvr>
  <p:transition>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React CLI</a:t>
            </a: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a:bodyPr>
          <a:lstStyle/>
          <a:p>
            <a:pPr marL="457200" indent="-457200">
              <a:spcAft>
                <a:spcPts val="1200"/>
              </a:spcAft>
              <a:buFont typeface="Wingdings" pitchFamily="2" charset="2"/>
              <a:buChar char="§"/>
            </a:pPr>
            <a:r>
              <a:rPr lang="en-US" sz="2000" b="1" dirty="0">
                <a:solidFill>
                  <a:schemeClr val="tx1">
                    <a:lumMod val="65000"/>
                    <a:lumOff val="35000"/>
                  </a:schemeClr>
                </a:solidFill>
                <a:latin typeface="Arial" pitchFamily="34" charset="0"/>
                <a:cs typeface="Arial" pitchFamily="34" charset="0"/>
              </a:rPr>
              <a:t>What is Webpack?</a:t>
            </a:r>
            <a:endParaRPr lang="en-US" sz="2000" dirty="0">
              <a:solidFill>
                <a:schemeClr val="tx1">
                  <a:lumMod val="65000"/>
                  <a:lumOff val="35000"/>
                </a:schemeClr>
              </a:solidFill>
              <a:latin typeface="Arial" pitchFamily="34" charset="0"/>
              <a:cs typeface="Arial" pitchFamily="34" charset="0"/>
            </a:endParaRPr>
          </a:p>
          <a:p>
            <a:pPr marL="914400" lvl="1"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Webpack is a popular open-source JavaScript module bundler that is commonly used in React applications (as well as in many other JavaScript projects). It helps manage and bundle various assets, such as JavaScript files, CSS stylesheets, and images, into a more optimized format for deployment in web applications. Webpack simplifies the development workflow by automating tasks like code splitting, minification, and dependency management.</a:t>
            </a:r>
          </a:p>
          <a:p>
            <a:pPr lvl="1">
              <a:spcAft>
                <a:spcPts val="1200"/>
              </a:spcAft>
            </a:pPr>
            <a:endParaRPr lang="en-US" sz="2000" dirty="0">
              <a:solidFill>
                <a:schemeClr val="tx1">
                  <a:lumMod val="65000"/>
                  <a:lumOff val="35000"/>
                </a:schemeClr>
              </a:solidFill>
              <a:latin typeface="Arial" pitchFamily="34" charset="0"/>
              <a:cs typeface="Arial" pitchFamily="34" charset="0"/>
            </a:endParaRPr>
          </a:p>
        </p:txBody>
      </p:sp>
    </p:spTree>
    <p:extLst>
      <p:ext uri="{BB962C8B-B14F-4D97-AF65-F5344CB8AC3E}">
        <p14:creationId xmlns:p14="http://schemas.microsoft.com/office/powerpoint/2010/main" val="4271662104"/>
      </p:ext>
    </p:extLst>
  </p:cSld>
  <p:clrMapOvr>
    <a:masterClrMapping/>
  </p:clrMapOvr>
  <p:transition>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ESLint</a:t>
            </a: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fontScale="92500" lnSpcReduction="10000"/>
          </a:bodyPr>
          <a:lstStyle/>
          <a:p>
            <a:pPr marL="457200" indent="-457200">
              <a:spcAft>
                <a:spcPts val="1200"/>
              </a:spcAft>
              <a:buFont typeface="Wingdings" pitchFamily="2" charset="2"/>
              <a:buChar char="§"/>
            </a:pPr>
            <a:r>
              <a:rPr lang="en-US" sz="2000" b="1" dirty="0">
                <a:solidFill>
                  <a:schemeClr val="tx1">
                    <a:lumMod val="65000"/>
                    <a:lumOff val="35000"/>
                  </a:schemeClr>
                </a:solidFill>
                <a:latin typeface="Arial" pitchFamily="34" charset="0"/>
                <a:cs typeface="Arial" pitchFamily="34" charset="0"/>
              </a:rPr>
              <a:t>What is ESLint?</a:t>
            </a:r>
            <a:endParaRPr lang="en-US" sz="2000" dirty="0">
              <a:solidFill>
                <a:schemeClr val="tx1">
                  <a:lumMod val="65000"/>
                  <a:lumOff val="35000"/>
                </a:schemeClr>
              </a:solidFill>
              <a:latin typeface="Arial" pitchFamily="34" charset="0"/>
              <a:cs typeface="Arial" pitchFamily="34" charset="0"/>
            </a:endParaRP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ESLint is a static code analysis tool for identifying and fixing problems in JavaScript code. It is commonly used in React projects to enforce coding standards, catch common programming errors, and promote consistent and maintainable code. ESLint can be configured to check for a variety of issues, ranging from basic syntax errors to more complex patterns and potential pitfalls in your code.</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Key features and uses of ESLint in React projects include:</a:t>
            </a:r>
          </a:p>
          <a:p>
            <a:pPr marL="457200" indent="-457200">
              <a:spcAft>
                <a:spcPts val="1200"/>
              </a:spcAft>
              <a:buFont typeface="Wingdings" pitchFamily="2" charset="2"/>
              <a:buChar char="§"/>
            </a:pPr>
            <a:r>
              <a:rPr lang="en-US" sz="2000" b="1" dirty="0">
                <a:solidFill>
                  <a:schemeClr val="tx1">
                    <a:lumMod val="65000"/>
                    <a:lumOff val="35000"/>
                  </a:schemeClr>
                </a:solidFill>
                <a:latin typeface="Arial" pitchFamily="34" charset="0"/>
                <a:cs typeface="Arial" pitchFamily="34" charset="0"/>
              </a:rPr>
              <a:t>Coding Standards: </a:t>
            </a:r>
            <a:r>
              <a:rPr lang="en-US" sz="2000" dirty="0">
                <a:solidFill>
                  <a:schemeClr val="tx1">
                    <a:lumMod val="65000"/>
                    <a:lumOff val="35000"/>
                  </a:schemeClr>
                </a:solidFill>
                <a:latin typeface="Arial" pitchFamily="34" charset="0"/>
                <a:cs typeface="Arial" pitchFamily="34" charset="0"/>
              </a:rPr>
              <a:t>ESLint allows you to define and enforce a set of coding standards and best practices for your project. This ensures that all developers on a team follow the same guidelines, leading to a more consistent and readable codebase.</a:t>
            </a:r>
          </a:p>
          <a:p>
            <a:pPr marL="457200" indent="-457200">
              <a:spcAft>
                <a:spcPts val="1200"/>
              </a:spcAft>
              <a:buFont typeface="Wingdings" pitchFamily="2" charset="2"/>
              <a:buChar char="§"/>
            </a:pPr>
            <a:r>
              <a:rPr lang="en-US" sz="2000" b="1" dirty="0">
                <a:solidFill>
                  <a:schemeClr val="tx1">
                    <a:lumMod val="65000"/>
                    <a:lumOff val="35000"/>
                  </a:schemeClr>
                </a:solidFill>
                <a:latin typeface="Arial" pitchFamily="34" charset="0"/>
                <a:cs typeface="Arial" pitchFamily="34" charset="0"/>
              </a:rPr>
              <a:t>Error Prevention: </a:t>
            </a:r>
            <a:r>
              <a:rPr lang="en-US" sz="2000" dirty="0">
                <a:solidFill>
                  <a:schemeClr val="tx1">
                    <a:lumMod val="65000"/>
                    <a:lumOff val="35000"/>
                  </a:schemeClr>
                </a:solidFill>
                <a:latin typeface="Arial" pitchFamily="34" charset="0"/>
                <a:cs typeface="Arial" pitchFamily="34" charset="0"/>
              </a:rPr>
              <a:t>ESLint helps catch potential errors and bugs during the development process. It can identify issues such as undeclared variables, unused variables, and other common mistakes that might lead to runtime errors.</a:t>
            </a:r>
          </a:p>
          <a:p>
            <a:pPr>
              <a:spcAft>
                <a:spcPts val="1200"/>
              </a:spcAft>
            </a:pPr>
            <a:endParaRPr lang="en-US" sz="2000" dirty="0">
              <a:solidFill>
                <a:schemeClr val="tx1">
                  <a:lumMod val="65000"/>
                  <a:lumOff val="35000"/>
                </a:schemeClr>
              </a:solidFill>
              <a:latin typeface="Arial" pitchFamily="34" charset="0"/>
              <a:cs typeface="Arial" pitchFamily="34" charset="0"/>
            </a:endParaRPr>
          </a:p>
        </p:txBody>
      </p:sp>
    </p:spTree>
    <p:extLst>
      <p:ext uri="{BB962C8B-B14F-4D97-AF65-F5344CB8AC3E}">
        <p14:creationId xmlns:p14="http://schemas.microsoft.com/office/powerpoint/2010/main" val="84995155"/>
      </p:ext>
    </p:extLst>
  </p:cSld>
  <p:clrMapOvr>
    <a:masterClrMapping/>
  </p:clrMapOvr>
  <p:transition>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React Overview</a:t>
            </a: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a:bodyPr>
          <a:lstStyle/>
          <a:p>
            <a:pPr>
              <a:spcAft>
                <a:spcPts val="1200"/>
              </a:spcAft>
            </a:pPr>
            <a:r>
              <a:rPr lang="en-US" sz="2000" b="1" i="1" dirty="0">
                <a:solidFill>
                  <a:schemeClr val="tx1">
                    <a:lumMod val="65000"/>
                    <a:lumOff val="35000"/>
                  </a:schemeClr>
                </a:solidFill>
                <a:latin typeface="Arial" pitchFamily="34" charset="0"/>
                <a:cs typeface="Arial" pitchFamily="34" charset="0"/>
              </a:rPr>
              <a:t>Prerequisites</a:t>
            </a:r>
          </a:p>
          <a:p>
            <a:pPr marL="457200" indent="-457200">
              <a:spcAft>
                <a:spcPts val="1200"/>
              </a:spcAft>
              <a:buFont typeface="Wingdings" pitchFamily="2" charset="2"/>
              <a:buChar char="§"/>
            </a:pPr>
            <a:r>
              <a:rPr lang="en-US" sz="2000" b="1" i="1" dirty="0">
                <a:solidFill>
                  <a:schemeClr val="tx1">
                    <a:lumMod val="65000"/>
                    <a:lumOff val="35000"/>
                  </a:schemeClr>
                </a:solidFill>
                <a:latin typeface="Arial" pitchFamily="34" charset="0"/>
                <a:cs typeface="Arial" pitchFamily="34" charset="0"/>
              </a:rPr>
              <a:t>Before learning ReactJS, you must have a good knowledge of JavaScript, HTML5, and CSS. </a:t>
            </a:r>
          </a:p>
          <a:p>
            <a:pPr marL="457200" indent="-457200">
              <a:spcAft>
                <a:spcPts val="1200"/>
              </a:spcAft>
              <a:buFont typeface="Wingdings" pitchFamily="2" charset="2"/>
              <a:buChar char="§"/>
            </a:pPr>
            <a:r>
              <a:rPr lang="en-US" sz="2000" b="1" i="1" dirty="0">
                <a:solidFill>
                  <a:schemeClr val="tx1">
                    <a:lumMod val="65000"/>
                    <a:lumOff val="35000"/>
                  </a:schemeClr>
                </a:solidFill>
                <a:latin typeface="Arial" pitchFamily="34" charset="0"/>
                <a:cs typeface="Arial" pitchFamily="34" charset="0"/>
              </a:rPr>
              <a:t>The knowledge of ECMAScript 2015 or ES6 syntax can also be more helpful.</a:t>
            </a:r>
          </a:p>
          <a:p>
            <a:pPr marL="457200" indent="-457200">
              <a:spcAft>
                <a:spcPts val="1200"/>
              </a:spcAft>
              <a:buFont typeface="Wingdings" pitchFamily="2" charset="2"/>
              <a:buChar char="§"/>
            </a:pPr>
            <a:endParaRPr lang="en-US" sz="2000" dirty="0">
              <a:solidFill>
                <a:schemeClr val="tx1">
                  <a:lumMod val="65000"/>
                  <a:lumOff val="35000"/>
                </a:schemeClr>
              </a:solidFill>
              <a:latin typeface="Arial" pitchFamily="34" charset="0"/>
              <a:cs typeface="Arial" pitchFamily="34" charset="0"/>
            </a:endParaRPr>
          </a:p>
          <a:p>
            <a:pPr marL="457200" indent="-457200">
              <a:spcAft>
                <a:spcPts val="1200"/>
              </a:spcAft>
              <a:buFont typeface="Wingdings" pitchFamily="2" charset="2"/>
              <a:buChar char="§"/>
            </a:pPr>
            <a:endParaRPr lang="en-US" sz="2000" dirty="0">
              <a:solidFill>
                <a:schemeClr val="tx1">
                  <a:lumMod val="65000"/>
                  <a:lumOff val="35000"/>
                </a:schemeClr>
              </a:solidFill>
              <a:latin typeface="Arial" pitchFamily="34" charset="0"/>
              <a:cs typeface="Arial" pitchFamily="34" charset="0"/>
            </a:endParaRPr>
          </a:p>
        </p:txBody>
      </p:sp>
    </p:spTree>
    <p:extLst>
      <p:ext uri="{BB962C8B-B14F-4D97-AF65-F5344CB8AC3E}">
        <p14:creationId xmlns:p14="http://schemas.microsoft.com/office/powerpoint/2010/main" val="1823525270"/>
      </p:ext>
    </p:extLst>
  </p:cSld>
  <p:clrMapOvr>
    <a:masterClrMapping/>
  </p:clrMapOvr>
  <p:transition>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ESLint Cont..</a:t>
            </a: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a:bodyPr>
          <a:lstStyle/>
          <a:p>
            <a:pPr marL="457200" indent="-457200">
              <a:spcAft>
                <a:spcPts val="1200"/>
              </a:spcAft>
              <a:buFont typeface="Wingdings" pitchFamily="2" charset="2"/>
              <a:buChar char="§"/>
            </a:pPr>
            <a:r>
              <a:rPr lang="en-US" sz="2000" b="1" dirty="0">
                <a:solidFill>
                  <a:schemeClr val="tx1">
                    <a:lumMod val="65000"/>
                    <a:lumOff val="35000"/>
                  </a:schemeClr>
                </a:solidFill>
                <a:latin typeface="Arial" pitchFamily="34" charset="0"/>
                <a:cs typeface="Arial" pitchFamily="34" charset="0"/>
              </a:rPr>
              <a:t>Code Formatting: </a:t>
            </a:r>
            <a:r>
              <a:rPr lang="en-US" sz="2000" dirty="0">
                <a:solidFill>
                  <a:schemeClr val="tx1">
                    <a:lumMod val="65000"/>
                    <a:lumOff val="35000"/>
                  </a:schemeClr>
                </a:solidFill>
                <a:latin typeface="Arial" pitchFamily="34" charset="0"/>
                <a:cs typeface="Arial" pitchFamily="34" charset="0"/>
              </a:rPr>
              <a:t>ESLint can be configured to enforce a specific code style, including indentation, line spacing, and other formatting rules. Consistent code formatting improves code readability and makes it easier for developers to collaborate.</a:t>
            </a:r>
          </a:p>
          <a:p>
            <a:pPr marL="457200" indent="-457200">
              <a:spcAft>
                <a:spcPts val="1200"/>
              </a:spcAft>
              <a:buFont typeface="Wingdings" pitchFamily="2" charset="2"/>
              <a:buChar char="§"/>
            </a:pPr>
            <a:r>
              <a:rPr lang="en-US" sz="2000" b="1" dirty="0">
                <a:solidFill>
                  <a:schemeClr val="tx1">
                    <a:lumMod val="65000"/>
                    <a:lumOff val="35000"/>
                  </a:schemeClr>
                </a:solidFill>
                <a:latin typeface="Arial" pitchFamily="34" charset="0"/>
                <a:cs typeface="Arial" pitchFamily="34" charset="0"/>
              </a:rPr>
              <a:t>React-Specific Rules: </a:t>
            </a:r>
            <a:r>
              <a:rPr lang="en-US" sz="2000" dirty="0">
                <a:solidFill>
                  <a:schemeClr val="tx1">
                    <a:lumMod val="65000"/>
                    <a:lumOff val="35000"/>
                  </a:schemeClr>
                </a:solidFill>
                <a:latin typeface="Arial" pitchFamily="34" charset="0"/>
                <a:cs typeface="Arial" pitchFamily="34" charset="0"/>
              </a:rPr>
              <a:t>ESLint has a set of rules specifically tailored for React. These rules help identify common mistakes and anti-patterns in React code, ensuring that developers adhere to best practices when working with React components.</a:t>
            </a:r>
          </a:p>
          <a:p>
            <a:pPr marL="457200" indent="-457200">
              <a:spcAft>
                <a:spcPts val="1200"/>
              </a:spcAft>
              <a:buFont typeface="Wingdings" pitchFamily="2" charset="2"/>
              <a:buChar char="§"/>
            </a:pPr>
            <a:r>
              <a:rPr lang="en-US" sz="2000" b="1" dirty="0">
                <a:solidFill>
                  <a:schemeClr val="tx1">
                    <a:lumMod val="65000"/>
                    <a:lumOff val="35000"/>
                  </a:schemeClr>
                </a:solidFill>
                <a:latin typeface="Arial" pitchFamily="34" charset="0"/>
                <a:cs typeface="Arial" pitchFamily="34" charset="0"/>
              </a:rPr>
              <a:t>Integration with Development Tools: </a:t>
            </a:r>
            <a:r>
              <a:rPr lang="en-US" sz="2000" dirty="0">
                <a:solidFill>
                  <a:schemeClr val="tx1">
                    <a:lumMod val="65000"/>
                    <a:lumOff val="35000"/>
                  </a:schemeClr>
                </a:solidFill>
                <a:latin typeface="Arial" pitchFamily="34" charset="0"/>
                <a:cs typeface="Arial" pitchFamily="34" charset="0"/>
              </a:rPr>
              <a:t>ESLint can be integrated with development tools and text editors, providing real-time feedback to developers as they write code. This immediate feedback helps catch and fix issues early in the development process.</a:t>
            </a:r>
          </a:p>
          <a:p>
            <a:pPr>
              <a:spcAft>
                <a:spcPts val="1200"/>
              </a:spcAft>
            </a:pPr>
            <a:endParaRPr lang="en-US" sz="2000" dirty="0">
              <a:solidFill>
                <a:schemeClr val="tx1">
                  <a:lumMod val="65000"/>
                  <a:lumOff val="35000"/>
                </a:schemeClr>
              </a:solidFill>
              <a:latin typeface="Arial" pitchFamily="34" charset="0"/>
              <a:cs typeface="Arial" pitchFamily="34" charset="0"/>
            </a:endParaRPr>
          </a:p>
        </p:txBody>
      </p:sp>
    </p:spTree>
    <p:extLst>
      <p:ext uri="{BB962C8B-B14F-4D97-AF65-F5344CB8AC3E}">
        <p14:creationId xmlns:p14="http://schemas.microsoft.com/office/powerpoint/2010/main" val="2798506045"/>
      </p:ext>
    </p:extLst>
  </p:cSld>
  <p:clrMapOvr>
    <a:masterClrMapping/>
  </p:clrMapOvr>
  <p:transition>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React App Files and Folder Structure</a:t>
            </a: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a:bodyPr>
          <a:lstStyle/>
          <a:p>
            <a:pPr marL="800100" lvl="1" indent="-342900">
              <a:spcAft>
                <a:spcPts val="1200"/>
              </a:spcAft>
              <a:buFont typeface="Wingdings" panose="05000000000000000000" pitchFamily="2" charset="2"/>
              <a:buChar char="§"/>
            </a:pPr>
            <a:r>
              <a:rPr lang="en-US" b="1" dirty="0" err="1">
                <a:latin typeface="Segoe UI" panose="020B0502040204020203" pitchFamily="34" charset="0"/>
                <a:cs typeface="Segoe UI" panose="020B0502040204020203" pitchFamily="34" charset="0"/>
              </a:rPr>
              <a:t>package.json</a:t>
            </a:r>
            <a:r>
              <a:rPr lang="en-US" b="1" dirty="0">
                <a:latin typeface="Segoe UI" panose="020B0502040204020203" pitchFamily="34" charset="0"/>
                <a:cs typeface="Segoe UI" panose="020B0502040204020203" pitchFamily="34" charset="0"/>
              </a:rPr>
              <a:t> </a:t>
            </a:r>
            <a:r>
              <a:rPr lang="en-US" dirty="0">
                <a:latin typeface="Segoe UI" panose="020B0502040204020203" pitchFamily="34" charset="0"/>
                <a:cs typeface="Segoe UI" panose="020B0502040204020203" pitchFamily="34" charset="0"/>
              </a:rPr>
              <a:t>- include packages and its versions info</a:t>
            </a:r>
          </a:p>
          <a:p>
            <a:pPr marL="800100" lvl="1" indent="-342900">
              <a:spcAft>
                <a:spcPts val="1200"/>
              </a:spcAft>
              <a:buFont typeface="Wingdings" panose="05000000000000000000" pitchFamily="2" charset="2"/>
              <a:buChar char="§"/>
            </a:pPr>
            <a:r>
              <a:rPr lang="en-US" b="1" dirty="0" err="1">
                <a:latin typeface="Segoe UI" panose="020B0502040204020203" pitchFamily="34" charset="0"/>
                <a:cs typeface="Segoe UI" panose="020B0502040204020203" pitchFamily="34" charset="0"/>
              </a:rPr>
              <a:t>node_module</a:t>
            </a:r>
            <a:r>
              <a:rPr lang="en-US" b="1" dirty="0">
                <a:latin typeface="Segoe UI" panose="020B0502040204020203" pitchFamily="34" charset="0"/>
                <a:cs typeface="Segoe UI" panose="020B0502040204020203" pitchFamily="34" charset="0"/>
              </a:rPr>
              <a:t> </a:t>
            </a:r>
            <a:r>
              <a:rPr lang="en-US" dirty="0">
                <a:latin typeface="Segoe UI" panose="020B0502040204020203" pitchFamily="34" charset="0"/>
                <a:cs typeface="Segoe UI" panose="020B0502040204020203" pitchFamily="34" charset="0"/>
              </a:rPr>
              <a:t>- contain packages installed by npm</a:t>
            </a:r>
          </a:p>
          <a:p>
            <a:pPr marL="800100" lvl="1" indent="-342900">
              <a:spcAft>
                <a:spcPts val="1200"/>
              </a:spcAft>
              <a:buFont typeface="Wingdings" panose="05000000000000000000" pitchFamily="2" charset="2"/>
              <a:buChar char="§"/>
            </a:pPr>
            <a:r>
              <a:rPr lang="en-US" b="1" dirty="0">
                <a:latin typeface="Segoe UI" panose="020B0502040204020203" pitchFamily="34" charset="0"/>
                <a:cs typeface="Segoe UI" panose="020B0502040204020203" pitchFamily="34" charset="0"/>
              </a:rPr>
              <a:t>package-</a:t>
            </a:r>
            <a:r>
              <a:rPr lang="en-US" b="1" dirty="0" err="1">
                <a:latin typeface="Segoe UI" panose="020B0502040204020203" pitchFamily="34" charset="0"/>
                <a:cs typeface="Segoe UI" panose="020B0502040204020203" pitchFamily="34" charset="0"/>
              </a:rPr>
              <a:t>lock.json</a:t>
            </a:r>
            <a:r>
              <a:rPr lang="en-US" b="1" dirty="0">
                <a:latin typeface="Segoe UI" panose="020B0502040204020203" pitchFamily="34" charset="0"/>
                <a:cs typeface="Segoe UI" panose="020B0502040204020203" pitchFamily="34" charset="0"/>
              </a:rPr>
              <a:t> </a:t>
            </a:r>
            <a:r>
              <a:rPr lang="en-US" dirty="0">
                <a:latin typeface="Segoe UI" panose="020B0502040204020203" pitchFamily="34" charset="0"/>
                <a:cs typeface="Segoe UI" panose="020B0502040204020203" pitchFamily="34" charset="0"/>
              </a:rPr>
              <a:t>- lock dependencies to a specific version number</a:t>
            </a:r>
          </a:p>
          <a:p>
            <a:pPr marL="800100" lvl="1" indent="-342900">
              <a:spcAft>
                <a:spcPts val="1200"/>
              </a:spcAft>
              <a:buFont typeface="Wingdings" panose="05000000000000000000" pitchFamily="2" charset="2"/>
              <a:buChar char="§"/>
            </a:pPr>
            <a:r>
              <a:rPr lang="en-US" b="1" dirty="0">
                <a:latin typeface="Segoe UI" panose="020B0502040204020203" pitchFamily="34" charset="0"/>
                <a:cs typeface="Segoe UI" panose="020B0502040204020203" pitchFamily="34" charset="0"/>
              </a:rPr>
              <a:t>.</a:t>
            </a:r>
            <a:r>
              <a:rPr lang="en-US" b="1" dirty="0" err="1">
                <a:latin typeface="Segoe UI" panose="020B0502040204020203" pitchFamily="34" charset="0"/>
                <a:cs typeface="Segoe UI" panose="020B0502040204020203" pitchFamily="34" charset="0"/>
              </a:rPr>
              <a:t>gitignore</a:t>
            </a:r>
            <a:r>
              <a:rPr lang="en-US" b="1" dirty="0">
                <a:latin typeface="Segoe UI" panose="020B0502040204020203" pitchFamily="34" charset="0"/>
                <a:cs typeface="Segoe UI" panose="020B0502040204020203" pitchFamily="34" charset="0"/>
              </a:rPr>
              <a:t> </a:t>
            </a:r>
            <a:r>
              <a:rPr lang="en-US" dirty="0">
                <a:latin typeface="Segoe UI" panose="020B0502040204020203" pitchFamily="34" charset="0"/>
                <a:cs typeface="Segoe UI" panose="020B0502040204020203" pitchFamily="34" charset="0"/>
              </a:rPr>
              <a:t>- contains list of ignored file types and </a:t>
            </a:r>
            <a:r>
              <a:rPr lang="en-US" dirty="0" err="1">
                <a:latin typeface="Segoe UI" panose="020B0502040204020203" pitchFamily="34" charset="0"/>
                <a:cs typeface="Segoe UI" panose="020B0502040204020203" pitchFamily="34" charset="0"/>
              </a:rPr>
              <a:t>folers</a:t>
            </a:r>
            <a:endParaRPr lang="en-US" dirty="0">
              <a:latin typeface="Segoe UI" panose="020B0502040204020203" pitchFamily="34" charset="0"/>
              <a:cs typeface="Segoe UI" panose="020B0502040204020203" pitchFamily="34" charset="0"/>
            </a:endParaRPr>
          </a:p>
          <a:p>
            <a:pPr marL="800100" lvl="1" indent="-342900">
              <a:spcAft>
                <a:spcPts val="1200"/>
              </a:spcAft>
              <a:buFont typeface="Wingdings" panose="05000000000000000000" pitchFamily="2" charset="2"/>
              <a:buChar char="§"/>
            </a:pPr>
            <a:r>
              <a:rPr lang="en-US" b="1" dirty="0">
                <a:latin typeface="Segoe UI" panose="020B0502040204020203" pitchFamily="34" charset="0"/>
                <a:cs typeface="Segoe UI" panose="020B0502040204020203" pitchFamily="34" charset="0"/>
              </a:rPr>
              <a:t>Readme.MD </a:t>
            </a:r>
            <a:r>
              <a:rPr lang="en-US" dirty="0">
                <a:latin typeface="Segoe UI" panose="020B0502040204020203" pitchFamily="34" charset="0"/>
                <a:cs typeface="Segoe UI" panose="020B0502040204020203" pitchFamily="34" charset="0"/>
              </a:rPr>
              <a:t>- used for providing some </a:t>
            </a:r>
            <a:r>
              <a:rPr lang="en-US" dirty="0" err="1">
                <a:latin typeface="Segoe UI" panose="020B0502040204020203" pitchFamily="34" charset="0"/>
                <a:cs typeface="Segoe UI" panose="020B0502040204020203" pitchFamily="34" charset="0"/>
              </a:rPr>
              <a:t>instuctions</a:t>
            </a:r>
            <a:endParaRPr lang="en-US" dirty="0">
              <a:latin typeface="Segoe UI" panose="020B0502040204020203" pitchFamily="34" charset="0"/>
              <a:cs typeface="Segoe UI" panose="020B0502040204020203" pitchFamily="34" charset="0"/>
            </a:endParaRPr>
          </a:p>
          <a:p>
            <a:pPr marL="800100" lvl="1" indent="-342900">
              <a:spcAft>
                <a:spcPts val="1200"/>
              </a:spcAft>
              <a:buFont typeface="Wingdings" panose="05000000000000000000" pitchFamily="2" charset="2"/>
              <a:buChar char="§"/>
            </a:pPr>
            <a:r>
              <a:rPr lang="en-US" b="1" dirty="0" err="1">
                <a:latin typeface="Segoe UI" panose="020B0502040204020203" pitchFamily="34" charset="0"/>
                <a:cs typeface="Segoe UI" panose="020B0502040204020203" pitchFamily="34" charset="0"/>
              </a:rPr>
              <a:t>src</a:t>
            </a:r>
            <a:r>
              <a:rPr lang="en-US" dirty="0">
                <a:latin typeface="Segoe UI" panose="020B0502040204020203" pitchFamily="34" charset="0"/>
                <a:cs typeface="Segoe UI" panose="020B0502040204020203" pitchFamily="34" charset="0"/>
              </a:rPr>
              <a:t> - source code</a:t>
            </a:r>
          </a:p>
          <a:p>
            <a:pPr marL="800100" lvl="1" indent="-342900">
              <a:spcAft>
                <a:spcPts val="1200"/>
              </a:spcAft>
              <a:buFont typeface="Wingdings" panose="05000000000000000000" pitchFamily="2" charset="2"/>
              <a:buChar char="§"/>
            </a:pPr>
            <a:r>
              <a:rPr lang="en-US" b="1" dirty="0">
                <a:latin typeface="Segoe UI" panose="020B0502040204020203" pitchFamily="34" charset="0"/>
                <a:cs typeface="Segoe UI" panose="020B0502040204020203" pitchFamily="34" charset="0"/>
              </a:rPr>
              <a:t>index.js </a:t>
            </a:r>
            <a:r>
              <a:rPr lang="en-US" dirty="0">
                <a:latin typeface="Segoe UI" panose="020B0502040204020203" pitchFamily="34" charset="0"/>
                <a:cs typeface="Segoe UI" panose="020B0502040204020203" pitchFamily="34" charset="0"/>
              </a:rPr>
              <a:t>-entry point for react app</a:t>
            </a:r>
          </a:p>
          <a:p>
            <a:pPr marL="800100" lvl="1" indent="-342900">
              <a:spcAft>
                <a:spcPts val="1200"/>
              </a:spcAft>
              <a:buFont typeface="Wingdings" panose="05000000000000000000" pitchFamily="2" charset="2"/>
              <a:buChar char="§"/>
            </a:pPr>
            <a:r>
              <a:rPr lang="en-US" b="1" dirty="0">
                <a:latin typeface="Segoe UI" panose="020B0502040204020203" pitchFamily="34" charset="0"/>
                <a:cs typeface="Segoe UI" panose="020B0502040204020203" pitchFamily="34" charset="0"/>
              </a:rPr>
              <a:t>index.css </a:t>
            </a:r>
            <a:r>
              <a:rPr lang="en-US" dirty="0">
                <a:latin typeface="Segoe UI" panose="020B0502040204020203" pitchFamily="34" charset="0"/>
                <a:cs typeface="Segoe UI" panose="020B0502040204020203" pitchFamily="34" charset="0"/>
              </a:rPr>
              <a:t>-global </a:t>
            </a:r>
            <a:r>
              <a:rPr lang="en-US" dirty="0" err="1">
                <a:latin typeface="Segoe UI" panose="020B0502040204020203" pitchFamily="34" charset="0"/>
                <a:cs typeface="Segoe UI" panose="020B0502040204020203" pitchFamily="34" charset="0"/>
              </a:rPr>
              <a:t>css</a:t>
            </a:r>
            <a:r>
              <a:rPr lang="en-US" dirty="0">
                <a:latin typeface="Segoe UI" panose="020B0502040204020203" pitchFamily="34" charset="0"/>
                <a:cs typeface="Segoe UI" panose="020B0502040204020203" pitchFamily="34" charset="0"/>
              </a:rPr>
              <a:t> file.</a:t>
            </a:r>
          </a:p>
          <a:p>
            <a:pPr marL="800100" lvl="1" indent="-342900">
              <a:spcAft>
                <a:spcPts val="1200"/>
              </a:spcAft>
              <a:buFont typeface="Wingdings" panose="05000000000000000000" pitchFamily="2" charset="2"/>
              <a:buChar char="§"/>
            </a:pPr>
            <a:r>
              <a:rPr lang="en-US" b="1" dirty="0">
                <a:latin typeface="Segoe UI" panose="020B0502040204020203" pitchFamily="34" charset="0"/>
                <a:cs typeface="Segoe UI" panose="020B0502040204020203" pitchFamily="34" charset="0"/>
              </a:rPr>
              <a:t>app.js</a:t>
            </a:r>
            <a:r>
              <a:rPr lang="en-US" dirty="0">
                <a:latin typeface="Segoe UI" panose="020B0502040204020203" pitchFamily="34" charset="0"/>
                <a:cs typeface="Segoe UI" panose="020B0502040204020203" pitchFamily="34" charset="0"/>
              </a:rPr>
              <a:t>(component file),</a:t>
            </a:r>
            <a:r>
              <a:rPr lang="en-US" b="1" dirty="0">
                <a:latin typeface="Segoe UI" panose="020B0502040204020203" pitchFamily="34" charset="0"/>
                <a:cs typeface="Segoe UI" panose="020B0502040204020203" pitchFamily="34" charset="0"/>
              </a:rPr>
              <a:t>app.css</a:t>
            </a:r>
            <a:r>
              <a:rPr lang="en-US" dirty="0">
                <a:latin typeface="Segoe UI" panose="020B0502040204020203" pitchFamily="34" charset="0"/>
                <a:cs typeface="Segoe UI" panose="020B0502040204020203" pitchFamily="34" charset="0"/>
              </a:rPr>
              <a:t>(write </a:t>
            </a:r>
            <a:r>
              <a:rPr lang="en-US" dirty="0" err="1">
                <a:latin typeface="Segoe UI" panose="020B0502040204020203" pitchFamily="34" charset="0"/>
                <a:cs typeface="Segoe UI" panose="020B0502040204020203" pitchFamily="34" charset="0"/>
              </a:rPr>
              <a:t>css</a:t>
            </a:r>
            <a:r>
              <a:rPr lang="en-US" dirty="0">
                <a:latin typeface="Segoe UI" panose="020B0502040204020203" pitchFamily="34" charset="0"/>
                <a:cs typeface="Segoe UI" panose="020B0502040204020203" pitchFamily="34" charset="0"/>
              </a:rPr>
              <a:t>),</a:t>
            </a:r>
            <a:r>
              <a:rPr lang="en-US" b="1" dirty="0">
                <a:latin typeface="Segoe UI" panose="020B0502040204020203" pitchFamily="34" charset="0"/>
                <a:cs typeface="Segoe UI" panose="020B0502040204020203" pitchFamily="34" charset="0"/>
              </a:rPr>
              <a:t>app.test.js</a:t>
            </a:r>
            <a:r>
              <a:rPr lang="en-US" dirty="0">
                <a:latin typeface="Segoe UI" panose="020B0502040204020203" pitchFamily="34" charset="0"/>
                <a:cs typeface="Segoe UI" panose="020B0502040204020203" pitchFamily="34" charset="0"/>
              </a:rPr>
              <a:t>(write test cases)</a:t>
            </a:r>
          </a:p>
          <a:p>
            <a:pPr marL="800100" lvl="1" indent="-342900">
              <a:spcAft>
                <a:spcPts val="1200"/>
              </a:spcAft>
              <a:buFont typeface="Wingdings" panose="05000000000000000000" pitchFamily="2" charset="2"/>
              <a:buChar char="§"/>
            </a:pPr>
            <a:r>
              <a:rPr lang="en-US" b="1" dirty="0">
                <a:latin typeface="Segoe UI" panose="020B0502040204020203" pitchFamily="34" charset="0"/>
                <a:cs typeface="Segoe UI" panose="020B0502040204020203" pitchFamily="34" charset="0"/>
              </a:rPr>
              <a:t>public</a:t>
            </a:r>
            <a:r>
              <a:rPr lang="en-US" dirty="0">
                <a:latin typeface="Segoe UI" panose="020B0502040204020203" pitchFamily="34" charset="0"/>
                <a:cs typeface="Segoe UI" panose="020B0502040204020203" pitchFamily="34" charset="0"/>
              </a:rPr>
              <a:t> - public files include index.html</a:t>
            </a:r>
          </a:p>
        </p:txBody>
      </p:sp>
    </p:spTree>
    <p:extLst>
      <p:ext uri="{BB962C8B-B14F-4D97-AF65-F5344CB8AC3E}">
        <p14:creationId xmlns:p14="http://schemas.microsoft.com/office/powerpoint/2010/main" val="1445717456"/>
      </p:ext>
    </p:extLst>
  </p:cSld>
  <p:clrMapOvr>
    <a:masterClrMapping/>
  </p:clrMapOvr>
  <p:transition>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Advantage of ReactJS</a:t>
            </a: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lnSpcReduction="10000"/>
          </a:bodyPr>
          <a:lstStyle/>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React.js, developed by Facebook, is a widely used JavaScript library for building user interfaces. It has gained popularity for several reasons, and it comes with various advantages that make it a preferred choice for many developers. Here are some key advantages of React.js</a:t>
            </a:r>
          </a:p>
          <a:p>
            <a:pPr marL="457200" indent="-457200">
              <a:spcAft>
                <a:spcPts val="1200"/>
              </a:spcAft>
              <a:buFont typeface="Wingdings" pitchFamily="2" charset="2"/>
              <a:buChar char="§"/>
            </a:pPr>
            <a:r>
              <a:rPr lang="en-US" b="1" dirty="0"/>
              <a:t>Declarative Syntax:</a:t>
            </a:r>
            <a:r>
              <a:rPr lang="en-US" dirty="0"/>
              <a:t> React uses a declarative syntax, allowing developers to describe how the UI should look and behave. This makes it easier to understand and reason about the code, as developers can focus on the desired outcomes.</a:t>
            </a:r>
          </a:p>
          <a:p>
            <a:pPr marL="457200" indent="-457200">
              <a:spcAft>
                <a:spcPts val="1200"/>
              </a:spcAft>
              <a:buFont typeface="Wingdings" pitchFamily="2" charset="2"/>
              <a:buChar char="§"/>
            </a:pPr>
            <a:r>
              <a:rPr lang="en-US" b="1" dirty="0"/>
              <a:t>Component-Based Architecture:</a:t>
            </a:r>
            <a:r>
              <a:rPr lang="en-US" dirty="0"/>
              <a:t> React follows a component-based architecture, where the UI is broken down into reusable and modular components. This promotes code reusability, maintainability, and makes it easier to manage complex UIs by isolating functionality into self-contained components.</a:t>
            </a:r>
          </a:p>
          <a:p>
            <a:pPr marL="457200" indent="-457200">
              <a:spcAft>
                <a:spcPts val="1200"/>
              </a:spcAft>
              <a:buFont typeface="Wingdings" pitchFamily="2" charset="2"/>
              <a:buChar char="§"/>
            </a:pPr>
            <a:r>
              <a:rPr lang="en-US" b="1" dirty="0"/>
              <a:t>Virtual DOM (Document Object Model):</a:t>
            </a:r>
            <a:r>
              <a:rPr lang="en-US" dirty="0"/>
              <a:t> React uses a virtual DOM to efficiently update the actual DOM. Instead of directly manipulating the DOM for every change, React creates a lightweight virtual representation of the DOM in memory and updates only the parts that have changed. This results in better performance and a more responsive user interface.</a:t>
            </a:r>
            <a:endParaRPr lang="en-US" sz="2000" dirty="0">
              <a:solidFill>
                <a:schemeClr val="tx1">
                  <a:lumMod val="65000"/>
                  <a:lumOff val="35000"/>
                </a:schemeClr>
              </a:solidFill>
              <a:latin typeface="Arial" pitchFamily="34" charset="0"/>
              <a:cs typeface="Arial" pitchFamily="34" charset="0"/>
            </a:endParaRPr>
          </a:p>
        </p:txBody>
      </p:sp>
    </p:spTree>
    <p:extLst>
      <p:ext uri="{BB962C8B-B14F-4D97-AF65-F5344CB8AC3E}">
        <p14:creationId xmlns:p14="http://schemas.microsoft.com/office/powerpoint/2010/main" val="1481568418"/>
      </p:ext>
    </p:extLst>
  </p:cSld>
  <p:clrMapOvr>
    <a:masterClrMapping/>
  </p:clrMapOvr>
  <p:transition>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Advantage of ReactJS Cont..</a:t>
            </a: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a:bodyPr>
          <a:lstStyle/>
          <a:p>
            <a:pPr marL="457200" indent="-457200">
              <a:spcAft>
                <a:spcPts val="1200"/>
              </a:spcAft>
              <a:buFont typeface="Wingdings" pitchFamily="2" charset="2"/>
              <a:buChar char="§"/>
            </a:pPr>
            <a:r>
              <a:rPr lang="en-US" b="1" dirty="0"/>
              <a:t>Efficient Rendering: </a:t>
            </a:r>
            <a:r>
              <a:rPr lang="en-US" dirty="0"/>
              <a:t>React efficiently updates the UI by only re-rendering the components that have changed, thanks to the virtual DOM. This approach minimizes the impact on performance and ensures a smoother user experience.</a:t>
            </a:r>
          </a:p>
          <a:p>
            <a:pPr marL="457200" indent="-457200">
              <a:spcAft>
                <a:spcPts val="1200"/>
              </a:spcAft>
              <a:buFont typeface="Wingdings" pitchFamily="2" charset="2"/>
              <a:buChar char="§"/>
            </a:pPr>
            <a:r>
              <a:rPr lang="en-US" b="1" dirty="0"/>
              <a:t>JSX (JavaScript XML): </a:t>
            </a:r>
            <a:r>
              <a:rPr lang="en-US" dirty="0"/>
              <a:t>React uses JSX, a syntax extension for JavaScript that allows HTML-like code to be written in JavaScript files. JSX makes it easier to write and understand the structure of UI components, and it is later </a:t>
            </a:r>
            <a:r>
              <a:rPr lang="en-US" dirty="0" err="1"/>
              <a:t>transpiled</a:t>
            </a:r>
            <a:r>
              <a:rPr lang="en-US" dirty="0"/>
              <a:t> to regular JavaScript.</a:t>
            </a:r>
          </a:p>
          <a:p>
            <a:pPr marL="457200" indent="-457200">
              <a:spcAft>
                <a:spcPts val="1200"/>
              </a:spcAft>
              <a:buFont typeface="Wingdings" pitchFamily="2" charset="2"/>
              <a:buChar char="§"/>
            </a:pPr>
            <a:r>
              <a:rPr lang="en-US" b="1" dirty="0"/>
              <a:t>Unidirectional Data Flow: </a:t>
            </a:r>
            <a:r>
              <a:rPr lang="en-US" dirty="0"/>
              <a:t>React follows a unidirectional data flow, which means that data in a React application flows in a single direction, from parent components to child components. This makes it easier to understand how data changes propagate through the application and helps prevent unexpected side effects.</a:t>
            </a:r>
          </a:p>
          <a:p>
            <a:pPr marL="457200" indent="-457200">
              <a:spcAft>
                <a:spcPts val="1200"/>
              </a:spcAft>
              <a:buFont typeface="Wingdings" pitchFamily="2" charset="2"/>
              <a:buChar char="§"/>
            </a:pPr>
            <a:r>
              <a:rPr lang="en-US" b="1" dirty="0"/>
              <a:t>React Native for Mobile Development:</a:t>
            </a:r>
            <a:r>
              <a:rPr lang="en-US" dirty="0"/>
              <a:t> React can be used with React Native to build cross-platform mobile applications. By sharing a significant portion of the codebase between web and mobile versions, developers can reduce development time and maintenance efforts.</a:t>
            </a:r>
          </a:p>
          <a:p>
            <a:pPr marL="457200" indent="-457200">
              <a:spcAft>
                <a:spcPts val="1200"/>
              </a:spcAft>
              <a:buFont typeface="Wingdings" pitchFamily="2" charset="2"/>
              <a:buChar char="§"/>
            </a:pPr>
            <a:endParaRPr lang="en-US" sz="2000" dirty="0">
              <a:solidFill>
                <a:schemeClr val="tx1">
                  <a:lumMod val="65000"/>
                  <a:lumOff val="35000"/>
                </a:schemeClr>
              </a:solidFill>
              <a:latin typeface="Arial" pitchFamily="34" charset="0"/>
              <a:cs typeface="Arial" pitchFamily="34" charset="0"/>
            </a:endParaRPr>
          </a:p>
        </p:txBody>
      </p:sp>
    </p:spTree>
    <p:extLst>
      <p:ext uri="{BB962C8B-B14F-4D97-AF65-F5344CB8AC3E}">
        <p14:creationId xmlns:p14="http://schemas.microsoft.com/office/powerpoint/2010/main" val="2775446645"/>
      </p:ext>
    </p:extLst>
  </p:cSld>
  <p:clrMapOvr>
    <a:masterClrMapping/>
  </p:clrMapOvr>
  <p:transition>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Advantage of ReactJS Cont..</a:t>
            </a: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a:bodyPr>
          <a:lstStyle/>
          <a:p>
            <a:pPr marL="457200" indent="-457200">
              <a:spcAft>
                <a:spcPts val="1200"/>
              </a:spcAft>
              <a:buFont typeface="Wingdings" pitchFamily="2" charset="2"/>
              <a:buChar char="§"/>
            </a:pPr>
            <a:r>
              <a:rPr lang="en-US" b="1" dirty="0"/>
              <a:t>Strong Community Support:</a:t>
            </a:r>
            <a:r>
              <a:rPr lang="en-US" dirty="0"/>
              <a:t> React has a large and active community of developers, which means there are abundant resources, tutorials, and third-party libraries available. The community support fosters innovation and helps developers overcome challenges.</a:t>
            </a:r>
          </a:p>
          <a:p>
            <a:pPr marL="457200" indent="-457200">
              <a:spcAft>
                <a:spcPts val="1200"/>
              </a:spcAft>
              <a:buFont typeface="Wingdings" pitchFamily="2" charset="2"/>
              <a:buChar char="§"/>
            </a:pPr>
            <a:r>
              <a:rPr lang="en-US" b="1" dirty="0"/>
              <a:t>Backed by Facebook:</a:t>
            </a:r>
            <a:r>
              <a:rPr lang="en-US" dirty="0"/>
              <a:t> React is developed and maintained by Facebook, ensuring ongoing support and updates. The fact that it is used in several high-traffic and complex applications within Facebook itself is a testament to its scalability and reliability.</a:t>
            </a:r>
          </a:p>
          <a:p>
            <a:pPr marL="457200" indent="-457200">
              <a:spcAft>
                <a:spcPts val="1200"/>
              </a:spcAft>
              <a:buFont typeface="Wingdings" pitchFamily="2" charset="2"/>
              <a:buChar char="§"/>
            </a:pPr>
            <a:r>
              <a:rPr lang="en-US" b="1" dirty="0"/>
              <a:t>Ecosystem and Tooling:</a:t>
            </a:r>
            <a:r>
              <a:rPr lang="en-US" dirty="0"/>
              <a:t> React has a rich ecosystem with a variety of tools and libraries that complement its functionality. Tools like Redux for state management, React Router for navigation, and Create React App for project setup contribute to a well-rounded development experience.</a:t>
            </a:r>
            <a:endParaRPr lang="en-US" sz="2000" dirty="0">
              <a:solidFill>
                <a:schemeClr val="tx1">
                  <a:lumMod val="65000"/>
                  <a:lumOff val="35000"/>
                </a:schemeClr>
              </a:solidFill>
              <a:latin typeface="Arial" pitchFamily="34" charset="0"/>
              <a:cs typeface="Arial" pitchFamily="34" charset="0"/>
            </a:endParaRPr>
          </a:p>
        </p:txBody>
      </p:sp>
    </p:spTree>
    <p:extLst>
      <p:ext uri="{BB962C8B-B14F-4D97-AF65-F5344CB8AC3E}">
        <p14:creationId xmlns:p14="http://schemas.microsoft.com/office/powerpoint/2010/main" val="355922678"/>
      </p:ext>
    </p:extLst>
  </p:cSld>
  <p:clrMapOvr>
    <a:masterClrMapping/>
  </p:clrMapOvr>
  <p:transition>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ReactJS Features</a:t>
            </a: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a:bodyPr>
          <a:lstStyle/>
          <a:p>
            <a:pPr marL="457200" indent="-457200">
              <a:spcAft>
                <a:spcPts val="1200"/>
              </a:spcAft>
              <a:buFont typeface="Wingdings" pitchFamily="2" charset="2"/>
              <a:buChar char="§"/>
            </a:pPr>
            <a:r>
              <a:rPr lang="en-US" dirty="0"/>
              <a:t>React.js is a JavaScript library for building user interfaces, and it comes with several features that contribute to its popularity and effectiveness in developing modern web applications. Here are some key features of React.js:</a:t>
            </a:r>
            <a:endParaRPr lang="en-US" sz="2000" dirty="0">
              <a:solidFill>
                <a:schemeClr val="tx1">
                  <a:lumMod val="65000"/>
                  <a:lumOff val="35000"/>
                </a:schemeClr>
              </a:solidFill>
              <a:latin typeface="Arial" pitchFamily="34" charset="0"/>
              <a:cs typeface="Arial" pitchFamily="34" charset="0"/>
            </a:endParaRPr>
          </a:p>
          <a:p>
            <a:pPr marL="457200" indent="-457200">
              <a:spcAft>
                <a:spcPts val="1200"/>
              </a:spcAft>
              <a:buFont typeface="Wingdings" pitchFamily="2" charset="2"/>
              <a:buChar char="§"/>
            </a:pPr>
            <a:endParaRPr lang="en-US" sz="2000" dirty="0">
              <a:solidFill>
                <a:schemeClr val="tx1">
                  <a:lumMod val="65000"/>
                  <a:lumOff val="35000"/>
                </a:schemeClr>
              </a:solidFill>
              <a:latin typeface="Arial" pitchFamily="34" charset="0"/>
              <a:cs typeface="Arial" pitchFamily="34" charset="0"/>
            </a:endParaRPr>
          </a:p>
        </p:txBody>
      </p:sp>
      <p:pic>
        <p:nvPicPr>
          <p:cNvPr id="5" name="Picture 4" descr="React Features">
            <a:extLst>
              <a:ext uri="{FF2B5EF4-FFF2-40B4-BE49-F238E27FC236}">
                <a16:creationId xmlns:a16="http://schemas.microsoft.com/office/drawing/2014/main" id="{0CABF9F0-7DC5-4DE3-A059-5C9B43B4C71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938178"/>
            <a:ext cx="2657475" cy="3134043"/>
          </a:xfrm>
          <a:prstGeom prst="rect">
            <a:avLst/>
          </a:prstGeom>
          <a:noFill/>
          <a:ln>
            <a:noFill/>
          </a:ln>
        </p:spPr>
      </p:pic>
    </p:spTree>
    <p:extLst>
      <p:ext uri="{BB962C8B-B14F-4D97-AF65-F5344CB8AC3E}">
        <p14:creationId xmlns:p14="http://schemas.microsoft.com/office/powerpoint/2010/main" val="3800309590"/>
      </p:ext>
    </p:extLst>
  </p:cSld>
  <p:clrMapOvr>
    <a:masterClrMapping/>
  </p:clrMapOvr>
  <p:transition>
    <p:push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ReactJS Features Cont..</a:t>
            </a: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fontScale="92500" lnSpcReduction="10000"/>
          </a:bodyPr>
          <a:lstStyle/>
          <a:p>
            <a:pPr marL="457200" indent="-457200">
              <a:spcAft>
                <a:spcPts val="1200"/>
              </a:spcAft>
              <a:buFont typeface="Wingdings" pitchFamily="2" charset="2"/>
              <a:buChar char="§"/>
            </a:pPr>
            <a:r>
              <a:rPr lang="en-US" b="1" dirty="0">
                <a:solidFill>
                  <a:srgbClr val="374151"/>
                </a:solidFill>
                <a:latin typeface="Söhne"/>
              </a:rPr>
              <a:t>Virtual DOM:</a:t>
            </a:r>
          </a:p>
          <a:p>
            <a:pPr marL="457200" indent="-457200">
              <a:spcAft>
                <a:spcPts val="1200"/>
              </a:spcAft>
              <a:buFont typeface="Wingdings" pitchFamily="2" charset="2"/>
              <a:buChar char="§"/>
            </a:pPr>
            <a:r>
              <a:rPr lang="en-US" dirty="0">
                <a:solidFill>
                  <a:srgbClr val="374151"/>
                </a:solidFill>
                <a:latin typeface="Söhne"/>
              </a:rPr>
              <a:t>React uses a virtual DOM to improve rendering performance. The virtual DOM is a lightweight copy of the actual DOM in memory, and React compares it with the real DOM to determine the minimal set of changes needed for an update.</a:t>
            </a:r>
          </a:p>
          <a:p>
            <a:pPr marL="457200" indent="-457200">
              <a:spcAft>
                <a:spcPts val="1200"/>
              </a:spcAft>
              <a:buFont typeface="Wingdings" pitchFamily="2" charset="2"/>
              <a:buChar char="§"/>
            </a:pPr>
            <a:r>
              <a:rPr lang="en-US" b="1" i="0" dirty="0">
                <a:solidFill>
                  <a:srgbClr val="374151"/>
                </a:solidFill>
                <a:effectLst/>
                <a:latin typeface="Söhne"/>
              </a:rPr>
              <a:t>JSX (JavaScript XML):</a:t>
            </a:r>
            <a:endParaRPr lang="en-US" dirty="0">
              <a:solidFill>
                <a:srgbClr val="374151"/>
              </a:solidFill>
              <a:latin typeface="Söhne"/>
            </a:endParaRPr>
          </a:p>
          <a:p>
            <a:pPr marL="457200" indent="-457200">
              <a:spcAft>
                <a:spcPts val="1200"/>
              </a:spcAft>
              <a:buFont typeface="Wingdings" pitchFamily="2" charset="2"/>
              <a:buChar char="§"/>
            </a:pPr>
            <a:r>
              <a:rPr lang="en-US" b="0" i="0" dirty="0">
                <a:solidFill>
                  <a:srgbClr val="374151"/>
                </a:solidFill>
                <a:effectLst/>
                <a:latin typeface="Söhne"/>
              </a:rPr>
              <a:t>JSX is a syntax extension for JavaScript that allows HTML-like code to be written directly in JavaScript files. It enhances code readability and enables developers to express UI components more naturally.</a:t>
            </a:r>
          </a:p>
          <a:p>
            <a:pPr marL="457200" indent="-457200">
              <a:spcAft>
                <a:spcPts val="1200"/>
              </a:spcAft>
              <a:buFont typeface="Wingdings" pitchFamily="2" charset="2"/>
              <a:buChar char="§"/>
            </a:pPr>
            <a:r>
              <a:rPr lang="en-US" b="1" i="0" dirty="0">
                <a:solidFill>
                  <a:srgbClr val="374151"/>
                </a:solidFill>
                <a:effectLst/>
                <a:latin typeface="Söhne"/>
              </a:rPr>
              <a:t>Component-Based Architecture:</a:t>
            </a:r>
            <a:endParaRPr lang="en-US" dirty="0">
              <a:solidFill>
                <a:srgbClr val="374151"/>
              </a:solidFill>
              <a:latin typeface="Söhne"/>
            </a:endParaRPr>
          </a:p>
          <a:p>
            <a:pPr marL="457200" indent="-457200">
              <a:spcAft>
                <a:spcPts val="1200"/>
              </a:spcAft>
              <a:buFont typeface="Wingdings" pitchFamily="2" charset="2"/>
              <a:buChar char="§"/>
            </a:pPr>
            <a:r>
              <a:rPr lang="en-US" b="0" i="0" dirty="0">
                <a:solidFill>
                  <a:srgbClr val="374151"/>
                </a:solidFill>
                <a:effectLst/>
                <a:latin typeface="Söhne"/>
              </a:rPr>
              <a:t>React follows a component-based architecture, where UIs are built by composing individual, self-contained components. This promotes reusability, maintainability, and a modular approach to building interfaces.</a:t>
            </a:r>
          </a:p>
          <a:p>
            <a:pPr marL="457200" indent="-457200">
              <a:spcAft>
                <a:spcPts val="1200"/>
              </a:spcAft>
              <a:buFont typeface="Wingdings" pitchFamily="2" charset="2"/>
              <a:buChar char="§"/>
            </a:pPr>
            <a:r>
              <a:rPr lang="en-US" b="1" i="0" dirty="0">
                <a:solidFill>
                  <a:srgbClr val="374151"/>
                </a:solidFill>
                <a:effectLst/>
                <a:latin typeface="Söhne"/>
              </a:rPr>
              <a:t>Unidirectional Data Flow:</a:t>
            </a:r>
            <a:endParaRPr lang="en-US" dirty="0">
              <a:solidFill>
                <a:srgbClr val="374151"/>
              </a:solidFill>
              <a:latin typeface="Söhne"/>
            </a:endParaRPr>
          </a:p>
          <a:p>
            <a:pPr marL="457200" indent="-457200">
              <a:spcAft>
                <a:spcPts val="1200"/>
              </a:spcAft>
              <a:buFont typeface="Wingdings" pitchFamily="2" charset="2"/>
              <a:buChar char="§"/>
            </a:pPr>
            <a:r>
              <a:rPr lang="en-US" b="0" i="0" dirty="0">
                <a:solidFill>
                  <a:srgbClr val="374151"/>
                </a:solidFill>
                <a:effectLst/>
                <a:latin typeface="Söhne"/>
              </a:rPr>
              <a:t>React enforces a unidirectional data flow, meaning that data in a React application flows in a single direction—from parent components to child components. This makes it easier to manage and understand how data changes propagate through the application.</a:t>
            </a:r>
          </a:p>
          <a:p>
            <a:pPr marL="457200" indent="-457200">
              <a:spcAft>
                <a:spcPts val="1200"/>
              </a:spcAft>
              <a:buFont typeface="Wingdings" pitchFamily="2" charset="2"/>
              <a:buChar char="§"/>
            </a:pPr>
            <a:endParaRPr lang="en-US" b="0" i="0" dirty="0">
              <a:solidFill>
                <a:srgbClr val="374151"/>
              </a:solidFill>
              <a:effectLst/>
              <a:latin typeface="Söhne"/>
            </a:endParaRPr>
          </a:p>
          <a:p>
            <a:pPr marL="457200" indent="-457200">
              <a:spcAft>
                <a:spcPts val="1200"/>
              </a:spcAft>
              <a:buFont typeface="Wingdings" pitchFamily="2" charset="2"/>
              <a:buChar char="§"/>
            </a:pPr>
            <a:endParaRPr lang="en-US" b="0" i="0" dirty="0">
              <a:solidFill>
                <a:srgbClr val="374151"/>
              </a:solidFill>
              <a:effectLst/>
              <a:latin typeface="Söhne"/>
            </a:endParaRPr>
          </a:p>
          <a:p>
            <a:pPr marL="457200" indent="-457200">
              <a:spcAft>
                <a:spcPts val="1200"/>
              </a:spcAft>
              <a:buFont typeface="Wingdings" pitchFamily="2" charset="2"/>
              <a:buChar char="§"/>
            </a:pPr>
            <a:endParaRPr lang="en-US" dirty="0"/>
          </a:p>
        </p:txBody>
      </p:sp>
    </p:spTree>
    <p:extLst>
      <p:ext uri="{BB962C8B-B14F-4D97-AF65-F5344CB8AC3E}">
        <p14:creationId xmlns:p14="http://schemas.microsoft.com/office/powerpoint/2010/main" val="1760678206"/>
      </p:ext>
    </p:extLst>
  </p:cSld>
  <p:clrMapOvr>
    <a:masterClrMapping/>
  </p:clrMapOvr>
  <p:transition>
    <p:push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ReactJS Features Cont..</a:t>
            </a: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fontScale="92500" lnSpcReduction="10000"/>
          </a:bodyPr>
          <a:lstStyle/>
          <a:p>
            <a:pPr marL="457200" indent="-457200">
              <a:spcAft>
                <a:spcPts val="1200"/>
              </a:spcAft>
              <a:buFont typeface="Wingdings" pitchFamily="2" charset="2"/>
              <a:buChar char="§"/>
            </a:pPr>
            <a:r>
              <a:rPr lang="en-US" b="1" dirty="0">
                <a:solidFill>
                  <a:srgbClr val="374151"/>
                </a:solidFill>
                <a:latin typeface="Söhne"/>
              </a:rPr>
              <a:t>Reusability and Composability:</a:t>
            </a:r>
          </a:p>
          <a:p>
            <a:pPr marL="457200" indent="-457200">
              <a:spcAft>
                <a:spcPts val="1200"/>
              </a:spcAft>
              <a:buFont typeface="Wingdings" pitchFamily="2" charset="2"/>
              <a:buChar char="§"/>
            </a:pPr>
            <a:r>
              <a:rPr lang="en-US" dirty="0">
                <a:solidFill>
                  <a:srgbClr val="374151"/>
                </a:solidFill>
                <a:latin typeface="Söhne"/>
              </a:rPr>
              <a:t>Components in React can be reused across different parts of an application, leading to a more efficient and maintainable codebase. Composing complex UIs becomes easier by combining smaller, reusable components.</a:t>
            </a:r>
            <a:r>
              <a:rPr lang="en-US" i="0" dirty="0">
                <a:solidFill>
                  <a:srgbClr val="374151"/>
                </a:solidFill>
                <a:effectLst/>
                <a:latin typeface="Söhne"/>
              </a:rPr>
              <a:t> </a:t>
            </a:r>
          </a:p>
          <a:p>
            <a:pPr marL="457200" indent="-457200">
              <a:spcAft>
                <a:spcPts val="1200"/>
              </a:spcAft>
              <a:buFont typeface="Wingdings" pitchFamily="2" charset="2"/>
              <a:buChar char="§"/>
            </a:pPr>
            <a:r>
              <a:rPr lang="en-US" b="1" i="0" dirty="0">
                <a:solidFill>
                  <a:srgbClr val="374151"/>
                </a:solidFill>
                <a:effectLst/>
                <a:latin typeface="Söhne"/>
              </a:rPr>
              <a:t>State Management:</a:t>
            </a:r>
            <a:endParaRPr lang="en-US" dirty="0">
              <a:solidFill>
                <a:srgbClr val="374151"/>
              </a:solidFill>
              <a:latin typeface="Söhne"/>
            </a:endParaRPr>
          </a:p>
          <a:p>
            <a:pPr marL="457200" indent="-457200">
              <a:spcAft>
                <a:spcPts val="1200"/>
              </a:spcAft>
              <a:buFont typeface="Wingdings" pitchFamily="2" charset="2"/>
              <a:buChar char="§"/>
            </a:pPr>
            <a:r>
              <a:rPr lang="en-US" b="0" i="0" dirty="0">
                <a:solidFill>
                  <a:srgbClr val="374151"/>
                </a:solidFill>
                <a:effectLst/>
                <a:latin typeface="Söhne"/>
              </a:rPr>
              <a:t>React provides a mechanism for managing the state of components. State is used to store and manage data that can change over time, and when the state changes, React efficiently updates the UI to reflect those changes.</a:t>
            </a:r>
          </a:p>
          <a:p>
            <a:pPr marL="457200" indent="-457200">
              <a:spcAft>
                <a:spcPts val="1200"/>
              </a:spcAft>
              <a:buFont typeface="Wingdings" pitchFamily="2" charset="2"/>
              <a:buChar char="§"/>
            </a:pPr>
            <a:r>
              <a:rPr lang="en-US" b="1" i="0" dirty="0">
                <a:solidFill>
                  <a:srgbClr val="374151"/>
                </a:solidFill>
                <a:effectLst/>
                <a:latin typeface="Söhne"/>
              </a:rPr>
              <a:t>Lifecycle Methods:</a:t>
            </a:r>
            <a:endParaRPr lang="en-US" dirty="0">
              <a:solidFill>
                <a:srgbClr val="374151"/>
              </a:solidFill>
              <a:latin typeface="Söhne"/>
            </a:endParaRPr>
          </a:p>
          <a:p>
            <a:pPr marL="457200" indent="-457200">
              <a:spcAft>
                <a:spcPts val="1200"/>
              </a:spcAft>
              <a:buFont typeface="Wingdings" pitchFamily="2" charset="2"/>
              <a:buChar char="§"/>
            </a:pPr>
            <a:r>
              <a:rPr lang="en-US" b="0" i="0" dirty="0">
                <a:solidFill>
                  <a:srgbClr val="374151"/>
                </a:solidFill>
                <a:effectLst/>
                <a:latin typeface="Söhne"/>
              </a:rPr>
              <a:t>React components have lifecycle methods that allow developers to execute code at specific points in the component's lifecycle, such as when it is first mounted, updated, or unmounted. This provides hooks for developers to perform actions like data fetching or cleanup.</a:t>
            </a:r>
          </a:p>
          <a:p>
            <a:pPr marL="457200" indent="-457200">
              <a:spcAft>
                <a:spcPts val="1200"/>
              </a:spcAft>
              <a:buFont typeface="Wingdings" pitchFamily="2" charset="2"/>
              <a:buChar char="§"/>
            </a:pPr>
            <a:r>
              <a:rPr lang="en-US" b="1" i="0" dirty="0">
                <a:solidFill>
                  <a:srgbClr val="374151"/>
                </a:solidFill>
                <a:effectLst/>
                <a:latin typeface="Söhne"/>
              </a:rPr>
              <a:t>React Hooks:</a:t>
            </a:r>
            <a:endParaRPr lang="en-US" dirty="0">
              <a:solidFill>
                <a:srgbClr val="374151"/>
              </a:solidFill>
              <a:latin typeface="Söhne"/>
            </a:endParaRPr>
          </a:p>
          <a:p>
            <a:pPr marL="457200" indent="-457200">
              <a:spcAft>
                <a:spcPts val="1200"/>
              </a:spcAft>
              <a:buFont typeface="Wingdings" pitchFamily="2" charset="2"/>
              <a:buChar char="§"/>
            </a:pPr>
            <a:r>
              <a:rPr lang="en-US" b="0" i="0" dirty="0">
                <a:solidFill>
                  <a:srgbClr val="374151"/>
                </a:solidFill>
                <a:effectLst/>
                <a:latin typeface="Söhne"/>
              </a:rPr>
              <a:t>Introduced in React 16.8, hooks allow functional components to manage state and side effects previously only possible in class components. Hooks, such as </a:t>
            </a:r>
            <a:r>
              <a:rPr lang="en-US" b="1" i="0" dirty="0">
                <a:solidFill>
                  <a:srgbClr val="374151"/>
                </a:solidFill>
                <a:effectLst/>
                <a:latin typeface="Söhne"/>
              </a:rPr>
              <a:t>useState</a:t>
            </a:r>
            <a:r>
              <a:rPr lang="en-US" b="0" i="0" dirty="0">
                <a:solidFill>
                  <a:srgbClr val="374151"/>
                </a:solidFill>
                <a:effectLst/>
                <a:latin typeface="Söhne"/>
              </a:rPr>
              <a:t> and </a:t>
            </a:r>
            <a:r>
              <a:rPr lang="en-US" b="1" i="0" dirty="0">
                <a:solidFill>
                  <a:srgbClr val="374151"/>
                </a:solidFill>
                <a:effectLst/>
                <a:latin typeface="Söhne"/>
              </a:rPr>
              <a:t>useEffect,</a:t>
            </a:r>
            <a:r>
              <a:rPr lang="en-US" b="0" i="0" dirty="0">
                <a:solidFill>
                  <a:srgbClr val="374151"/>
                </a:solidFill>
                <a:effectLst/>
                <a:latin typeface="Söhne"/>
              </a:rPr>
              <a:t> , make it easier to write and organize code in functional components.</a:t>
            </a:r>
            <a:endParaRPr lang="en-US" b="1" i="0" dirty="0">
              <a:solidFill>
                <a:srgbClr val="374151"/>
              </a:solidFill>
              <a:effectLst/>
              <a:latin typeface="Söhne"/>
            </a:endParaRPr>
          </a:p>
          <a:p>
            <a:pPr marL="457200" indent="-457200">
              <a:spcAft>
                <a:spcPts val="1200"/>
              </a:spcAft>
              <a:buFont typeface="Wingdings" pitchFamily="2" charset="2"/>
              <a:buChar char="§"/>
            </a:pPr>
            <a:endParaRPr lang="en-US" b="0" i="0" dirty="0">
              <a:solidFill>
                <a:srgbClr val="374151"/>
              </a:solidFill>
              <a:effectLst/>
              <a:latin typeface="Söhne"/>
            </a:endParaRPr>
          </a:p>
          <a:p>
            <a:pPr marL="457200" indent="-457200">
              <a:spcAft>
                <a:spcPts val="1200"/>
              </a:spcAft>
              <a:buFont typeface="Wingdings" pitchFamily="2" charset="2"/>
              <a:buChar char="§"/>
            </a:pPr>
            <a:endParaRPr lang="en-US" b="0" i="0" dirty="0">
              <a:solidFill>
                <a:srgbClr val="374151"/>
              </a:solidFill>
              <a:effectLst/>
              <a:latin typeface="Söhne"/>
            </a:endParaRPr>
          </a:p>
          <a:p>
            <a:pPr marL="457200" indent="-457200">
              <a:spcAft>
                <a:spcPts val="1200"/>
              </a:spcAft>
              <a:buFont typeface="Wingdings" pitchFamily="2" charset="2"/>
              <a:buChar char="§"/>
            </a:pPr>
            <a:endParaRPr lang="en-US" dirty="0">
              <a:solidFill>
                <a:srgbClr val="374151"/>
              </a:solidFill>
              <a:latin typeface="Söhne"/>
            </a:endParaRPr>
          </a:p>
          <a:p>
            <a:pPr marL="457200" indent="-457200">
              <a:spcAft>
                <a:spcPts val="1200"/>
              </a:spcAft>
              <a:buFont typeface="Wingdings" pitchFamily="2" charset="2"/>
              <a:buChar char="§"/>
            </a:pPr>
            <a:endParaRPr lang="en-US" b="0" i="0" dirty="0">
              <a:solidFill>
                <a:srgbClr val="374151"/>
              </a:solidFill>
              <a:effectLst/>
              <a:latin typeface="Söhne"/>
            </a:endParaRPr>
          </a:p>
          <a:p>
            <a:pPr marL="457200" indent="-457200">
              <a:spcAft>
                <a:spcPts val="1200"/>
              </a:spcAft>
              <a:buFont typeface="Wingdings" pitchFamily="2" charset="2"/>
              <a:buChar char="§"/>
            </a:pPr>
            <a:endParaRPr lang="en-US" b="0" i="0" dirty="0">
              <a:solidFill>
                <a:srgbClr val="374151"/>
              </a:solidFill>
              <a:effectLst/>
              <a:latin typeface="Söhne"/>
            </a:endParaRPr>
          </a:p>
          <a:p>
            <a:pPr marL="457200" indent="-457200">
              <a:spcAft>
                <a:spcPts val="1200"/>
              </a:spcAft>
              <a:buFont typeface="Wingdings" pitchFamily="2" charset="2"/>
              <a:buChar char="§"/>
            </a:pPr>
            <a:endParaRPr lang="en-US" dirty="0"/>
          </a:p>
        </p:txBody>
      </p:sp>
    </p:spTree>
    <p:extLst>
      <p:ext uri="{BB962C8B-B14F-4D97-AF65-F5344CB8AC3E}">
        <p14:creationId xmlns:p14="http://schemas.microsoft.com/office/powerpoint/2010/main" val="2991533106"/>
      </p:ext>
    </p:extLst>
  </p:cSld>
  <p:clrMapOvr>
    <a:masterClrMapping/>
  </p:clrMapOvr>
  <p:transition>
    <p:push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ReactJS Features Cont..</a:t>
            </a: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lnSpcReduction="10000"/>
          </a:bodyPr>
          <a:lstStyle/>
          <a:p>
            <a:pPr marL="457200" indent="-457200">
              <a:spcAft>
                <a:spcPts val="1200"/>
              </a:spcAft>
              <a:buFont typeface="Wingdings" pitchFamily="2" charset="2"/>
              <a:buChar char="§"/>
            </a:pPr>
            <a:r>
              <a:rPr lang="en-US" b="1" i="0" dirty="0">
                <a:solidFill>
                  <a:srgbClr val="374151"/>
                </a:solidFill>
                <a:effectLst/>
                <a:latin typeface="Söhne"/>
              </a:rPr>
              <a:t>Declarative Syntax:</a:t>
            </a:r>
            <a:endParaRPr lang="en-US" dirty="0">
              <a:solidFill>
                <a:srgbClr val="374151"/>
              </a:solidFill>
              <a:latin typeface="Söhne"/>
            </a:endParaRPr>
          </a:p>
          <a:p>
            <a:pPr marL="457200" indent="-457200">
              <a:spcAft>
                <a:spcPts val="1200"/>
              </a:spcAft>
              <a:buFont typeface="Wingdings" pitchFamily="2" charset="2"/>
              <a:buChar char="§"/>
            </a:pPr>
            <a:r>
              <a:rPr lang="en-US" b="0" i="0" dirty="0">
                <a:solidFill>
                  <a:srgbClr val="374151"/>
                </a:solidFill>
                <a:effectLst/>
                <a:latin typeface="Söhne"/>
              </a:rPr>
              <a:t>React uses a declarative syntax, allowing developers to describe how the UI should look and behave, and React takes care of updating the DOM to match the desired state. This makes the code more expressive and easier to understand.</a:t>
            </a:r>
          </a:p>
          <a:p>
            <a:pPr marL="457200" indent="-457200">
              <a:spcAft>
                <a:spcPts val="1200"/>
              </a:spcAft>
              <a:buFont typeface="Wingdings" pitchFamily="2" charset="2"/>
              <a:buChar char="§"/>
            </a:pPr>
            <a:r>
              <a:rPr lang="en-US" b="1" i="0" dirty="0">
                <a:solidFill>
                  <a:srgbClr val="374151"/>
                </a:solidFill>
                <a:effectLst/>
                <a:latin typeface="Söhne"/>
              </a:rPr>
              <a:t>React Router:</a:t>
            </a:r>
            <a:endParaRPr lang="en-US" dirty="0">
              <a:solidFill>
                <a:srgbClr val="374151"/>
              </a:solidFill>
              <a:latin typeface="Söhne"/>
            </a:endParaRPr>
          </a:p>
          <a:p>
            <a:pPr marL="457200" indent="-457200">
              <a:spcAft>
                <a:spcPts val="1200"/>
              </a:spcAft>
              <a:buFont typeface="Wingdings" pitchFamily="2" charset="2"/>
              <a:buChar char="§"/>
            </a:pPr>
            <a:r>
              <a:rPr lang="en-US" b="0" i="0" dirty="0">
                <a:solidFill>
                  <a:srgbClr val="374151"/>
                </a:solidFill>
                <a:effectLst/>
                <a:latin typeface="Söhne"/>
              </a:rPr>
              <a:t>React Router is a popular library for handling navigation in React applications. It allows developers to define and manage different routes in a single-page application.</a:t>
            </a:r>
          </a:p>
          <a:p>
            <a:pPr marL="457200" indent="-457200">
              <a:spcAft>
                <a:spcPts val="1200"/>
              </a:spcAft>
              <a:buFont typeface="Wingdings" pitchFamily="2" charset="2"/>
              <a:buChar char="§"/>
            </a:pPr>
            <a:r>
              <a:rPr lang="en-US" b="1" i="0" dirty="0">
                <a:solidFill>
                  <a:srgbClr val="374151"/>
                </a:solidFill>
                <a:effectLst/>
                <a:latin typeface="Söhne"/>
              </a:rPr>
              <a:t>Ecosystem and Tooling:</a:t>
            </a:r>
            <a:endParaRPr lang="en-US" dirty="0">
              <a:solidFill>
                <a:srgbClr val="374151"/>
              </a:solidFill>
              <a:latin typeface="Söhne"/>
            </a:endParaRPr>
          </a:p>
          <a:p>
            <a:pPr marL="457200" indent="-457200">
              <a:spcAft>
                <a:spcPts val="1200"/>
              </a:spcAft>
              <a:buFont typeface="Wingdings" pitchFamily="2" charset="2"/>
              <a:buChar char="§"/>
            </a:pPr>
            <a:r>
              <a:rPr lang="en-US" b="0" i="0" dirty="0">
                <a:solidFill>
                  <a:srgbClr val="374151"/>
                </a:solidFill>
                <a:effectLst/>
                <a:latin typeface="Söhne"/>
              </a:rPr>
              <a:t>React has a rich ecosystem of libraries and tools that complement its functionality. Tools like Redux for state management, Jest for testing, and webpack for bundling contribute to a comprehensive development experience.</a:t>
            </a:r>
          </a:p>
          <a:p>
            <a:pPr marL="457200" indent="-457200">
              <a:spcAft>
                <a:spcPts val="1200"/>
              </a:spcAft>
              <a:buFont typeface="Wingdings" pitchFamily="2" charset="2"/>
              <a:buChar char="§"/>
            </a:pPr>
            <a:r>
              <a:rPr lang="en-US" b="1" i="0" dirty="0">
                <a:solidFill>
                  <a:srgbClr val="374151"/>
                </a:solidFill>
                <a:effectLst/>
                <a:latin typeface="Söhne"/>
              </a:rPr>
              <a:t>Community and Documentation:</a:t>
            </a:r>
            <a:endParaRPr lang="en-US" dirty="0">
              <a:solidFill>
                <a:srgbClr val="374151"/>
              </a:solidFill>
              <a:latin typeface="Söhne"/>
            </a:endParaRPr>
          </a:p>
          <a:p>
            <a:pPr marL="457200" indent="-457200">
              <a:spcAft>
                <a:spcPts val="1200"/>
              </a:spcAft>
              <a:buFont typeface="Wingdings" pitchFamily="2" charset="2"/>
              <a:buChar char="§"/>
            </a:pPr>
            <a:r>
              <a:rPr lang="en-US" b="0" i="0" dirty="0">
                <a:solidFill>
                  <a:srgbClr val="374151"/>
                </a:solidFill>
                <a:effectLst/>
                <a:latin typeface="Söhne"/>
              </a:rPr>
              <a:t>React has a large and active community of developers. The community provides support, shares best practices, and contributes to a wealth of documentation and tutorials, making it easier for developers to learn and stay updated.</a:t>
            </a:r>
          </a:p>
          <a:p>
            <a:pPr marL="457200" indent="-457200">
              <a:spcAft>
                <a:spcPts val="1200"/>
              </a:spcAft>
              <a:buFont typeface="Wingdings" pitchFamily="2" charset="2"/>
              <a:buChar char="§"/>
            </a:pPr>
            <a:endParaRPr lang="en-US" b="0" i="0" dirty="0">
              <a:solidFill>
                <a:srgbClr val="374151"/>
              </a:solidFill>
              <a:effectLst/>
              <a:latin typeface="Söhne"/>
            </a:endParaRPr>
          </a:p>
          <a:p>
            <a:pPr marL="457200" indent="-457200">
              <a:spcAft>
                <a:spcPts val="1200"/>
              </a:spcAft>
              <a:buFont typeface="Wingdings" pitchFamily="2" charset="2"/>
              <a:buChar char="§"/>
            </a:pPr>
            <a:endParaRPr lang="en-US" b="0" i="0" dirty="0">
              <a:solidFill>
                <a:srgbClr val="374151"/>
              </a:solidFill>
              <a:effectLst/>
              <a:latin typeface="Söhne"/>
            </a:endParaRPr>
          </a:p>
          <a:p>
            <a:pPr marL="457200" indent="-457200">
              <a:spcAft>
                <a:spcPts val="1200"/>
              </a:spcAft>
              <a:buFont typeface="Wingdings" pitchFamily="2" charset="2"/>
              <a:buChar char="§"/>
            </a:pPr>
            <a:endParaRPr lang="en-US" b="0" i="0" dirty="0">
              <a:solidFill>
                <a:srgbClr val="374151"/>
              </a:solidFill>
              <a:effectLst/>
              <a:latin typeface="Söhne"/>
            </a:endParaRPr>
          </a:p>
          <a:p>
            <a:pPr marL="457200" indent="-457200">
              <a:spcAft>
                <a:spcPts val="1200"/>
              </a:spcAft>
              <a:buFont typeface="Wingdings" pitchFamily="2" charset="2"/>
              <a:buChar char="§"/>
            </a:pPr>
            <a:endParaRPr lang="en-US" i="0" dirty="0">
              <a:solidFill>
                <a:srgbClr val="374151"/>
              </a:solidFill>
              <a:effectLst/>
              <a:latin typeface="Söhne"/>
            </a:endParaRPr>
          </a:p>
          <a:p>
            <a:pPr marL="457200" indent="-457200">
              <a:spcAft>
                <a:spcPts val="1200"/>
              </a:spcAft>
              <a:buFont typeface="Wingdings" pitchFamily="2" charset="2"/>
              <a:buChar char="§"/>
            </a:pPr>
            <a:endParaRPr lang="en-US" b="0" i="0" dirty="0">
              <a:solidFill>
                <a:srgbClr val="374151"/>
              </a:solidFill>
              <a:effectLst/>
              <a:latin typeface="Söhne"/>
            </a:endParaRPr>
          </a:p>
          <a:p>
            <a:pPr marL="457200" indent="-457200">
              <a:spcAft>
                <a:spcPts val="1200"/>
              </a:spcAft>
              <a:buFont typeface="Wingdings" pitchFamily="2" charset="2"/>
              <a:buChar char="§"/>
            </a:pPr>
            <a:endParaRPr lang="en-US" dirty="0">
              <a:solidFill>
                <a:srgbClr val="374151"/>
              </a:solidFill>
              <a:latin typeface="Söhne"/>
            </a:endParaRPr>
          </a:p>
          <a:p>
            <a:pPr marL="457200" indent="-457200">
              <a:spcAft>
                <a:spcPts val="1200"/>
              </a:spcAft>
              <a:buFont typeface="Wingdings" pitchFamily="2" charset="2"/>
              <a:buChar char="§"/>
            </a:pPr>
            <a:endParaRPr lang="en-US" b="0" i="0" dirty="0">
              <a:solidFill>
                <a:srgbClr val="374151"/>
              </a:solidFill>
              <a:effectLst/>
              <a:latin typeface="Söhne"/>
            </a:endParaRPr>
          </a:p>
          <a:p>
            <a:pPr marL="457200" indent="-457200">
              <a:spcAft>
                <a:spcPts val="1200"/>
              </a:spcAft>
              <a:buFont typeface="Wingdings" pitchFamily="2" charset="2"/>
              <a:buChar char="§"/>
            </a:pPr>
            <a:endParaRPr lang="en-US" b="0" i="0" dirty="0">
              <a:solidFill>
                <a:srgbClr val="374151"/>
              </a:solidFill>
              <a:effectLst/>
              <a:latin typeface="Söhne"/>
            </a:endParaRPr>
          </a:p>
          <a:p>
            <a:pPr marL="457200" indent="-457200">
              <a:spcAft>
                <a:spcPts val="1200"/>
              </a:spcAft>
              <a:buFont typeface="Wingdings" pitchFamily="2" charset="2"/>
              <a:buChar char="§"/>
            </a:pPr>
            <a:endParaRPr lang="en-US" dirty="0"/>
          </a:p>
        </p:txBody>
      </p:sp>
    </p:spTree>
    <p:extLst>
      <p:ext uri="{BB962C8B-B14F-4D97-AF65-F5344CB8AC3E}">
        <p14:creationId xmlns:p14="http://schemas.microsoft.com/office/powerpoint/2010/main" val="3086437093"/>
      </p:ext>
    </p:extLst>
  </p:cSld>
  <p:clrMapOvr>
    <a:masterClrMapping/>
  </p:clrMapOvr>
  <p:transition>
    <p:push dir="d"/>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4574</TotalTime>
  <Words>2863</Words>
  <Application>Microsoft Office PowerPoint</Application>
  <PresentationFormat>On-screen Show (4:3)</PresentationFormat>
  <Paragraphs>175</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Berlin Sans FB Demi</vt:lpstr>
      <vt:lpstr>Calibri</vt:lpstr>
      <vt:lpstr>Segoe UI</vt:lpstr>
      <vt:lpstr>Söhne</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San San</cp:lastModifiedBy>
  <cp:revision>539</cp:revision>
  <dcterms:created xsi:type="dcterms:W3CDTF">2006-08-16T00:00:00Z</dcterms:created>
  <dcterms:modified xsi:type="dcterms:W3CDTF">2024-01-23T05:01:50Z</dcterms:modified>
</cp:coreProperties>
</file>