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83" r:id="rId3"/>
    <p:sldId id="281" r:id="rId4"/>
    <p:sldId id="284" r:id="rId5"/>
    <p:sldId id="285" r:id="rId6"/>
    <p:sldId id="259" r:id="rId7"/>
    <p:sldId id="27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32F94-5994-4677-9398-165BD10E61E4}" type="datetimeFigureOut">
              <a:rPr lang="en-US" smtClean="0"/>
              <a:t>1/21/2023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FB9D7-9171-47FA-86C1-951C0DCA2B8A}" type="slidenum">
              <a:rPr lang="en-US" smtClean="0"/>
              <a:t>‹#›</a:t>
            </a:fld>
            <a:endParaRPr lang="en-US"/>
          </a:p>
        </p:txBody>
      </p:sp>
    </p:spTree>
    <p:extLst>
      <p:ext uri="{BB962C8B-B14F-4D97-AF65-F5344CB8AC3E}">
        <p14:creationId xmlns:p14="http://schemas.microsoft.com/office/powerpoint/2010/main" val="184840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1671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57482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0222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1/21/2023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1/21/2023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otnet/aspnetcor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ilearn.com/what-is-iot-how-and-why-it-matters-artic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implilearn.com/c-sharp-programming-for-beginners-artic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implilearn.com/reasons-to-learn-javascript-artic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net/cor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1800" dirty="0">
                <a:solidFill>
                  <a:srgbClr val="51565E"/>
                </a:solidFill>
              </a:rPr>
              <a:t>ASP.NET Core is a cross-platform, high-performance framework for developing modern, cloud-enabled, Internet-connected apps.</a:t>
            </a:r>
          </a:p>
          <a:p>
            <a:r>
              <a:rPr lang="en-US" sz="1800" dirty="0">
                <a:solidFill>
                  <a:srgbClr val="51565E"/>
                </a:solidFill>
              </a:rPr>
              <a:t>ASP.NET Core is an open-source version of ASP.NET that operates on Windows, macOS, and Linux.</a:t>
            </a:r>
          </a:p>
          <a:p>
            <a:r>
              <a:rPr lang="en-US" sz="1800" dirty="0">
                <a:solidFill>
                  <a:srgbClr val="51565E"/>
                </a:solidFill>
              </a:rPr>
              <a:t>ASP.NET Core is the new version of the ASP.NET web framework mainly targeted to run on .NET Core platform.</a:t>
            </a:r>
            <a:endParaRPr lang="en-IN" sz="1800" dirty="0">
              <a:solidFill>
                <a:srgbClr val="51565E"/>
              </a:solidFill>
            </a:endParaRPr>
          </a:p>
          <a:p>
            <a:r>
              <a:rPr lang="en-US" sz="1800" dirty="0">
                <a:solidFill>
                  <a:srgbClr val="51565E"/>
                </a:solidFill>
              </a:rPr>
              <a:t>ASP.NET Core is a free, open-source, and cross-platform framework for building cloud-based applications, such as web apps, IoT apps, and mobile </a:t>
            </a:r>
            <a:r>
              <a:rPr lang="en-US" sz="1800" dirty="0" err="1">
                <a:solidFill>
                  <a:srgbClr val="51565E"/>
                </a:solidFill>
              </a:rPr>
              <a:t>backends</a:t>
            </a:r>
            <a:r>
              <a:rPr lang="en-US" sz="1800" dirty="0">
                <a:solidFill>
                  <a:srgbClr val="51565E"/>
                </a:solidFill>
              </a:rPr>
              <a:t>. It is designed to run on the cloud as well as on-premises.</a:t>
            </a:r>
          </a:p>
          <a:p>
            <a:r>
              <a:rPr lang="en-US" sz="1800" dirty="0">
                <a:solidFill>
                  <a:srgbClr val="51565E"/>
                </a:solidFill>
              </a:rPr>
              <a:t>ASP.NET Core is an open source framework supported by Microsoft and the community, so you can also contribute or download the source code from the </a:t>
            </a:r>
            <a:r>
              <a:rPr lang="en-US" sz="1800" dirty="0">
                <a:solidFill>
                  <a:srgbClr val="51565E"/>
                </a:solidFill>
                <a:hlinkClick r:id="rId3">
                  <a:extLst>
                    <a:ext uri="{A12FA001-AC4F-418D-AE19-62706E023703}">
                      <ahyp:hlinkClr xmlns:ahyp="http://schemas.microsoft.com/office/drawing/2018/hyperlinkcolor" val="tx"/>
                    </a:ext>
                  </a:extLst>
                </a:hlinkClick>
              </a:rPr>
              <a:t>ASP.NET Core Repository on </a:t>
            </a:r>
            <a:r>
              <a:rPr lang="en-US" sz="1800" dirty="0" err="1">
                <a:solidFill>
                  <a:srgbClr val="51565E"/>
                </a:solidFill>
                <a:hlinkClick r:id="rId3">
                  <a:extLst>
                    <a:ext uri="{A12FA001-AC4F-418D-AE19-62706E023703}">
                      <ahyp:hlinkClr xmlns:ahyp="http://schemas.microsoft.com/office/drawing/2018/hyperlinkcolor" val="tx"/>
                    </a:ext>
                  </a:extLst>
                </a:hlinkClick>
              </a:rPr>
              <a:t>Github</a:t>
            </a:r>
            <a:r>
              <a:rPr lang="en-US" sz="1800" dirty="0">
                <a:solidFill>
                  <a:srgbClr val="51565E"/>
                </a:solidFill>
              </a:rPr>
              <a:t>.</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Why ASP.NET Core</a:t>
            </a:r>
          </a:p>
        </p:txBody>
      </p:sp>
      <p:sp>
        <p:nvSpPr>
          <p:cNvPr id="5" name="Content Placeholder 4"/>
          <p:cNvSpPr>
            <a:spLocks noGrp="1"/>
          </p:cNvSpPr>
          <p:nvPr>
            <p:ph sz="quarter" idx="1"/>
          </p:nvPr>
        </p:nvSpPr>
        <p:spPr/>
        <p:txBody>
          <a:bodyPr>
            <a:normAutofit/>
          </a:bodyPr>
          <a:lstStyle/>
          <a:p>
            <a:pPr algn="l"/>
            <a:r>
              <a:rPr lang="en-US" sz="2000" b="0" i="0" dirty="0">
                <a:solidFill>
                  <a:srgbClr val="51565E"/>
                </a:solidFill>
                <a:effectLst/>
                <a:ea typeface="Roboto" panose="02000000000000000000" pitchFamily="2" charset="0"/>
                <a:cs typeface="Roboto" panose="02000000000000000000" pitchFamily="2" charset="0"/>
              </a:rPr>
              <a:t>With ASP.NET Core, you can do the following:</a:t>
            </a:r>
          </a:p>
          <a:p>
            <a:pPr lvl="1">
              <a:buFont typeface="Arial" panose="020B0604020202020204" pitchFamily="34" charset="0"/>
              <a:buChar char="•"/>
            </a:pPr>
            <a:r>
              <a:rPr lang="en-US" sz="2000" b="0" i="0" dirty="0">
                <a:solidFill>
                  <a:srgbClr val="51565E"/>
                </a:solidFill>
                <a:effectLst/>
                <a:ea typeface="Roboto" panose="02000000000000000000" pitchFamily="2" charset="0"/>
                <a:cs typeface="Roboto" panose="02000000000000000000" pitchFamily="2" charset="0"/>
              </a:rPr>
              <a:t>Build web apps and services,</a:t>
            </a:r>
            <a:r>
              <a:rPr lang="en-US" sz="2000" b="0" i="0" u="none" strike="noStrike" dirty="0">
                <a:solidFill>
                  <a:srgbClr val="1179EF"/>
                </a:solidFill>
                <a:effectLst/>
                <a:ea typeface="Roboto" panose="02000000000000000000" pitchFamily="2" charset="0"/>
                <a:cs typeface="Roboto" panose="02000000000000000000" pitchFamily="2" charset="0"/>
                <a:hlinkClick r:id="rId3"/>
              </a:rPr>
              <a:t> IoT Apps</a:t>
            </a:r>
            <a:r>
              <a:rPr lang="en-US" sz="2000" b="0" i="0" dirty="0">
                <a:solidFill>
                  <a:srgbClr val="51565E"/>
                </a:solidFill>
                <a:effectLst/>
                <a:ea typeface="Roboto" panose="02000000000000000000" pitchFamily="2" charset="0"/>
                <a:cs typeface="Roboto" panose="02000000000000000000" pitchFamily="2" charset="0"/>
              </a:rPr>
              <a:t>, and mobile backends.</a:t>
            </a:r>
          </a:p>
          <a:p>
            <a:pPr lvl="1">
              <a:buFont typeface="Arial" panose="020B0604020202020204" pitchFamily="34" charset="0"/>
              <a:buChar char="•"/>
            </a:pPr>
            <a:r>
              <a:rPr lang="en-US" sz="2000" b="0" i="0" dirty="0">
                <a:solidFill>
                  <a:srgbClr val="51565E"/>
                </a:solidFill>
                <a:effectLst/>
                <a:ea typeface="Roboto" panose="02000000000000000000" pitchFamily="2" charset="0"/>
                <a:cs typeface="Roboto" panose="02000000000000000000" pitchFamily="2" charset="0"/>
              </a:rPr>
              <a:t>Use development tools on Windows, macOS, and Linux.</a:t>
            </a:r>
          </a:p>
          <a:p>
            <a:pPr lvl="1">
              <a:buFont typeface="Arial" panose="020B0604020202020204" pitchFamily="34" charset="0"/>
              <a:buChar char="•"/>
            </a:pPr>
            <a:r>
              <a:rPr lang="en-US" sz="2000" b="0" i="0" dirty="0">
                <a:solidFill>
                  <a:srgbClr val="51565E"/>
                </a:solidFill>
                <a:effectLst/>
                <a:ea typeface="Roboto" panose="02000000000000000000" pitchFamily="2" charset="0"/>
                <a:cs typeface="Roboto" panose="02000000000000000000" pitchFamily="2" charset="0"/>
              </a:rPr>
              <a:t>Deploy to the cloud or on-premises.</a:t>
            </a:r>
          </a:p>
          <a:p>
            <a:pPr lvl="1">
              <a:buFont typeface="Arial" panose="020B0604020202020204" pitchFamily="34" charset="0"/>
              <a:buChar char="•"/>
            </a:pPr>
            <a:r>
              <a:rPr lang="en-US" sz="2000" b="0" i="0" dirty="0">
                <a:solidFill>
                  <a:srgbClr val="51565E"/>
                </a:solidFill>
                <a:effectLst/>
                <a:ea typeface="Roboto" panose="02000000000000000000" pitchFamily="2" charset="0"/>
                <a:cs typeface="Roboto" panose="02000000000000000000" pitchFamily="2" charset="0"/>
              </a:rPr>
              <a:t>Run-on .NET Core.</a:t>
            </a:r>
          </a:p>
          <a:p>
            <a:endParaRPr lang="en-US" sz="1600" dirty="0"/>
          </a:p>
        </p:txBody>
      </p:sp>
    </p:spTree>
    <p:extLst>
      <p:ext uri="{BB962C8B-B14F-4D97-AF65-F5344CB8AC3E}">
        <p14:creationId xmlns:p14="http://schemas.microsoft.com/office/powerpoint/2010/main" val="358975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Features</a:t>
            </a:r>
          </a:p>
        </p:txBody>
      </p:sp>
      <p:sp>
        <p:nvSpPr>
          <p:cNvPr id="5" name="Content Placeholder 4"/>
          <p:cNvSpPr>
            <a:spLocks noGrp="1"/>
          </p:cNvSpPr>
          <p:nvPr>
            <p:ph sz="quarter" idx="1"/>
          </p:nvPr>
        </p:nvSpPr>
        <p:spPr/>
        <p:txBody>
          <a:bodyPr>
            <a:normAutofit/>
          </a:bodyPr>
          <a:lstStyle/>
          <a:p>
            <a:pPr algn="l">
              <a:buFont typeface="Arial" panose="020B0604020202020204" pitchFamily="34" charset="0"/>
              <a:buChar char="•"/>
            </a:pPr>
            <a:r>
              <a:rPr lang="en-US" sz="2000" b="0" i="0" dirty="0">
                <a:solidFill>
                  <a:srgbClr val="51565E"/>
                </a:solidFill>
                <a:effectLst/>
                <a:latin typeface="+mj-lt"/>
              </a:rPr>
              <a:t>ASP.NET Core is a single framework for developing web UI and web APIs.</a:t>
            </a:r>
          </a:p>
          <a:p>
            <a:pPr algn="l">
              <a:buFont typeface="Arial" panose="020B0604020202020204" pitchFamily="34" charset="0"/>
              <a:buChar char="•"/>
            </a:pPr>
            <a:r>
              <a:rPr lang="en-US" sz="2000" b="0" i="0" dirty="0">
                <a:solidFill>
                  <a:srgbClr val="51565E"/>
                </a:solidFill>
                <a:effectLst/>
                <a:latin typeface="+mj-lt"/>
              </a:rPr>
              <a:t>ASP.NET Core is designed for testing.</a:t>
            </a:r>
          </a:p>
          <a:p>
            <a:pPr algn="l">
              <a:buFont typeface="Arial" panose="020B0604020202020204" pitchFamily="34" charset="0"/>
              <a:buChar char="•"/>
            </a:pPr>
            <a:r>
              <a:rPr lang="en-US" sz="2000" b="0" i="0" dirty="0">
                <a:solidFill>
                  <a:srgbClr val="51565E"/>
                </a:solidFill>
                <a:effectLst/>
                <a:latin typeface="+mj-lt"/>
              </a:rPr>
              <a:t>Razor Pages makes coding easier and provides a more productive environment to code page-focused situations. Razor Pages are a page-based approach for building server-side rendered apps.</a:t>
            </a:r>
          </a:p>
          <a:p>
            <a:pPr algn="l">
              <a:buFont typeface="Arial" panose="020B0604020202020204" pitchFamily="34" charset="0"/>
              <a:buChar char="•"/>
            </a:pPr>
            <a:r>
              <a:rPr lang="en-US" sz="2000" b="0" i="0" dirty="0" err="1">
                <a:solidFill>
                  <a:srgbClr val="51565E"/>
                </a:solidFill>
                <a:effectLst/>
                <a:latin typeface="+mj-lt"/>
              </a:rPr>
              <a:t>Blazor</a:t>
            </a:r>
            <a:r>
              <a:rPr lang="en-US" sz="2000" b="0" i="0" dirty="0">
                <a:solidFill>
                  <a:srgbClr val="51565E"/>
                </a:solidFill>
                <a:effectLst/>
                <a:latin typeface="+mj-lt"/>
              </a:rPr>
              <a:t> is a feature in ASP.NET for building interactive web UIs. </a:t>
            </a:r>
            <a:r>
              <a:rPr lang="en-US" sz="2000" b="0" i="0" dirty="0" err="1">
                <a:solidFill>
                  <a:srgbClr val="51565E"/>
                </a:solidFill>
                <a:effectLst/>
                <a:latin typeface="+mj-lt"/>
              </a:rPr>
              <a:t>Blazor</a:t>
            </a:r>
            <a:r>
              <a:rPr lang="en-US" sz="2000" b="0" i="0" dirty="0">
                <a:solidFill>
                  <a:srgbClr val="51565E"/>
                </a:solidFill>
                <a:effectLst/>
                <a:latin typeface="+mj-lt"/>
              </a:rPr>
              <a:t> allows the use of</a:t>
            </a:r>
            <a:r>
              <a:rPr lang="en-US" sz="2000" b="0" i="0" u="none" strike="noStrike" dirty="0">
                <a:solidFill>
                  <a:srgbClr val="1179EF"/>
                </a:solidFill>
                <a:effectLst/>
                <a:latin typeface="+mj-lt"/>
                <a:hlinkClick r:id="rId3"/>
              </a:rPr>
              <a:t> C#</a:t>
            </a:r>
            <a:r>
              <a:rPr lang="en-US" sz="2000" b="0" i="0" dirty="0">
                <a:solidFill>
                  <a:srgbClr val="51565E"/>
                </a:solidFill>
                <a:effectLst/>
                <a:latin typeface="+mj-lt"/>
              </a:rPr>
              <a:t> alongside</a:t>
            </a:r>
            <a:r>
              <a:rPr lang="en-US" sz="2000" b="0" i="0" u="none" strike="noStrike" dirty="0">
                <a:solidFill>
                  <a:srgbClr val="1179EF"/>
                </a:solidFill>
                <a:effectLst/>
                <a:latin typeface="+mj-lt"/>
                <a:hlinkClick r:id="rId4"/>
              </a:rPr>
              <a:t> JavaScript</a:t>
            </a:r>
            <a:r>
              <a:rPr lang="en-US" sz="2000" b="0" i="0" dirty="0">
                <a:solidFill>
                  <a:srgbClr val="51565E"/>
                </a:solidFill>
                <a:effectLst/>
                <a:latin typeface="+mj-lt"/>
              </a:rPr>
              <a:t> in the browser. Share server-side and client-side application logic built in.NET.</a:t>
            </a:r>
          </a:p>
          <a:p>
            <a:pPr algn="l">
              <a:buFont typeface="Arial" panose="020B0604020202020204" pitchFamily="34" charset="0"/>
              <a:buChar char="•"/>
            </a:pPr>
            <a:r>
              <a:rPr lang="en-US" sz="2000" b="0" i="0" dirty="0">
                <a:solidFill>
                  <a:srgbClr val="51565E"/>
                </a:solidFill>
                <a:effectLst/>
                <a:latin typeface="+mj-lt"/>
              </a:rPr>
              <a:t>Capability to design and run applications on Windows, macOS, and Linux.</a:t>
            </a:r>
          </a:p>
          <a:p>
            <a:pPr algn="l">
              <a:buFont typeface="Arial" panose="020B0604020202020204" pitchFamily="34" charset="0"/>
              <a:buChar char="•"/>
            </a:pPr>
            <a:r>
              <a:rPr lang="en-US" sz="2000" b="0" i="0" dirty="0">
                <a:solidFill>
                  <a:srgbClr val="51565E"/>
                </a:solidFill>
                <a:effectLst/>
                <a:latin typeface="+mj-lt"/>
              </a:rPr>
              <a:t>Community-driven and open-source.</a:t>
            </a:r>
          </a:p>
          <a:p>
            <a:endParaRPr lang="en-US" sz="1600" dirty="0"/>
          </a:p>
        </p:txBody>
      </p:sp>
    </p:spTree>
    <p:extLst>
      <p:ext uri="{BB962C8B-B14F-4D97-AF65-F5344CB8AC3E}">
        <p14:creationId xmlns:p14="http://schemas.microsoft.com/office/powerpoint/2010/main" val="23174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Features</a:t>
            </a:r>
          </a:p>
        </p:txBody>
      </p:sp>
      <p:sp>
        <p:nvSpPr>
          <p:cNvPr id="5" name="Content Placeholder 4"/>
          <p:cNvSpPr>
            <a:spLocks noGrp="1"/>
          </p:cNvSpPr>
          <p:nvPr>
            <p:ph sz="quarter" idx="1"/>
          </p:nvPr>
        </p:nvSpPr>
        <p:spPr/>
        <p:txBody>
          <a:bodyPr>
            <a:normAutofit/>
          </a:bodyPr>
          <a:lstStyle/>
          <a:p>
            <a:pPr algn="l">
              <a:buFont typeface="Arial" panose="020B0604020202020204" pitchFamily="34" charset="0"/>
              <a:buChar char="•"/>
            </a:pPr>
            <a:r>
              <a:rPr lang="en-US" sz="2000" b="0" i="0" dirty="0">
                <a:solidFill>
                  <a:srgbClr val="51565E"/>
                </a:solidFill>
                <a:effectLst/>
                <a:latin typeface="+mj-lt"/>
              </a:rPr>
              <a:t>Modern client-side frameworks and development methods are integrated.</a:t>
            </a:r>
          </a:p>
          <a:p>
            <a:pPr algn="l">
              <a:buFont typeface="Arial" panose="020B0604020202020204" pitchFamily="34" charset="0"/>
              <a:buChar char="•"/>
            </a:pPr>
            <a:r>
              <a:rPr lang="en-US" sz="2000" b="0" i="0" dirty="0">
                <a:solidFill>
                  <a:srgbClr val="51565E"/>
                </a:solidFill>
                <a:effectLst/>
                <a:latin typeface="+mj-lt"/>
              </a:rPr>
              <a:t>ASP.NET provides a configuration system that is cloud-ready and environment-based.</a:t>
            </a:r>
          </a:p>
          <a:p>
            <a:pPr algn="l">
              <a:buFont typeface="Arial" panose="020B0604020202020204" pitchFamily="34" charset="0"/>
              <a:buChar char="•"/>
            </a:pPr>
            <a:r>
              <a:rPr lang="en-US" sz="2000" b="0" i="0" dirty="0">
                <a:solidFill>
                  <a:srgbClr val="51565E"/>
                </a:solidFill>
                <a:effectLst/>
                <a:latin typeface="+mj-lt"/>
              </a:rPr>
              <a:t>A high-performance, lightweight, modular HTTP request pipeline and provides built-in dependency injection.</a:t>
            </a:r>
          </a:p>
          <a:p>
            <a:pPr algn="l">
              <a:buFont typeface="Arial" panose="020B0604020202020204" pitchFamily="34" charset="0"/>
              <a:buChar char="•"/>
            </a:pPr>
            <a:r>
              <a:rPr lang="en-US" sz="2000" b="0" i="0" dirty="0">
                <a:solidFill>
                  <a:srgbClr val="51565E"/>
                </a:solidFill>
                <a:effectLst/>
                <a:latin typeface="+mj-lt"/>
              </a:rPr>
              <a:t>Capability to host on the platforms like Kestrel, IIS, HTTP.sys, Nginx, and Apache Docker.</a:t>
            </a:r>
          </a:p>
          <a:p>
            <a:pPr algn="l">
              <a:buFont typeface="Arial" panose="020B0604020202020204" pitchFamily="34" charset="0"/>
              <a:buChar char="•"/>
            </a:pPr>
            <a:r>
              <a:rPr lang="en-US" sz="2000" b="0" i="0" dirty="0">
                <a:solidFill>
                  <a:srgbClr val="51565E"/>
                </a:solidFill>
                <a:effectLst/>
                <a:latin typeface="+mj-lt"/>
              </a:rPr>
              <a:t>ASP.NET supports side-by-side versioning. It has the ability to run multiple versions of an application on the same device side by side.</a:t>
            </a:r>
            <a:endParaRPr lang="en-US" sz="1600" dirty="0"/>
          </a:p>
        </p:txBody>
      </p:sp>
    </p:spTree>
    <p:extLst>
      <p:ext uri="{BB962C8B-B14F-4D97-AF65-F5344CB8AC3E}">
        <p14:creationId xmlns:p14="http://schemas.microsoft.com/office/powerpoint/2010/main" val="341064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Benefits of .NET Core Over .NET Framework</a:t>
            </a:r>
          </a:p>
        </p:txBody>
      </p:sp>
      <p:sp>
        <p:nvSpPr>
          <p:cNvPr id="5" name="Content Placeholder 4"/>
          <p:cNvSpPr>
            <a:spLocks noGrp="1"/>
          </p:cNvSpPr>
          <p:nvPr>
            <p:ph sz="quarter" idx="1"/>
          </p:nvPr>
        </p:nvSpPr>
        <p:spPr/>
        <p:txBody>
          <a:bodyPr>
            <a:normAutofit/>
          </a:bodyPr>
          <a:lstStyle/>
          <a:p>
            <a:pPr algn="l">
              <a:buFont typeface="Arial" panose="020B0604020202020204" pitchFamily="34" charset="0"/>
              <a:buChar char="•"/>
            </a:pPr>
            <a:r>
              <a:rPr lang="en-US" sz="2000" b="0" i="0" dirty="0">
                <a:solidFill>
                  <a:srgbClr val="51565E"/>
                </a:solidFill>
                <a:effectLst/>
                <a:latin typeface="+mj-lt"/>
              </a:rPr>
              <a:t>Benefits of .NET Core over .NET Framework include:</a:t>
            </a:r>
          </a:p>
          <a:p>
            <a:pPr lvl="1">
              <a:buFont typeface="Arial" panose="020B0604020202020204" pitchFamily="34" charset="0"/>
              <a:buChar char="•"/>
            </a:pPr>
            <a:r>
              <a:rPr lang="en-US" sz="2000" b="0" i="0" dirty="0">
                <a:solidFill>
                  <a:srgbClr val="51565E"/>
                </a:solidFill>
                <a:effectLst/>
                <a:latin typeface="+mj-lt"/>
              </a:rPr>
              <a:t>Cross-platform- ASP.NET Core runs on Windows, macOS, and Linux.</a:t>
            </a:r>
          </a:p>
          <a:p>
            <a:pPr lvl="1">
              <a:buFont typeface="Arial" panose="020B0604020202020204" pitchFamily="34" charset="0"/>
              <a:buChar char="•"/>
            </a:pPr>
            <a:r>
              <a:rPr lang="en-US" sz="2000" b="0" i="0" dirty="0">
                <a:solidFill>
                  <a:srgbClr val="51565E"/>
                </a:solidFill>
                <a:effectLst/>
                <a:latin typeface="+mj-lt"/>
              </a:rPr>
              <a:t>Improved performance- ASP.NET Core has improved performance because of the substantial usage of asynchronous patterns inside the new MVC and Kestrel frameworks.</a:t>
            </a:r>
          </a:p>
          <a:p>
            <a:pPr lvl="1">
              <a:buFont typeface="Arial" panose="020B0604020202020204" pitchFamily="34" charset="0"/>
              <a:buChar char="•"/>
            </a:pPr>
            <a:r>
              <a:rPr lang="en-US" sz="2000" b="0" i="0" dirty="0">
                <a:solidFill>
                  <a:srgbClr val="51565E"/>
                </a:solidFill>
                <a:effectLst/>
                <a:latin typeface="+mj-lt"/>
              </a:rPr>
              <a:t>Side-by-side versioning- ASP.NET Core has the ability to run multiple versions of an application on the same computer side by side</a:t>
            </a:r>
          </a:p>
          <a:p>
            <a:pPr lvl="1">
              <a:buFont typeface="Arial" panose="020B0604020202020204" pitchFamily="34" charset="0"/>
              <a:buChar char="•"/>
            </a:pPr>
            <a:r>
              <a:rPr lang="en-US" sz="2000" b="0" i="0" dirty="0">
                <a:solidFill>
                  <a:srgbClr val="51565E"/>
                </a:solidFill>
                <a:effectLst/>
                <a:latin typeface="+mj-lt"/>
              </a:rPr>
              <a:t>New APIs- ASP.NET Core provides new application programming interfaces.</a:t>
            </a:r>
          </a:p>
          <a:p>
            <a:pPr lvl="1">
              <a:buFont typeface="Arial" panose="020B0604020202020204" pitchFamily="34" charset="0"/>
              <a:buChar char="•"/>
            </a:pPr>
            <a:r>
              <a:rPr lang="en-US" sz="2000" b="0" i="0" dirty="0">
                <a:solidFill>
                  <a:srgbClr val="51565E"/>
                </a:solidFill>
                <a:effectLst/>
                <a:latin typeface="+mj-lt"/>
              </a:rPr>
              <a:t>Open-source- ASP.NET Core is an open-source version of ASP.NET.</a:t>
            </a:r>
            <a:endParaRPr lang="en-US" sz="2000" dirty="0"/>
          </a:p>
        </p:txBody>
      </p:sp>
    </p:spTree>
    <p:extLst>
      <p:ext uri="{BB962C8B-B14F-4D97-AF65-F5344CB8AC3E}">
        <p14:creationId xmlns:p14="http://schemas.microsoft.com/office/powerpoint/2010/main" val="18237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dirty="0"/>
              <a:t>ASP.NET </a:t>
            </a:r>
            <a:r>
              <a:rPr lang="fr-FR" dirty="0" err="1"/>
              <a:t>Core</a:t>
            </a:r>
            <a:r>
              <a:rPr lang="fr-FR" dirty="0"/>
              <a:t> - </a:t>
            </a:r>
            <a:r>
              <a:rPr lang="fr-FR" dirty="0" err="1"/>
              <a:t>Development</a:t>
            </a:r>
            <a:r>
              <a:rPr lang="fr-FR" dirty="0"/>
              <a:t> </a:t>
            </a:r>
            <a:r>
              <a:rPr lang="fr-FR" dirty="0" err="1"/>
              <a:t>Environment</a:t>
            </a:r>
            <a:r>
              <a:rPr lang="fr-FR" dirty="0"/>
              <a:t> Setup</a:t>
            </a:r>
          </a:p>
        </p:txBody>
      </p:sp>
      <p:sp>
        <p:nvSpPr>
          <p:cNvPr id="5" name="Content Placeholder 4"/>
          <p:cNvSpPr>
            <a:spLocks noGrp="1"/>
          </p:cNvSpPr>
          <p:nvPr>
            <p:ph sz="quarter" idx="1"/>
          </p:nvPr>
        </p:nvSpPr>
        <p:spPr/>
        <p:txBody>
          <a:bodyPr>
            <a:normAutofit/>
          </a:bodyPr>
          <a:lstStyle/>
          <a:p>
            <a:r>
              <a:rPr lang="en-IN" sz="1600" dirty="0"/>
              <a:t>To develop ASP.NET Core application, the following must be installed in your system:</a:t>
            </a:r>
          </a:p>
          <a:p>
            <a:r>
              <a:rPr lang="en-IN" sz="1600" dirty="0"/>
              <a:t>.NET Core SDK</a:t>
            </a:r>
          </a:p>
          <a:p>
            <a:r>
              <a:rPr lang="en-IN" sz="1600" dirty="0"/>
              <a:t>Integrated Development Environment (IDE)</a:t>
            </a:r>
          </a:p>
          <a:p>
            <a:r>
              <a:rPr lang="en-IN" sz="1600" dirty="0"/>
              <a:t>ASP.NET Core is a part of .NET Core SDK, so you don't need to install it separately.</a:t>
            </a:r>
            <a:endParaRPr lang="en-US" sz="1600" dirty="0"/>
          </a:p>
          <a:p>
            <a:r>
              <a:rPr lang="en-US" sz="1600" dirty="0"/>
              <a:t>Note:</a:t>
            </a:r>
            <a:r>
              <a:rPr lang="en-IN" sz="1600" dirty="0"/>
              <a:t>NET Core Runtime and .NET Core SDK are different things. .NET Core Runtime is only used to run .NET Core application whereas .NET Core SDK includes tools and libraries to develop .NET Core applications. To setup a development environment, we need to install .NET Core SDK for the platform we use for the development such as Windows, Linux or Mac.</a:t>
            </a:r>
            <a:endParaRPr lang="en-US" sz="1600" dirty="0"/>
          </a:p>
          <a:p>
            <a:r>
              <a:rPr lang="en-IN" sz="1600" dirty="0"/>
              <a:t>Go to </a:t>
            </a:r>
            <a:r>
              <a:rPr lang="en-IN" sz="1600" dirty="0">
                <a:hlinkClick r:id="rId3"/>
              </a:rPr>
              <a:t>https://www.microsoft.com/net/core</a:t>
            </a:r>
            <a:r>
              <a:rPr lang="en-IN" sz="1600" dirty="0"/>
              <a:t> and select the platform you are using. Here, we use Windows so select Windows as shown below.</a:t>
            </a:r>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86178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ASP.NET </a:t>
            </a:r>
            <a:r>
              <a:rPr lang="fr-FR" dirty="0" err="1"/>
              <a:t>Core</a:t>
            </a:r>
            <a:endParaRPr lang="fr-FR" dirty="0"/>
          </a:p>
        </p:txBody>
      </p:sp>
      <p:sp>
        <p:nvSpPr>
          <p:cNvPr id="5" name="Content Placeholder 4"/>
          <p:cNvSpPr>
            <a:spLocks noGrp="1"/>
          </p:cNvSpPr>
          <p:nvPr>
            <p:ph sz="quarter" idx="1"/>
          </p:nvPr>
        </p:nvSpPr>
        <p:spPr/>
        <p:txBody>
          <a:bodyPr>
            <a:normAutofit/>
          </a:bodyPr>
          <a:lstStyle/>
          <a:p>
            <a:r>
              <a:rPr lang="en-IN" sz="1600" b="1" dirty="0"/>
              <a:t>ASP.NET Core  Project Templates</a:t>
            </a:r>
            <a:endParaRPr lang="en-IN" sz="1600" dirty="0"/>
          </a:p>
          <a:p>
            <a:r>
              <a:rPr lang="en-IN" sz="1600" dirty="0"/>
              <a:t>Given below is the list of project templates that ASP.NET Web Core 2 provides.</a:t>
            </a:r>
          </a:p>
          <a:p>
            <a:r>
              <a:rPr lang="en-IN" sz="1600" dirty="0"/>
              <a:t>ASP.NET Core Web App (Razor Pages).</a:t>
            </a:r>
          </a:p>
          <a:p>
            <a:r>
              <a:rPr lang="en-IN" sz="1600" dirty="0"/>
              <a:t>ASP.NET Core Web App (Model-View-Controller).</a:t>
            </a:r>
          </a:p>
          <a:p>
            <a:r>
              <a:rPr lang="en-IN" sz="1600" dirty="0"/>
              <a:t>ASP.NET Core Web API (no UI).</a:t>
            </a:r>
          </a:p>
          <a:p>
            <a:r>
              <a:rPr lang="en-IN" sz="1600" dirty="0"/>
              <a:t>ASP.NET Core with Angular (SPA).</a:t>
            </a:r>
          </a:p>
          <a:p>
            <a:r>
              <a:rPr lang="en-IN" sz="1600" dirty="0"/>
              <a:t>ASP.NET Core with React.js (SPA).</a:t>
            </a:r>
          </a:p>
          <a:p>
            <a:r>
              <a:rPr lang="en-IN" sz="1600" dirty="0"/>
              <a:t>ASP.NET Core with React.js and Redux (SPA).</a:t>
            </a:r>
          </a:p>
          <a:p>
            <a:endParaRPr lang="en-US" sz="1600" dirty="0"/>
          </a:p>
          <a:p>
            <a:endParaRPr lang="en-US" sz="1600" dirty="0"/>
          </a:p>
          <a:p>
            <a:endParaRPr lang="en-US" sz="1600" dirty="0"/>
          </a:p>
        </p:txBody>
      </p:sp>
    </p:spTree>
    <p:extLst>
      <p:ext uri="{BB962C8B-B14F-4D97-AF65-F5344CB8AC3E}">
        <p14:creationId xmlns:p14="http://schemas.microsoft.com/office/powerpoint/2010/main" val="2676746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1025</TotalTime>
  <Words>800</Words>
  <Application>Microsoft Office PowerPoint</Application>
  <PresentationFormat>On-screen Show (4:3)</PresentationFormat>
  <Paragraphs>65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Tw Cen MT</vt:lpstr>
      <vt:lpstr>Wingdings</vt:lpstr>
      <vt:lpstr>Wingdings 2</vt:lpstr>
      <vt:lpstr>Median</vt:lpstr>
      <vt:lpstr>ASP.NET Core</vt:lpstr>
      <vt:lpstr>Why ASP.NET Core</vt:lpstr>
      <vt:lpstr>ASP.NET Core Features</vt:lpstr>
      <vt:lpstr>ASP.NET Core Features</vt:lpstr>
      <vt:lpstr>Benefits of .NET Core Over .NET Framework</vt:lpstr>
      <vt:lpstr>ASP.NET Core - Development Environment Setup</vt:lpstr>
      <vt:lpstr>ASP.NET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Annotations</dc:title>
  <dc:creator>Admin</dc:creator>
  <cp:lastModifiedBy>San San</cp:lastModifiedBy>
  <cp:revision>45</cp:revision>
  <dcterms:created xsi:type="dcterms:W3CDTF">2006-08-16T00:00:00Z</dcterms:created>
  <dcterms:modified xsi:type="dcterms:W3CDTF">2023-01-21T04:20:02Z</dcterms:modified>
</cp:coreProperties>
</file>