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69" r:id="rId2"/>
    <p:sldId id="274" r:id="rId3"/>
    <p:sldId id="276" r:id="rId4"/>
    <p:sldId id="275" r:id="rId5"/>
    <p:sldId id="270" r:id="rId6"/>
    <p:sldId id="278"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9/27/2023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9/27/2023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9/27/2023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9/27/2023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tnet.microsoft.com/platform/open-sour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apache.org/licenses/LICENSE-2.0" TargetMode="External"/><Relationship Id="rId4" Type="http://schemas.openxmlformats.org/officeDocument/2006/relationships/hyperlink" Target="https://github.com/dotnet/runtime/blob/master/LICENSE.TX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uget.org/packages/Microsoft.NETCore.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cs.microsoft.com/en-us/dotnet/core/docker/introduction" TargetMode="External"/><Relationship Id="rId4" Type="http://schemas.openxmlformats.org/officeDocument/2006/relationships/hyperlink" Target="https://www.tutorialsteacher.com/core/net-core-command-line-interfac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.NET Core</a:t>
            </a:r>
          </a:p>
        </p:txBody>
      </p:sp>
      <p:sp>
        <p:nvSpPr>
          <p:cNvPr id="5" name="Content Placeholder 4"/>
          <p:cNvSpPr>
            <a:spLocks noGrp="1"/>
          </p:cNvSpPr>
          <p:nvPr>
            <p:ph sz="quarter" idx="1"/>
          </p:nvPr>
        </p:nvSpPr>
        <p:spPr/>
        <p:txBody>
          <a:bodyPr>
            <a:normAutofit/>
          </a:bodyPr>
          <a:lstStyle/>
          <a:p>
            <a:r>
              <a:rPr lang="en-US" sz="1600" dirty="0"/>
              <a:t>.NET Core is a new version of .NET Framework.</a:t>
            </a:r>
          </a:p>
          <a:p>
            <a:r>
              <a:rPr lang="en-US" sz="1600" dirty="0"/>
              <a:t>.NET Core is a free, open-source, general-purpose development platform maintained by Microsoft.</a:t>
            </a:r>
          </a:p>
          <a:p>
            <a:r>
              <a:rPr lang="en-US" sz="1600" dirty="0"/>
              <a:t>It is a cross-platform framework that runs on Windows, macOS, and Linux operating systems.</a:t>
            </a:r>
          </a:p>
          <a:p>
            <a:r>
              <a:rPr lang="en-US" sz="1600" dirty="0"/>
              <a:t>.NET Core is modular, lightweight, fast, and cross-platform Framework.</a:t>
            </a:r>
          </a:p>
          <a:p>
            <a:r>
              <a:rPr lang="en-US" sz="1600" dirty="0"/>
              <a:t>.NET Core Framework can be used to build different types of applications such as mobile, desktop, web, cloud, IoT, machine learning, microservices, game, etc.</a:t>
            </a:r>
            <a:endParaRPr lang="en-IN" sz="16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135088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Characteristics</a:t>
            </a:r>
          </a:p>
        </p:txBody>
      </p:sp>
      <p:sp>
        <p:nvSpPr>
          <p:cNvPr id="5" name="Content Placeholder 4"/>
          <p:cNvSpPr>
            <a:spLocks noGrp="1"/>
          </p:cNvSpPr>
          <p:nvPr>
            <p:ph sz="quarter" idx="1"/>
          </p:nvPr>
        </p:nvSpPr>
        <p:spPr/>
        <p:txBody>
          <a:bodyPr>
            <a:normAutofit/>
          </a:bodyPr>
          <a:lstStyle/>
          <a:p>
            <a:r>
              <a:rPr lang="en-US" sz="1600" b="1" dirty="0"/>
              <a:t>Open-source Framework:</a:t>
            </a:r>
            <a:r>
              <a:rPr lang="en-US" sz="1600" dirty="0"/>
              <a:t> .NET Core is an </a:t>
            </a:r>
            <a:r>
              <a:rPr lang="en-US" sz="1600" dirty="0">
                <a:hlinkClick r:id="rId3"/>
              </a:rPr>
              <a:t>open-source framework</a:t>
            </a:r>
            <a:r>
              <a:rPr lang="en-US" sz="1600" dirty="0"/>
              <a:t> maintained by Microsoft and available on </a:t>
            </a:r>
            <a:r>
              <a:rPr lang="en-US" sz="1600" dirty="0" err="1"/>
              <a:t>GitHub</a:t>
            </a:r>
            <a:r>
              <a:rPr lang="en-US" sz="1600" dirty="0"/>
              <a:t> under </a:t>
            </a:r>
            <a:r>
              <a:rPr lang="en-US" sz="1600" dirty="0">
                <a:hlinkClick r:id="rId4"/>
              </a:rPr>
              <a:t>MIT</a:t>
            </a:r>
            <a:r>
              <a:rPr lang="en-US" sz="1600" dirty="0"/>
              <a:t> and </a:t>
            </a:r>
            <a:r>
              <a:rPr lang="en-US" sz="1600" dirty="0">
                <a:hlinkClick r:id="rId5"/>
              </a:rPr>
              <a:t>Apache 2</a:t>
            </a:r>
            <a:r>
              <a:rPr lang="en-US" sz="1600" dirty="0"/>
              <a:t> licenses.</a:t>
            </a:r>
          </a:p>
          <a:p>
            <a:r>
              <a:rPr lang="en-US" sz="1600" b="1" dirty="0"/>
              <a:t>Cross-platform:</a:t>
            </a:r>
            <a:r>
              <a:rPr lang="en-US" sz="1600" dirty="0"/>
              <a:t> .NET Core runs on Windows, macOS, and Linux operating systems. There are different runtime for each operating system that executes the code and generates the same output.</a:t>
            </a:r>
          </a:p>
          <a:p>
            <a:r>
              <a:rPr lang="en-US" sz="1600" b="1" dirty="0"/>
              <a:t>Consistent across Architectures:</a:t>
            </a:r>
            <a:r>
              <a:rPr lang="en-US" sz="1600" dirty="0"/>
              <a:t> Execute the code with the same behavior in different instruction set architectures, including x64, x86, and ARM.</a:t>
            </a:r>
          </a:p>
          <a:p>
            <a:r>
              <a:rPr lang="en-US" sz="1600" b="1" dirty="0"/>
              <a:t>Wide-range of Applications:</a:t>
            </a:r>
            <a:r>
              <a:rPr lang="en-US" sz="1600" dirty="0"/>
              <a:t> Various types of applications can be developed and run on .NET Core platform such as mobile, desktop, web, cloud, IoT, machine learning, microservices, game, etc.</a:t>
            </a:r>
          </a:p>
          <a:p>
            <a:r>
              <a:rPr lang="en-US" sz="1600" b="1" dirty="0"/>
              <a:t>Supports Multiple Languages:</a:t>
            </a:r>
            <a:r>
              <a:rPr lang="en-US" sz="1600" dirty="0"/>
              <a:t> You can use C#, F#, and Visual Basic programming languages to develop .NET Core applications. You can use your favorite IDE, including Visual Studio 2017/2019, Visual Studio Code, Sublime Text, Vim, etc.</a:t>
            </a:r>
            <a:endParaRPr lang="en-IN" sz="1600" dirty="0"/>
          </a:p>
          <a:p>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124569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Characteristics</a:t>
            </a:r>
          </a:p>
        </p:txBody>
      </p:sp>
      <p:sp>
        <p:nvSpPr>
          <p:cNvPr id="5" name="Content Placeholder 4"/>
          <p:cNvSpPr>
            <a:spLocks noGrp="1"/>
          </p:cNvSpPr>
          <p:nvPr>
            <p:ph sz="quarter" idx="1"/>
          </p:nvPr>
        </p:nvSpPr>
        <p:spPr/>
        <p:txBody>
          <a:bodyPr>
            <a:normAutofit/>
          </a:bodyPr>
          <a:lstStyle/>
          <a:p>
            <a:r>
              <a:rPr lang="en-US" sz="1600" b="1" dirty="0"/>
              <a:t>Modular Architecture:</a:t>
            </a:r>
            <a:r>
              <a:rPr lang="en-US" sz="1600" dirty="0"/>
              <a:t> .NET Core supports modular architecture approach using </a:t>
            </a:r>
            <a:r>
              <a:rPr lang="en-US" sz="1600" dirty="0" err="1"/>
              <a:t>NuGet</a:t>
            </a:r>
            <a:r>
              <a:rPr lang="en-US" sz="1600" dirty="0"/>
              <a:t> packages. There are different </a:t>
            </a:r>
            <a:r>
              <a:rPr lang="en-US" sz="1600" dirty="0" err="1"/>
              <a:t>NuGet</a:t>
            </a:r>
            <a:r>
              <a:rPr lang="en-US" sz="1600" dirty="0"/>
              <a:t> packages for various features that can be added to the .NET Core project as needed. Even the .NET Core library is provided as a </a:t>
            </a:r>
            <a:r>
              <a:rPr lang="en-US" sz="1600" dirty="0" err="1"/>
              <a:t>NuGet</a:t>
            </a:r>
            <a:r>
              <a:rPr lang="en-US" sz="1600" dirty="0"/>
              <a:t> package. The </a:t>
            </a:r>
            <a:r>
              <a:rPr lang="en-US" sz="1600" dirty="0" err="1"/>
              <a:t>NuGet</a:t>
            </a:r>
            <a:r>
              <a:rPr lang="en-US" sz="1600" dirty="0"/>
              <a:t> package for the default .NET Core application is </a:t>
            </a:r>
            <a:r>
              <a:rPr lang="en-US" sz="1600" dirty="0" err="1">
                <a:hlinkClick r:id="rId3"/>
              </a:rPr>
              <a:t>Microsoft.NETCore.App</a:t>
            </a:r>
            <a:r>
              <a:rPr lang="en-US" sz="1600" dirty="0"/>
              <a:t>.</a:t>
            </a:r>
          </a:p>
          <a:p>
            <a:r>
              <a:rPr lang="en-US" sz="1600" dirty="0"/>
              <a:t>This way, it reduces the memory footprint, speeds up the performance, and easy to maintain.</a:t>
            </a:r>
          </a:p>
          <a:p>
            <a:r>
              <a:rPr lang="en-US" sz="1600" b="1" dirty="0"/>
              <a:t>CLI Tools:</a:t>
            </a:r>
            <a:r>
              <a:rPr lang="en-US" sz="1600" dirty="0"/>
              <a:t> .NET Core includes </a:t>
            </a:r>
            <a:r>
              <a:rPr lang="en-US" sz="1600" dirty="0">
                <a:hlinkClick r:id="rId4"/>
              </a:rPr>
              <a:t>CLI tools</a:t>
            </a:r>
            <a:r>
              <a:rPr lang="en-US" sz="1600" dirty="0"/>
              <a:t> (Command-line interface) for development</a:t>
            </a:r>
          </a:p>
          <a:p>
            <a:r>
              <a:rPr lang="en-US" sz="1600" b="1" dirty="0"/>
              <a:t>Flexible Deployment:</a:t>
            </a:r>
            <a:r>
              <a:rPr lang="en-US" sz="1600" dirty="0"/>
              <a:t> .NET Core application can be deployed in IIS, Apache or with </a:t>
            </a:r>
            <a:r>
              <a:rPr lang="en-US" sz="1600" dirty="0" err="1">
                <a:hlinkClick r:id="rId5"/>
              </a:rPr>
              <a:t>Docker</a:t>
            </a:r>
            <a:r>
              <a:rPr lang="en-US" sz="1600" dirty="0">
                <a:hlinkClick r:id="rId5"/>
              </a:rPr>
              <a:t> Containers</a:t>
            </a:r>
            <a:r>
              <a:rPr lang="en-US" sz="1600" dirty="0"/>
              <a:t>.</a:t>
            </a:r>
          </a:p>
          <a:p>
            <a:r>
              <a:rPr lang="en-US" sz="1600" b="1" dirty="0"/>
              <a:t>Compatibility:</a:t>
            </a:r>
            <a:r>
              <a:rPr lang="en-US" sz="1600" dirty="0"/>
              <a:t> Compatible with .NET Framework.</a:t>
            </a:r>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288402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Version History</a:t>
            </a:r>
          </a:p>
        </p:txBody>
      </p:sp>
      <p:sp>
        <p:nvSpPr>
          <p:cNvPr id="5" name="Content Placeholder 4"/>
          <p:cNvSpPr>
            <a:spLocks noGrp="1"/>
          </p:cNvSpPr>
          <p:nvPr>
            <p:ph sz="quarter" idx="1"/>
          </p:nvPr>
        </p:nvSpPr>
        <p:spPr/>
        <p:txBody>
          <a:bodyPr>
            <a:normAutofit/>
          </a:bodyPr>
          <a:lstStyle/>
          <a:p>
            <a:endParaRPr lang="en-IN" sz="1600" dirty="0"/>
          </a:p>
          <a:p>
            <a:endParaRPr lang="en-IN" sz="1600" dirty="0"/>
          </a:p>
          <a:p>
            <a:endParaRPr lang="en-IN" sz="1600" dirty="0"/>
          </a:p>
          <a:p>
            <a:endParaRPr lang="en-US" sz="1600" dirty="0"/>
          </a:p>
        </p:txBody>
      </p:sp>
      <p:graphicFrame>
        <p:nvGraphicFramePr>
          <p:cNvPr id="7" name="Table 7">
            <a:extLst>
              <a:ext uri="{FF2B5EF4-FFF2-40B4-BE49-F238E27FC236}">
                <a16:creationId xmlns:a16="http://schemas.microsoft.com/office/drawing/2014/main" id="{21734F1E-77E4-1582-167A-42DD52DDB9C7}"/>
              </a:ext>
            </a:extLst>
          </p:cNvPr>
          <p:cNvGraphicFramePr>
            <a:graphicFrameLocks noGrp="1"/>
          </p:cNvGraphicFramePr>
          <p:nvPr>
            <p:extLst>
              <p:ext uri="{D42A27DB-BD31-4B8C-83A1-F6EECF244321}">
                <p14:modId xmlns:p14="http://schemas.microsoft.com/office/powerpoint/2010/main" val="2495560655"/>
              </p:ext>
            </p:extLst>
          </p:nvPr>
        </p:nvGraphicFramePr>
        <p:xfrm>
          <a:off x="1143000" y="1828800"/>
          <a:ext cx="7010400" cy="4495800"/>
        </p:xfrm>
        <a:graphic>
          <a:graphicData uri="http://schemas.openxmlformats.org/drawingml/2006/table">
            <a:tbl>
              <a:tblPr firstRow="1" bandRow="1">
                <a:tableStyleId>{073A0DAA-6AF3-43AB-8588-CEC1D06C72B9}</a:tableStyleId>
              </a:tblPr>
              <a:tblGrid>
                <a:gridCol w="2336800">
                  <a:extLst>
                    <a:ext uri="{9D8B030D-6E8A-4147-A177-3AD203B41FA5}">
                      <a16:colId xmlns:a16="http://schemas.microsoft.com/office/drawing/2014/main" val="1935537856"/>
                    </a:ext>
                  </a:extLst>
                </a:gridCol>
                <a:gridCol w="2336800">
                  <a:extLst>
                    <a:ext uri="{9D8B030D-6E8A-4147-A177-3AD203B41FA5}">
                      <a16:colId xmlns:a16="http://schemas.microsoft.com/office/drawing/2014/main" val="2208043462"/>
                    </a:ext>
                  </a:extLst>
                </a:gridCol>
                <a:gridCol w="2336800">
                  <a:extLst>
                    <a:ext uri="{9D8B030D-6E8A-4147-A177-3AD203B41FA5}">
                      <a16:colId xmlns:a16="http://schemas.microsoft.com/office/drawing/2014/main" val="3375893282"/>
                    </a:ext>
                  </a:extLst>
                </a:gridCol>
              </a:tblGrid>
              <a:tr h="374650">
                <a:tc>
                  <a:txBody>
                    <a:bodyPr/>
                    <a:lstStyle/>
                    <a:p>
                      <a:pPr algn="l" fontAlgn="t"/>
                      <a:r>
                        <a:rPr lang="en-US" dirty="0">
                          <a:effectLst/>
                        </a:rPr>
                        <a:t>Version</a:t>
                      </a:r>
                    </a:p>
                  </a:txBody>
                  <a:tcPr/>
                </a:tc>
                <a:tc>
                  <a:txBody>
                    <a:bodyPr/>
                    <a:lstStyle/>
                    <a:p>
                      <a:pPr algn="r" fontAlgn="t"/>
                      <a:r>
                        <a:rPr lang="en-US">
                          <a:effectLst/>
                        </a:rPr>
                        <a:t>Start Date</a:t>
                      </a:r>
                    </a:p>
                  </a:txBody>
                  <a:tcPr/>
                </a:tc>
                <a:tc>
                  <a:txBody>
                    <a:bodyPr/>
                    <a:lstStyle/>
                    <a:p>
                      <a:pPr algn="r" fontAlgn="t"/>
                      <a:r>
                        <a:rPr lang="en-US">
                          <a:effectLst/>
                        </a:rPr>
                        <a:t>End Date</a:t>
                      </a:r>
                    </a:p>
                  </a:txBody>
                  <a:tcPr/>
                </a:tc>
                <a:extLst>
                  <a:ext uri="{0D108BD9-81ED-4DB2-BD59-A6C34878D82A}">
                    <a16:rowId xmlns:a16="http://schemas.microsoft.com/office/drawing/2014/main" val="414535191"/>
                  </a:ext>
                </a:extLst>
              </a:tr>
              <a:tr h="374650">
                <a:tc>
                  <a:txBody>
                    <a:bodyPr/>
                    <a:lstStyle/>
                    <a:p>
                      <a:pPr algn="l" fontAlgn="t"/>
                      <a:r>
                        <a:rPr lang="en-US">
                          <a:effectLst/>
                        </a:rPr>
                        <a:t>.NET 8</a:t>
                      </a:r>
                    </a:p>
                  </a:txBody>
                  <a:tcPr/>
                </a:tc>
                <a:tc>
                  <a:txBody>
                    <a:bodyPr/>
                    <a:lstStyle/>
                    <a:p>
                      <a:pPr algn="r" fontAlgn="t"/>
                      <a:r>
                        <a:rPr lang="en-US">
                          <a:effectLst/>
                        </a:rPr>
                        <a:t>Nov 14, 2023</a:t>
                      </a:r>
                    </a:p>
                  </a:txBody>
                  <a:tcPr/>
                </a:tc>
                <a:tc>
                  <a:txBody>
                    <a:bodyPr/>
                    <a:lstStyle/>
                    <a:p>
                      <a:pPr algn="r" fontAlgn="t"/>
                      <a:endParaRPr lang="en-US">
                        <a:effectLst/>
                      </a:endParaRPr>
                    </a:p>
                  </a:txBody>
                  <a:tcPr/>
                </a:tc>
                <a:extLst>
                  <a:ext uri="{0D108BD9-81ED-4DB2-BD59-A6C34878D82A}">
                    <a16:rowId xmlns:a16="http://schemas.microsoft.com/office/drawing/2014/main" val="251637839"/>
                  </a:ext>
                </a:extLst>
              </a:tr>
              <a:tr h="374650">
                <a:tc>
                  <a:txBody>
                    <a:bodyPr/>
                    <a:lstStyle/>
                    <a:p>
                      <a:pPr algn="l" fontAlgn="t"/>
                      <a:r>
                        <a:rPr lang="en-US">
                          <a:effectLst/>
                        </a:rPr>
                        <a:t>.NET 7</a:t>
                      </a:r>
                    </a:p>
                  </a:txBody>
                  <a:tcPr/>
                </a:tc>
                <a:tc>
                  <a:txBody>
                    <a:bodyPr/>
                    <a:lstStyle/>
                    <a:p>
                      <a:pPr algn="r" fontAlgn="t"/>
                      <a:r>
                        <a:rPr lang="en-US">
                          <a:effectLst/>
                        </a:rPr>
                        <a:t>Nov 8, 2022</a:t>
                      </a:r>
                    </a:p>
                  </a:txBody>
                  <a:tcPr/>
                </a:tc>
                <a:tc>
                  <a:txBody>
                    <a:bodyPr/>
                    <a:lstStyle/>
                    <a:p>
                      <a:pPr algn="r" fontAlgn="t"/>
                      <a:r>
                        <a:rPr lang="en-US">
                          <a:effectLst/>
                        </a:rPr>
                        <a:t>May 14, 2024</a:t>
                      </a:r>
                    </a:p>
                  </a:txBody>
                  <a:tcPr/>
                </a:tc>
                <a:extLst>
                  <a:ext uri="{0D108BD9-81ED-4DB2-BD59-A6C34878D82A}">
                    <a16:rowId xmlns:a16="http://schemas.microsoft.com/office/drawing/2014/main" val="242025051"/>
                  </a:ext>
                </a:extLst>
              </a:tr>
              <a:tr h="374650">
                <a:tc>
                  <a:txBody>
                    <a:bodyPr/>
                    <a:lstStyle/>
                    <a:p>
                      <a:pPr algn="l" fontAlgn="t"/>
                      <a:r>
                        <a:rPr lang="en-US">
                          <a:effectLst/>
                        </a:rPr>
                        <a:t>.NET 6.0 (LTS)</a:t>
                      </a:r>
                    </a:p>
                  </a:txBody>
                  <a:tcPr/>
                </a:tc>
                <a:tc>
                  <a:txBody>
                    <a:bodyPr/>
                    <a:lstStyle/>
                    <a:p>
                      <a:pPr algn="r" fontAlgn="t"/>
                      <a:r>
                        <a:rPr lang="en-US">
                          <a:effectLst/>
                        </a:rPr>
                        <a:t>Nov 8, 2021</a:t>
                      </a:r>
                    </a:p>
                  </a:txBody>
                  <a:tcPr/>
                </a:tc>
                <a:tc>
                  <a:txBody>
                    <a:bodyPr/>
                    <a:lstStyle/>
                    <a:p>
                      <a:pPr algn="r" fontAlgn="t"/>
                      <a:r>
                        <a:rPr lang="en-US">
                          <a:effectLst/>
                        </a:rPr>
                        <a:t>Nov 12, 2024</a:t>
                      </a:r>
                    </a:p>
                  </a:txBody>
                  <a:tcPr/>
                </a:tc>
                <a:extLst>
                  <a:ext uri="{0D108BD9-81ED-4DB2-BD59-A6C34878D82A}">
                    <a16:rowId xmlns:a16="http://schemas.microsoft.com/office/drawing/2014/main" val="3781569878"/>
                  </a:ext>
                </a:extLst>
              </a:tr>
              <a:tr h="374650">
                <a:tc>
                  <a:txBody>
                    <a:bodyPr/>
                    <a:lstStyle/>
                    <a:p>
                      <a:pPr algn="l" fontAlgn="t"/>
                      <a:r>
                        <a:rPr lang="en-US">
                          <a:effectLst/>
                        </a:rPr>
                        <a:t>.NET 5.0</a:t>
                      </a:r>
                    </a:p>
                  </a:txBody>
                  <a:tcPr/>
                </a:tc>
                <a:tc>
                  <a:txBody>
                    <a:bodyPr/>
                    <a:lstStyle/>
                    <a:p>
                      <a:pPr algn="r" fontAlgn="t"/>
                      <a:r>
                        <a:rPr lang="en-US">
                          <a:effectLst/>
                        </a:rPr>
                        <a:t>Nov 10, 2020</a:t>
                      </a:r>
                    </a:p>
                  </a:txBody>
                  <a:tcPr/>
                </a:tc>
                <a:tc>
                  <a:txBody>
                    <a:bodyPr/>
                    <a:lstStyle/>
                    <a:p>
                      <a:pPr algn="r" fontAlgn="t"/>
                      <a:r>
                        <a:rPr lang="en-US">
                          <a:effectLst/>
                        </a:rPr>
                        <a:t>May 10, 2022</a:t>
                      </a:r>
                    </a:p>
                  </a:txBody>
                  <a:tcPr/>
                </a:tc>
                <a:extLst>
                  <a:ext uri="{0D108BD9-81ED-4DB2-BD59-A6C34878D82A}">
                    <a16:rowId xmlns:a16="http://schemas.microsoft.com/office/drawing/2014/main" val="164716696"/>
                  </a:ext>
                </a:extLst>
              </a:tr>
              <a:tr h="374650">
                <a:tc>
                  <a:txBody>
                    <a:bodyPr/>
                    <a:lstStyle/>
                    <a:p>
                      <a:pPr algn="l" fontAlgn="t"/>
                      <a:r>
                        <a:rPr lang="en-US">
                          <a:effectLst/>
                        </a:rPr>
                        <a:t>.NET Core 3.1 (LTS)</a:t>
                      </a:r>
                    </a:p>
                  </a:txBody>
                  <a:tcPr/>
                </a:tc>
                <a:tc>
                  <a:txBody>
                    <a:bodyPr/>
                    <a:lstStyle/>
                    <a:p>
                      <a:pPr algn="r" fontAlgn="t"/>
                      <a:r>
                        <a:rPr lang="en-US">
                          <a:effectLst/>
                        </a:rPr>
                        <a:t>Dec 3, 2019</a:t>
                      </a:r>
                    </a:p>
                  </a:txBody>
                  <a:tcPr/>
                </a:tc>
                <a:tc>
                  <a:txBody>
                    <a:bodyPr/>
                    <a:lstStyle/>
                    <a:p>
                      <a:pPr algn="r" fontAlgn="t"/>
                      <a:r>
                        <a:rPr lang="en-US">
                          <a:effectLst/>
                        </a:rPr>
                        <a:t>Dec 13, 2022</a:t>
                      </a:r>
                    </a:p>
                  </a:txBody>
                  <a:tcPr/>
                </a:tc>
                <a:extLst>
                  <a:ext uri="{0D108BD9-81ED-4DB2-BD59-A6C34878D82A}">
                    <a16:rowId xmlns:a16="http://schemas.microsoft.com/office/drawing/2014/main" val="2702674693"/>
                  </a:ext>
                </a:extLst>
              </a:tr>
              <a:tr h="374650">
                <a:tc>
                  <a:txBody>
                    <a:bodyPr/>
                    <a:lstStyle/>
                    <a:p>
                      <a:pPr algn="l" fontAlgn="t"/>
                      <a:r>
                        <a:rPr lang="en-US">
                          <a:effectLst/>
                        </a:rPr>
                        <a:t>.NET Core 3.0</a:t>
                      </a:r>
                    </a:p>
                  </a:txBody>
                  <a:tcPr/>
                </a:tc>
                <a:tc>
                  <a:txBody>
                    <a:bodyPr/>
                    <a:lstStyle/>
                    <a:p>
                      <a:pPr algn="r" fontAlgn="t"/>
                      <a:r>
                        <a:rPr lang="en-US">
                          <a:effectLst/>
                        </a:rPr>
                        <a:t>Sep 23, 2019</a:t>
                      </a:r>
                    </a:p>
                  </a:txBody>
                  <a:tcPr/>
                </a:tc>
                <a:tc>
                  <a:txBody>
                    <a:bodyPr/>
                    <a:lstStyle/>
                    <a:p>
                      <a:pPr algn="r" fontAlgn="t"/>
                      <a:r>
                        <a:rPr lang="en-US">
                          <a:effectLst/>
                        </a:rPr>
                        <a:t>Mar 3, 2020</a:t>
                      </a:r>
                    </a:p>
                  </a:txBody>
                  <a:tcPr/>
                </a:tc>
                <a:extLst>
                  <a:ext uri="{0D108BD9-81ED-4DB2-BD59-A6C34878D82A}">
                    <a16:rowId xmlns:a16="http://schemas.microsoft.com/office/drawing/2014/main" val="3913862003"/>
                  </a:ext>
                </a:extLst>
              </a:tr>
              <a:tr h="374650">
                <a:tc>
                  <a:txBody>
                    <a:bodyPr/>
                    <a:lstStyle/>
                    <a:p>
                      <a:pPr algn="l" fontAlgn="t"/>
                      <a:r>
                        <a:rPr lang="en-US">
                          <a:effectLst/>
                        </a:rPr>
                        <a:t>.NET Core 2.2</a:t>
                      </a:r>
                    </a:p>
                  </a:txBody>
                  <a:tcPr/>
                </a:tc>
                <a:tc>
                  <a:txBody>
                    <a:bodyPr/>
                    <a:lstStyle/>
                    <a:p>
                      <a:pPr algn="r" fontAlgn="t"/>
                      <a:r>
                        <a:rPr lang="en-US">
                          <a:effectLst/>
                        </a:rPr>
                        <a:t>Dec 4, 2018</a:t>
                      </a:r>
                    </a:p>
                  </a:txBody>
                  <a:tcPr/>
                </a:tc>
                <a:tc>
                  <a:txBody>
                    <a:bodyPr/>
                    <a:lstStyle/>
                    <a:p>
                      <a:pPr algn="r" fontAlgn="t"/>
                      <a:r>
                        <a:rPr lang="en-US">
                          <a:effectLst/>
                        </a:rPr>
                        <a:t>Dec 23, 2019</a:t>
                      </a:r>
                    </a:p>
                  </a:txBody>
                  <a:tcPr/>
                </a:tc>
                <a:extLst>
                  <a:ext uri="{0D108BD9-81ED-4DB2-BD59-A6C34878D82A}">
                    <a16:rowId xmlns:a16="http://schemas.microsoft.com/office/drawing/2014/main" val="3313791495"/>
                  </a:ext>
                </a:extLst>
              </a:tr>
              <a:tr h="374650">
                <a:tc>
                  <a:txBody>
                    <a:bodyPr/>
                    <a:lstStyle/>
                    <a:p>
                      <a:pPr algn="l" fontAlgn="t"/>
                      <a:r>
                        <a:rPr lang="en-US">
                          <a:effectLst/>
                        </a:rPr>
                        <a:t>.NET Core 2.1 (LTS)</a:t>
                      </a:r>
                    </a:p>
                  </a:txBody>
                  <a:tcPr/>
                </a:tc>
                <a:tc>
                  <a:txBody>
                    <a:bodyPr/>
                    <a:lstStyle/>
                    <a:p>
                      <a:pPr algn="r" fontAlgn="t"/>
                      <a:r>
                        <a:rPr lang="en-US">
                          <a:effectLst/>
                        </a:rPr>
                        <a:t>May 30, 2018</a:t>
                      </a:r>
                    </a:p>
                  </a:txBody>
                  <a:tcPr/>
                </a:tc>
                <a:tc>
                  <a:txBody>
                    <a:bodyPr/>
                    <a:lstStyle/>
                    <a:p>
                      <a:pPr algn="r" fontAlgn="t"/>
                      <a:r>
                        <a:rPr lang="en-US">
                          <a:effectLst/>
                        </a:rPr>
                        <a:t>Aug 21, 2021</a:t>
                      </a:r>
                    </a:p>
                  </a:txBody>
                  <a:tcPr/>
                </a:tc>
                <a:extLst>
                  <a:ext uri="{0D108BD9-81ED-4DB2-BD59-A6C34878D82A}">
                    <a16:rowId xmlns:a16="http://schemas.microsoft.com/office/drawing/2014/main" val="941405331"/>
                  </a:ext>
                </a:extLst>
              </a:tr>
              <a:tr h="374650">
                <a:tc>
                  <a:txBody>
                    <a:bodyPr/>
                    <a:lstStyle/>
                    <a:p>
                      <a:pPr algn="l" fontAlgn="t"/>
                      <a:r>
                        <a:rPr lang="en-US">
                          <a:effectLst/>
                        </a:rPr>
                        <a:t>.NET Core 2.0</a:t>
                      </a:r>
                    </a:p>
                  </a:txBody>
                  <a:tcPr/>
                </a:tc>
                <a:tc>
                  <a:txBody>
                    <a:bodyPr/>
                    <a:lstStyle/>
                    <a:p>
                      <a:pPr algn="r" fontAlgn="t"/>
                      <a:r>
                        <a:rPr lang="en-US">
                          <a:effectLst/>
                        </a:rPr>
                        <a:t>Aug 14, 2017</a:t>
                      </a:r>
                    </a:p>
                  </a:txBody>
                  <a:tcPr/>
                </a:tc>
                <a:tc>
                  <a:txBody>
                    <a:bodyPr/>
                    <a:lstStyle/>
                    <a:p>
                      <a:pPr algn="r" fontAlgn="t"/>
                      <a:r>
                        <a:rPr lang="en-US">
                          <a:effectLst/>
                        </a:rPr>
                        <a:t>Oct 1, 2018</a:t>
                      </a:r>
                    </a:p>
                  </a:txBody>
                  <a:tcPr/>
                </a:tc>
                <a:extLst>
                  <a:ext uri="{0D108BD9-81ED-4DB2-BD59-A6C34878D82A}">
                    <a16:rowId xmlns:a16="http://schemas.microsoft.com/office/drawing/2014/main" val="3347065477"/>
                  </a:ext>
                </a:extLst>
              </a:tr>
              <a:tr h="374650">
                <a:tc>
                  <a:txBody>
                    <a:bodyPr/>
                    <a:lstStyle/>
                    <a:p>
                      <a:pPr algn="l" fontAlgn="t"/>
                      <a:r>
                        <a:rPr lang="en-US">
                          <a:effectLst/>
                        </a:rPr>
                        <a:t>.NET Core 1.1</a:t>
                      </a:r>
                    </a:p>
                  </a:txBody>
                  <a:tcPr/>
                </a:tc>
                <a:tc>
                  <a:txBody>
                    <a:bodyPr/>
                    <a:lstStyle/>
                    <a:p>
                      <a:pPr algn="r" fontAlgn="t"/>
                      <a:r>
                        <a:rPr lang="en-US">
                          <a:effectLst/>
                        </a:rPr>
                        <a:t>Nov 16, 2016</a:t>
                      </a:r>
                    </a:p>
                  </a:txBody>
                  <a:tcPr/>
                </a:tc>
                <a:tc>
                  <a:txBody>
                    <a:bodyPr/>
                    <a:lstStyle/>
                    <a:p>
                      <a:pPr algn="r" fontAlgn="t"/>
                      <a:r>
                        <a:rPr lang="en-US">
                          <a:effectLst/>
                        </a:rPr>
                        <a:t>Jun 27, 2019</a:t>
                      </a:r>
                    </a:p>
                  </a:txBody>
                  <a:tcPr/>
                </a:tc>
                <a:extLst>
                  <a:ext uri="{0D108BD9-81ED-4DB2-BD59-A6C34878D82A}">
                    <a16:rowId xmlns:a16="http://schemas.microsoft.com/office/drawing/2014/main" val="4020553613"/>
                  </a:ext>
                </a:extLst>
              </a:tr>
              <a:tr h="374650">
                <a:tc>
                  <a:txBody>
                    <a:bodyPr/>
                    <a:lstStyle/>
                    <a:p>
                      <a:pPr algn="l" fontAlgn="t"/>
                      <a:r>
                        <a:rPr lang="en-US">
                          <a:effectLst/>
                        </a:rPr>
                        <a:t>.NET Core 1.0</a:t>
                      </a:r>
                    </a:p>
                  </a:txBody>
                  <a:tcPr/>
                </a:tc>
                <a:tc>
                  <a:txBody>
                    <a:bodyPr/>
                    <a:lstStyle/>
                    <a:p>
                      <a:pPr algn="r" fontAlgn="t"/>
                      <a:r>
                        <a:rPr lang="en-US">
                          <a:effectLst/>
                        </a:rPr>
                        <a:t>Jun 27, 2016</a:t>
                      </a:r>
                    </a:p>
                  </a:txBody>
                  <a:tcPr/>
                </a:tc>
                <a:tc>
                  <a:txBody>
                    <a:bodyPr/>
                    <a:lstStyle/>
                    <a:p>
                      <a:pPr algn="r" fontAlgn="t"/>
                      <a:r>
                        <a:rPr lang="en-US" dirty="0">
                          <a:effectLst/>
                        </a:rPr>
                        <a:t>Jun 27, 2019</a:t>
                      </a:r>
                    </a:p>
                  </a:txBody>
                  <a:tcPr/>
                </a:tc>
                <a:extLst>
                  <a:ext uri="{0D108BD9-81ED-4DB2-BD59-A6C34878D82A}">
                    <a16:rowId xmlns:a16="http://schemas.microsoft.com/office/drawing/2014/main" val="1712197425"/>
                  </a:ext>
                </a:extLst>
              </a:tr>
            </a:tbl>
          </a:graphicData>
        </a:graphic>
      </p:graphicFrame>
    </p:spTree>
    <p:extLst>
      <p:ext uri="{BB962C8B-B14F-4D97-AF65-F5344CB8AC3E}">
        <p14:creationId xmlns:p14="http://schemas.microsoft.com/office/powerpoint/2010/main" val="42131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.NET Core</a:t>
            </a:r>
          </a:p>
        </p:txBody>
      </p:sp>
      <p:sp>
        <p:nvSpPr>
          <p:cNvPr id="5" name="Content Placeholder 4"/>
          <p:cNvSpPr>
            <a:spLocks noGrp="1"/>
          </p:cNvSpPr>
          <p:nvPr>
            <p:ph sz="quarter" idx="1"/>
          </p:nvPr>
        </p:nvSpPr>
        <p:spPr/>
        <p:txBody>
          <a:bodyPr>
            <a:normAutofit/>
          </a:bodyPr>
          <a:lstStyle/>
          <a:p>
            <a:r>
              <a:rPr lang="en-US" sz="1600" dirty="0"/>
              <a:t>.NET Core can be installed in two ways: By installing Visual Studio 2017/2019 or by installing .NET Core Runtime or SDK.</a:t>
            </a:r>
          </a:p>
          <a:p>
            <a:r>
              <a:rPr lang="en-US" sz="1600" dirty="0"/>
              <a:t>.NET Core installer already contains ASP.NET Core libraries, so there is no separate installer for ASP.NET Core.</a:t>
            </a:r>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01318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88791424"/>
              </p:ext>
            </p:extLst>
          </p:nvPr>
        </p:nvGraphicFramePr>
        <p:xfrm>
          <a:off x="228600" y="1600200"/>
          <a:ext cx="8686800" cy="5065212"/>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746342">
                <a:tc>
                  <a:txBody>
                    <a:bodyPr/>
                    <a:lstStyle/>
                    <a:p>
                      <a:r>
                        <a:rPr kumimoji="0" lang="en-US" b="1" i="0" kern="1200" dirty="0">
                          <a:solidFill>
                            <a:schemeClr val="lt1"/>
                          </a:solidFill>
                          <a:effectLst/>
                          <a:latin typeface="+mn-lt"/>
                          <a:ea typeface="+mn-ea"/>
                          <a:cs typeface="+mn-cs"/>
                        </a:rPr>
                        <a:t>BASED ON</a:t>
                      </a:r>
                      <a:endParaRPr lang="en-US" dirty="0"/>
                    </a:p>
                  </a:txBody>
                  <a:tcPr/>
                </a:tc>
                <a:tc>
                  <a:txBody>
                    <a:bodyPr/>
                    <a:lstStyle/>
                    <a:p>
                      <a:r>
                        <a:rPr kumimoji="0" lang="en-US" b="0" i="0" kern="1200" dirty="0">
                          <a:solidFill>
                            <a:schemeClr val="lt1"/>
                          </a:solidFill>
                          <a:effectLst/>
                          <a:latin typeface="+mn-lt"/>
                          <a:ea typeface="+mn-ea"/>
                          <a:cs typeface="+mn-cs"/>
                        </a:rPr>
                        <a:t>.</a:t>
                      </a:r>
                      <a:r>
                        <a:rPr kumimoji="0" lang="en-US" b="1" i="0" kern="1200" dirty="0">
                          <a:solidFill>
                            <a:schemeClr val="lt1"/>
                          </a:solidFill>
                          <a:effectLst/>
                          <a:latin typeface="+mn-lt"/>
                          <a:ea typeface="+mn-ea"/>
                          <a:cs typeface="+mn-cs"/>
                        </a:rPr>
                        <a:t>NET Core</a:t>
                      </a:r>
                      <a:endParaRPr lang="en-US" dirty="0"/>
                    </a:p>
                  </a:txBody>
                  <a:tcPr/>
                </a:tc>
                <a:tc>
                  <a:txBody>
                    <a:bodyPr/>
                    <a:lstStyle/>
                    <a:p>
                      <a:r>
                        <a:rPr kumimoji="0" lang="en-US" b="1" i="0" kern="1200" dirty="0">
                          <a:solidFill>
                            <a:schemeClr val="lt1"/>
                          </a:solidFill>
                          <a:effectLst/>
                          <a:latin typeface="+mn-lt"/>
                          <a:ea typeface="+mn-ea"/>
                          <a:cs typeface="+mn-cs"/>
                        </a:rPr>
                        <a:t>.NET Framework</a:t>
                      </a:r>
                      <a:endParaRPr lang="en-US" dirty="0"/>
                    </a:p>
                  </a:txBody>
                  <a:tcPr/>
                </a:tc>
                <a:extLst>
                  <a:ext uri="{0D108BD9-81ED-4DB2-BD59-A6C34878D82A}">
                    <a16:rowId xmlns:a16="http://schemas.microsoft.com/office/drawing/2014/main" val="10000"/>
                  </a:ext>
                </a:extLst>
              </a:tr>
              <a:tr h="768959">
                <a:tc>
                  <a:txBody>
                    <a:bodyPr/>
                    <a:lstStyle/>
                    <a:p>
                      <a:pPr algn="l" fontAlgn="base"/>
                      <a:r>
                        <a:rPr lang="en-US" sz="1400" b="1" dirty="0">
                          <a:effectLst/>
                        </a:rPr>
                        <a:t>Open Source</a:t>
                      </a:r>
                      <a:endParaRPr lang="en-US" sz="1400" b="0" dirty="0">
                        <a:effectLst/>
                      </a:endParaRPr>
                    </a:p>
                  </a:txBody>
                  <a:tcPr marL="95250" marR="95250" marT="133350" marB="133350" anchor="ctr"/>
                </a:tc>
                <a:tc>
                  <a:txBody>
                    <a:bodyPr/>
                    <a:lstStyle/>
                    <a:p>
                      <a:pPr algn="l" fontAlgn="base"/>
                      <a:r>
                        <a:rPr lang="en-US" sz="1400" b="0">
                          <a:effectLst/>
                        </a:rPr>
                        <a:t>.Net Core is an open source.</a:t>
                      </a:r>
                    </a:p>
                  </a:txBody>
                  <a:tcPr marL="95250" marR="95250" marT="133350" marB="133350" anchor="ctr"/>
                </a:tc>
                <a:tc>
                  <a:txBody>
                    <a:bodyPr/>
                    <a:lstStyle/>
                    <a:p>
                      <a:pPr algn="l" fontAlgn="base"/>
                      <a:r>
                        <a:rPr lang="en-US" sz="1400" b="0">
                          <a:effectLst/>
                        </a:rPr>
                        <a:t>Certain components of the .Net Framework are open source.</a:t>
                      </a:r>
                    </a:p>
                  </a:txBody>
                  <a:tcPr marL="95250" marR="95250" marT="133350" marB="133350" anchor="ctr"/>
                </a:tc>
                <a:extLst>
                  <a:ext uri="{0D108BD9-81ED-4DB2-BD59-A6C34878D82A}">
                    <a16:rowId xmlns:a16="http://schemas.microsoft.com/office/drawing/2014/main" val="10001"/>
                  </a:ext>
                </a:extLst>
              </a:tr>
              <a:tr h="1221288">
                <a:tc>
                  <a:txBody>
                    <a:bodyPr/>
                    <a:lstStyle/>
                    <a:p>
                      <a:pPr algn="l" fontAlgn="base"/>
                      <a:r>
                        <a:rPr lang="en-US" sz="1400" b="1">
                          <a:effectLst/>
                        </a:rPr>
                        <a:t>Cross-Platform</a:t>
                      </a:r>
                      <a:endParaRPr lang="en-US" sz="1400" b="0">
                        <a:effectLst/>
                      </a:endParaRPr>
                    </a:p>
                  </a:txBody>
                  <a:tcPr marL="95250" marR="95250" marT="133350" marB="133350" anchor="ctr"/>
                </a:tc>
                <a:tc>
                  <a:txBody>
                    <a:bodyPr/>
                    <a:lstStyle/>
                    <a:p>
                      <a:pPr algn="l" fontAlgn="base"/>
                      <a:r>
                        <a:rPr lang="en-US" sz="1400" b="0">
                          <a:effectLst/>
                        </a:rPr>
                        <a:t>Works on the principle of “build once, run anywhere”. It is compatible with various operating systems — Windows, Linux, and Mac OS as it is cross-platform.</a:t>
                      </a:r>
                    </a:p>
                  </a:txBody>
                  <a:tcPr marL="95250" marR="95250" marT="133350" marB="133350" anchor="ctr"/>
                </a:tc>
                <a:tc>
                  <a:txBody>
                    <a:bodyPr/>
                    <a:lstStyle/>
                    <a:p>
                      <a:pPr algn="l" fontAlgn="base"/>
                      <a:r>
                        <a:rPr lang="en-US" sz="1400" b="0">
                          <a:effectLst/>
                        </a:rPr>
                        <a:t>.NET Framework is compatible with the windows operating system. Although, it was developed to support software and applications on all operating systems.</a:t>
                      </a:r>
                    </a:p>
                  </a:txBody>
                  <a:tcPr marL="95250" marR="95250" marT="133350" marB="133350" anchor="ctr"/>
                </a:tc>
                <a:extLst>
                  <a:ext uri="{0D108BD9-81ED-4DB2-BD59-A6C34878D82A}">
                    <a16:rowId xmlns:a16="http://schemas.microsoft.com/office/drawing/2014/main" val="10002"/>
                  </a:ext>
                </a:extLst>
              </a:tr>
              <a:tr h="1221288">
                <a:tc>
                  <a:txBody>
                    <a:bodyPr/>
                    <a:lstStyle/>
                    <a:p>
                      <a:pPr algn="l" fontAlgn="base"/>
                      <a:r>
                        <a:rPr lang="en-US" sz="1400" b="1">
                          <a:effectLst/>
                        </a:rPr>
                        <a:t>Application Models</a:t>
                      </a:r>
                      <a:endParaRPr lang="en-US" sz="1400" b="0">
                        <a:effectLst/>
                      </a:endParaRPr>
                    </a:p>
                  </a:txBody>
                  <a:tcPr marL="95250" marR="95250" marT="133350" marB="133350" anchor="ctr"/>
                </a:tc>
                <a:tc>
                  <a:txBody>
                    <a:bodyPr/>
                    <a:lstStyle/>
                    <a:p>
                      <a:pPr algn="l" fontAlgn="base"/>
                      <a:r>
                        <a:rPr lang="en-US" sz="1400" b="0">
                          <a:effectLst/>
                        </a:rPr>
                        <a:t>.Net Core does not support desktop application development and it rather focuses on the web, windows mobile, and windows store.</a:t>
                      </a:r>
                    </a:p>
                  </a:txBody>
                  <a:tcPr marL="95250" marR="95250" marT="133350" marB="133350" anchor="ctr"/>
                </a:tc>
                <a:tc>
                  <a:txBody>
                    <a:bodyPr/>
                    <a:lstStyle/>
                    <a:p>
                      <a:pPr algn="l" fontAlgn="base"/>
                      <a:r>
                        <a:rPr lang="en-US" sz="1400" b="0" dirty="0" err="1">
                          <a:effectLst/>
                        </a:rPr>
                        <a:t>.Net</a:t>
                      </a:r>
                      <a:r>
                        <a:rPr lang="en-US" sz="1400" b="0" dirty="0">
                          <a:effectLst/>
                        </a:rPr>
                        <a:t> Framework is used for the development of both desktop and web applications as well as it supports windows forms and WPF applications.</a:t>
                      </a:r>
                    </a:p>
                  </a:txBody>
                  <a:tcPr marL="95250" marR="95250" marT="133350" marB="133350" anchor="ctr"/>
                </a:tc>
                <a:extLst>
                  <a:ext uri="{0D108BD9-81ED-4DB2-BD59-A6C34878D82A}">
                    <a16:rowId xmlns:a16="http://schemas.microsoft.com/office/drawing/2014/main" val="10003"/>
                  </a:ext>
                </a:extLst>
              </a:tr>
              <a:tr h="995123">
                <a:tc>
                  <a:txBody>
                    <a:bodyPr/>
                    <a:lstStyle/>
                    <a:p>
                      <a:pPr algn="l" fontAlgn="base"/>
                      <a:r>
                        <a:rPr lang="en-US" sz="1400" b="1" dirty="0">
                          <a:effectLst/>
                        </a:rPr>
                        <a:t>Installation</a:t>
                      </a:r>
                      <a:endParaRPr lang="en-US" sz="1400" b="0" dirty="0">
                        <a:effectLst/>
                      </a:endParaRPr>
                    </a:p>
                  </a:txBody>
                  <a:tcPr marL="95250" marR="95250" marT="133350" marB="133350" anchor="ctr"/>
                </a:tc>
                <a:tc>
                  <a:txBody>
                    <a:bodyPr/>
                    <a:lstStyle/>
                    <a:p>
                      <a:pPr algn="l" fontAlgn="base"/>
                      <a:r>
                        <a:rPr lang="en-US" sz="1400" b="0">
                          <a:effectLst/>
                        </a:rPr>
                        <a:t>.NET Core is packaged and installed independently of the underlying operating system as it is cross-platform.</a:t>
                      </a:r>
                    </a:p>
                  </a:txBody>
                  <a:tcPr marL="95250" marR="95250" marT="133350" marB="133350" anchor="ctr"/>
                </a:tc>
                <a:tc>
                  <a:txBody>
                    <a:bodyPr/>
                    <a:lstStyle/>
                    <a:p>
                      <a:pPr algn="l" fontAlgn="base"/>
                      <a:r>
                        <a:rPr lang="en-US" sz="1400" b="0" dirty="0">
                          <a:effectLst/>
                        </a:rPr>
                        <a:t>.NET Framework is installed as a single package for Windows operating system.</a:t>
                      </a:r>
                    </a:p>
                  </a:txBody>
                  <a:tcPr marL="95250" marR="95250" marT="133350" marB="1333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395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1670008234"/>
              </p:ext>
            </p:extLst>
          </p:nvPr>
        </p:nvGraphicFramePr>
        <p:xfrm>
          <a:off x="228600" y="1600200"/>
          <a:ext cx="8686800" cy="5143500"/>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746342">
                <a:tc>
                  <a:txBody>
                    <a:bodyPr/>
                    <a:lstStyle/>
                    <a:p>
                      <a:r>
                        <a:rPr kumimoji="0" lang="en-US" b="1" i="0" kern="1200" dirty="0">
                          <a:solidFill>
                            <a:schemeClr val="lt1"/>
                          </a:solidFill>
                          <a:effectLst/>
                          <a:latin typeface="+mn-lt"/>
                          <a:ea typeface="+mn-ea"/>
                          <a:cs typeface="+mn-cs"/>
                        </a:rPr>
                        <a:t>BASED ON</a:t>
                      </a:r>
                      <a:endParaRPr lang="en-US" dirty="0"/>
                    </a:p>
                  </a:txBody>
                  <a:tcPr/>
                </a:tc>
                <a:tc>
                  <a:txBody>
                    <a:bodyPr/>
                    <a:lstStyle/>
                    <a:p>
                      <a:r>
                        <a:rPr kumimoji="0" lang="en-US" b="0" i="0" kern="1200" dirty="0">
                          <a:solidFill>
                            <a:schemeClr val="lt1"/>
                          </a:solidFill>
                          <a:effectLst/>
                          <a:latin typeface="+mn-lt"/>
                          <a:ea typeface="+mn-ea"/>
                          <a:cs typeface="+mn-cs"/>
                        </a:rPr>
                        <a:t>.</a:t>
                      </a:r>
                      <a:r>
                        <a:rPr kumimoji="0" lang="en-US" b="1" i="0" kern="1200" dirty="0">
                          <a:solidFill>
                            <a:schemeClr val="lt1"/>
                          </a:solidFill>
                          <a:effectLst/>
                          <a:latin typeface="+mn-lt"/>
                          <a:ea typeface="+mn-ea"/>
                          <a:cs typeface="+mn-cs"/>
                        </a:rPr>
                        <a:t>NET Core</a:t>
                      </a:r>
                      <a:endParaRPr lang="en-US" dirty="0"/>
                    </a:p>
                  </a:txBody>
                  <a:tcPr/>
                </a:tc>
                <a:tc>
                  <a:txBody>
                    <a:bodyPr/>
                    <a:lstStyle/>
                    <a:p>
                      <a:r>
                        <a:rPr kumimoji="0" lang="en-US" b="1" i="0" kern="1200" dirty="0">
                          <a:solidFill>
                            <a:schemeClr val="lt1"/>
                          </a:solidFill>
                          <a:effectLst/>
                          <a:latin typeface="+mn-lt"/>
                          <a:ea typeface="+mn-ea"/>
                          <a:cs typeface="+mn-cs"/>
                        </a:rPr>
                        <a:t>.NET Framework</a:t>
                      </a:r>
                      <a:endParaRPr lang="en-US" dirty="0"/>
                    </a:p>
                  </a:txBody>
                  <a:tcPr/>
                </a:tc>
                <a:extLst>
                  <a:ext uri="{0D108BD9-81ED-4DB2-BD59-A6C34878D82A}">
                    <a16:rowId xmlns:a16="http://schemas.microsoft.com/office/drawing/2014/main" val="10000"/>
                  </a:ext>
                </a:extLst>
              </a:tr>
              <a:tr h="768959">
                <a:tc>
                  <a:txBody>
                    <a:bodyPr/>
                    <a:lstStyle/>
                    <a:p>
                      <a:pPr algn="l" fontAlgn="base"/>
                      <a:r>
                        <a:rPr lang="en-US" sz="1250" b="1">
                          <a:effectLst/>
                        </a:rPr>
                        <a:t>Support for Micro-Services and REST Services</a:t>
                      </a:r>
                      <a:endParaRPr lang="en-US" sz="1250" b="0">
                        <a:effectLst/>
                      </a:endParaRPr>
                    </a:p>
                  </a:txBody>
                  <a:tcPr marL="95250" marR="95250" marT="133350" marB="133350" anchor="ctr"/>
                </a:tc>
                <a:tc>
                  <a:txBody>
                    <a:bodyPr/>
                    <a:lstStyle/>
                    <a:p>
                      <a:pPr algn="l" fontAlgn="base"/>
                      <a:r>
                        <a:rPr lang="en-US" sz="1250" b="0">
                          <a:effectLst/>
                        </a:rPr>
                        <a:t>.Net Core supports the development and implementation of micro-services and the user has to create a REST API for its implementation.</a:t>
                      </a:r>
                    </a:p>
                  </a:txBody>
                  <a:tcPr marL="95250" marR="95250" marT="133350" marB="133350" anchor="ctr"/>
                </a:tc>
                <a:tc>
                  <a:txBody>
                    <a:bodyPr/>
                    <a:lstStyle/>
                    <a:p>
                      <a:pPr algn="l" fontAlgn="base"/>
                      <a:r>
                        <a:rPr lang="en-US" sz="1250" b="0">
                          <a:effectLst/>
                        </a:rPr>
                        <a:t>.Net Framework does not support the development and implementation of microservices but it supports the REST API services.</a:t>
                      </a:r>
                    </a:p>
                  </a:txBody>
                  <a:tcPr marL="95250" marR="95250" marT="133350" marB="133350" anchor="ctr"/>
                </a:tc>
                <a:extLst>
                  <a:ext uri="{0D108BD9-81ED-4DB2-BD59-A6C34878D82A}">
                    <a16:rowId xmlns:a16="http://schemas.microsoft.com/office/drawing/2014/main" val="10001"/>
                  </a:ext>
                </a:extLst>
              </a:tr>
              <a:tr h="891958">
                <a:tc>
                  <a:txBody>
                    <a:bodyPr/>
                    <a:lstStyle/>
                    <a:p>
                      <a:pPr algn="l" fontAlgn="base"/>
                      <a:r>
                        <a:rPr lang="en-US" sz="1250" b="1">
                          <a:effectLst/>
                        </a:rPr>
                        <a:t>Performance and Scalability</a:t>
                      </a:r>
                      <a:endParaRPr lang="en-US" sz="1250" b="0">
                        <a:effectLst/>
                      </a:endParaRPr>
                    </a:p>
                  </a:txBody>
                  <a:tcPr marL="95250" marR="95250" marT="133350" marB="133350" anchor="ctr"/>
                </a:tc>
                <a:tc>
                  <a:txBody>
                    <a:bodyPr/>
                    <a:lstStyle/>
                    <a:p>
                      <a:pPr algn="l" fontAlgn="base"/>
                      <a:r>
                        <a:rPr lang="en-US" sz="1250" b="0">
                          <a:effectLst/>
                        </a:rPr>
                        <a:t> .NET Core offers high performance and scalability.</a:t>
                      </a:r>
                    </a:p>
                  </a:txBody>
                  <a:tcPr marL="95250" marR="95250" marT="133350" marB="133350" anchor="ctr"/>
                </a:tc>
                <a:tc>
                  <a:txBody>
                    <a:bodyPr/>
                    <a:lstStyle/>
                    <a:p>
                      <a:pPr algn="l" fontAlgn="base"/>
                      <a:r>
                        <a:rPr lang="en-US" sz="1250" b="0">
                          <a:effectLst/>
                        </a:rPr>
                        <a:t>.Net Framework is less effective in comparison to .Net Core in terms of performance and scalability of applications.</a:t>
                      </a:r>
                    </a:p>
                  </a:txBody>
                  <a:tcPr marL="95250" marR="95250" marT="133350" marB="133350" anchor="ctr"/>
                </a:tc>
                <a:extLst>
                  <a:ext uri="{0D108BD9-81ED-4DB2-BD59-A6C34878D82A}">
                    <a16:rowId xmlns:a16="http://schemas.microsoft.com/office/drawing/2014/main" val="10002"/>
                  </a:ext>
                </a:extLst>
              </a:tr>
              <a:tr h="1066800">
                <a:tc>
                  <a:txBody>
                    <a:bodyPr/>
                    <a:lstStyle/>
                    <a:p>
                      <a:pPr algn="l" fontAlgn="base"/>
                      <a:r>
                        <a:rPr lang="en-US" sz="1250" b="1" dirty="0">
                          <a:effectLst/>
                        </a:rPr>
                        <a:t>Compatibility</a:t>
                      </a:r>
                      <a:endParaRPr lang="en-US" sz="1250" b="0" dirty="0">
                        <a:effectLst/>
                      </a:endParaRPr>
                    </a:p>
                  </a:txBody>
                  <a:tcPr marL="95250" marR="95250" marT="133350" marB="133350" anchor="ctr"/>
                </a:tc>
                <a:tc>
                  <a:txBody>
                    <a:bodyPr/>
                    <a:lstStyle/>
                    <a:p>
                      <a:pPr algn="l" fontAlgn="base"/>
                      <a:r>
                        <a:rPr lang="en-US" sz="1250" b="0">
                          <a:effectLst/>
                        </a:rPr>
                        <a:t>.NET Core is compatible with various operating systems — Windows, Linux, and Mac OS.</a:t>
                      </a:r>
                    </a:p>
                  </a:txBody>
                  <a:tcPr marL="95250" marR="95250" marT="133350" marB="133350" anchor="ctr"/>
                </a:tc>
                <a:tc>
                  <a:txBody>
                    <a:bodyPr/>
                    <a:lstStyle/>
                    <a:p>
                      <a:pPr algn="l" fontAlgn="base"/>
                      <a:r>
                        <a:rPr lang="en-US" sz="1250" b="0">
                          <a:effectLst/>
                        </a:rPr>
                        <a:t>.NET Framework is compatible only with the Windows operating system.</a:t>
                      </a:r>
                    </a:p>
                  </a:txBody>
                  <a:tcPr marL="95250" marR="95250" marT="133350" marB="133350" anchor="ctr"/>
                </a:tc>
                <a:extLst>
                  <a:ext uri="{0D108BD9-81ED-4DB2-BD59-A6C34878D82A}">
                    <a16:rowId xmlns:a16="http://schemas.microsoft.com/office/drawing/2014/main" val="10003"/>
                  </a:ext>
                </a:extLst>
              </a:tr>
              <a:tr h="995123">
                <a:tc>
                  <a:txBody>
                    <a:bodyPr/>
                    <a:lstStyle/>
                    <a:p>
                      <a:pPr algn="l" fontAlgn="base"/>
                      <a:r>
                        <a:rPr lang="en-US" sz="1250" b="1" dirty="0">
                          <a:effectLst/>
                        </a:rPr>
                        <a:t>Android Development</a:t>
                      </a:r>
                      <a:endParaRPr lang="en-US" sz="1250" b="0" dirty="0">
                        <a:effectLst/>
                      </a:endParaRPr>
                    </a:p>
                  </a:txBody>
                  <a:tcPr marL="95250" marR="95250" marT="133350" marB="133350" anchor="ctr"/>
                </a:tc>
                <a:tc>
                  <a:txBody>
                    <a:bodyPr/>
                    <a:lstStyle/>
                    <a:p>
                      <a:pPr algn="l" fontAlgn="base"/>
                      <a:r>
                        <a:rPr lang="en-US" sz="1250" b="0">
                          <a:effectLst/>
                        </a:rPr>
                        <a:t>.NET Core is compatible with open-source mobile application platforms, i.e. Xamarin, through the .NET Standard Library. Developers use Xamarin’s tools to configure the mobile app for specific mobile devices such as iOS, Android, and Windows phones.</a:t>
                      </a:r>
                    </a:p>
                  </a:txBody>
                  <a:tcPr marL="95250" marR="95250" marT="133350" marB="133350" anchor="ctr"/>
                </a:tc>
                <a:tc>
                  <a:txBody>
                    <a:bodyPr/>
                    <a:lstStyle/>
                    <a:p>
                      <a:pPr algn="l" fontAlgn="base"/>
                      <a:r>
                        <a:rPr lang="en-US" sz="1250" b="0" dirty="0">
                          <a:effectLst/>
                        </a:rPr>
                        <a:t>.NET Framework does not support any framework for mobile application development.</a:t>
                      </a:r>
                    </a:p>
                  </a:txBody>
                  <a:tcPr marL="95250" marR="95250" marT="133350" marB="1333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356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fontAlgn="base"/>
            <a:r>
              <a:rPr lang="en-US" b="1" dirty="0"/>
              <a:t>Differences Between .NET Core and .NET Framework</a:t>
            </a:r>
          </a:p>
        </p:txBody>
      </p:sp>
      <p:sp>
        <p:nvSpPr>
          <p:cNvPr id="5" name="Content Placeholder 4"/>
          <p:cNvSpPr>
            <a:spLocks noGrp="1"/>
          </p:cNvSpPr>
          <p:nvPr>
            <p:ph sz="quarter" idx="1"/>
          </p:nvPr>
        </p:nvSpPr>
        <p:spPr/>
        <p:txBody>
          <a:bodyPr>
            <a:normAutofit/>
          </a:bodyPr>
          <a:lstStyle/>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4073271818"/>
              </p:ext>
            </p:extLst>
          </p:nvPr>
        </p:nvGraphicFramePr>
        <p:xfrm>
          <a:off x="228600" y="1600200"/>
          <a:ext cx="8686800" cy="4984456"/>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870277">
                <a:tc>
                  <a:txBody>
                    <a:bodyPr/>
                    <a:lstStyle/>
                    <a:p>
                      <a:r>
                        <a:rPr kumimoji="0" lang="en-US" b="1" i="0" kern="1200" dirty="0">
                          <a:solidFill>
                            <a:schemeClr val="lt1"/>
                          </a:solidFill>
                          <a:effectLst/>
                          <a:latin typeface="+mn-lt"/>
                          <a:ea typeface="+mn-ea"/>
                          <a:cs typeface="+mn-cs"/>
                        </a:rPr>
                        <a:t>BASED ON</a:t>
                      </a:r>
                      <a:endParaRPr lang="en-US" dirty="0"/>
                    </a:p>
                  </a:txBody>
                  <a:tcPr/>
                </a:tc>
                <a:tc>
                  <a:txBody>
                    <a:bodyPr/>
                    <a:lstStyle/>
                    <a:p>
                      <a:r>
                        <a:rPr kumimoji="0" lang="en-US" b="0" i="0" kern="1200" dirty="0">
                          <a:solidFill>
                            <a:schemeClr val="lt1"/>
                          </a:solidFill>
                          <a:effectLst/>
                          <a:latin typeface="+mn-lt"/>
                          <a:ea typeface="+mn-ea"/>
                          <a:cs typeface="+mn-cs"/>
                        </a:rPr>
                        <a:t>.</a:t>
                      </a:r>
                      <a:r>
                        <a:rPr kumimoji="0" lang="en-US" b="1" i="0" kern="1200" dirty="0">
                          <a:solidFill>
                            <a:schemeClr val="lt1"/>
                          </a:solidFill>
                          <a:effectLst/>
                          <a:latin typeface="+mn-lt"/>
                          <a:ea typeface="+mn-ea"/>
                          <a:cs typeface="+mn-cs"/>
                        </a:rPr>
                        <a:t>NET Core</a:t>
                      </a:r>
                      <a:endParaRPr lang="en-US" dirty="0"/>
                    </a:p>
                  </a:txBody>
                  <a:tcPr/>
                </a:tc>
                <a:tc>
                  <a:txBody>
                    <a:bodyPr/>
                    <a:lstStyle/>
                    <a:p>
                      <a:r>
                        <a:rPr kumimoji="0" lang="en-US" b="1" i="0" kern="1200" dirty="0">
                          <a:solidFill>
                            <a:schemeClr val="lt1"/>
                          </a:solidFill>
                          <a:effectLst/>
                          <a:latin typeface="+mn-lt"/>
                          <a:ea typeface="+mn-ea"/>
                          <a:cs typeface="+mn-cs"/>
                        </a:rPr>
                        <a:t>.NET Framework</a:t>
                      </a:r>
                      <a:endParaRPr lang="en-US" dirty="0"/>
                    </a:p>
                  </a:txBody>
                  <a:tcPr/>
                </a:tc>
                <a:extLst>
                  <a:ext uri="{0D108BD9-81ED-4DB2-BD59-A6C34878D82A}">
                    <a16:rowId xmlns:a16="http://schemas.microsoft.com/office/drawing/2014/main" val="10000"/>
                  </a:ext>
                </a:extLst>
              </a:tr>
              <a:tr h="896650">
                <a:tc>
                  <a:txBody>
                    <a:bodyPr/>
                    <a:lstStyle/>
                    <a:p>
                      <a:pPr algn="l" fontAlgn="base"/>
                      <a:r>
                        <a:rPr lang="en-US" sz="1400" b="1">
                          <a:effectLst/>
                        </a:rPr>
                        <a:t>Packaging and Shipping</a:t>
                      </a:r>
                      <a:endParaRPr lang="en-US" sz="1400" b="0">
                        <a:effectLst/>
                      </a:endParaRPr>
                    </a:p>
                  </a:txBody>
                  <a:tcPr marL="95250" marR="95250" marT="133350" marB="133350" anchor="ctr"/>
                </a:tc>
                <a:tc>
                  <a:txBody>
                    <a:bodyPr/>
                    <a:lstStyle/>
                    <a:p>
                      <a:pPr algn="l" fontAlgn="base"/>
                      <a:r>
                        <a:rPr lang="en-US" sz="1400" b="0" dirty="0" err="1">
                          <a:effectLst/>
                        </a:rPr>
                        <a:t>.Net</a:t>
                      </a:r>
                      <a:r>
                        <a:rPr lang="en-US" sz="1400" b="0" dirty="0">
                          <a:effectLst/>
                        </a:rPr>
                        <a:t> Core is shipped as a collection of Nugget packages.</a:t>
                      </a:r>
                    </a:p>
                  </a:txBody>
                  <a:tcPr marL="95250" marR="95250" marT="133350" marB="133350" anchor="ctr"/>
                </a:tc>
                <a:tc>
                  <a:txBody>
                    <a:bodyPr/>
                    <a:lstStyle/>
                    <a:p>
                      <a:pPr algn="l" fontAlgn="base"/>
                      <a:r>
                        <a:rPr lang="en-US" sz="1400" b="0">
                          <a:effectLst/>
                        </a:rPr>
                        <a:t>All the libraries of .Net Framework are packaged and shipped together.</a:t>
                      </a:r>
                    </a:p>
                  </a:txBody>
                  <a:tcPr marL="95250" marR="95250" marT="133350" marB="133350" anchor="ctr"/>
                </a:tc>
                <a:extLst>
                  <a:ext uri="{0D108BD9-81ED-4DB2-BD59-A6C34878D82A}">
                    <a16:rowId xmlns:a16="http://schemas.microsoft.com/office/drawing/2014/main" val="10001"/>
                  </a:ext>
                </a:extLst>
              </a:tr>
              <a:tr h="1662073">
                <a:tc>
                  <a:txBody>
                    <a:bodyPr/>
                    <a:lstStyle/>
                    <a:p>
                      <a:pPr algn="l" fontAlgn="base"/>
                      <a:r>
                        <a:rPr lang="en-US" sz="1400" b="1">
                          <a:effectLst/>
                        </a:rPr>
                        <a:t>Deployment Model</a:t>
                      </a:r>
                      <a:endParaRPr lang="en-US" sz="1400" b="0">
                        <a:effectLst/>
                      </a:endParaRPr>
                    </a:p>
                  </a:txBody>
                  <a:tcPr marL="95250" marR="95250" marT="133350" marB="133350" anchor="ctr"/>
                </a:tc>
                <a:tc>
                  <a:txBody>
                    <a:bodyPr/>
                    <a:lstStyle/>
                    <a:p>
                      <a:pPr algn="l" fontAlgn="base"/>
                      <a:r>
                        <a:rPr lang="en-US" sz="1400" b="0" dirty="0">
                          <a:effectLst/>
                        </a:rPr>
                        <a:t>Whenever the updated version of .NET Core gets initiated; it is updated instantly on one machine at a time, thereby getting updated in new directories/folders in the existing application without affecting it. Thus, .NET Core has a good and flexible deployment model.</a:t>
                      </a:r>
                    </a:p>
                  </a:txBody>
                  <a:tcPr marL="95250" marR="95250" marT="133350" marB="133350" anchor="ctr"/>
                </a:tc>
                <a:tc>
                  <a:txBody>
                    <a:bodyPr/>
                    <a:lstStyle/>
                    <a:p>
                      <a:pPr algn="l" fontAlgn="base"/>
                      <a:r>
                        <a:rPr lang="en-US" sz="1400" b="0">
                          <a:effectLst/>
                        </a:rPr>
                        <a:t>In the case of .Net Framework, when the updated version is released it is first deployed on the Internet Information Server only.</a:t>
                      </a:r>
                    </a:p>
                  </a:txBody>
                  <a:tcPr marL="95250" marR="95250" marT="133350" marB="133350" anchor="ctr"/>
                </a:tc>
                <a:extLst>
                  <a:ext uri="{0D108BD9-81ED-4DB2-BD59-A6C34878D82A}">
                    <a16:rowId xmlns:a16="http://schemas.microsoft.com/office/drawing/2014/main" val="10002"/>
                  </a:ext>
                </a:extLst>
              </a:tr>
              <a:tr h="1243949">
                <a:tc>
                  <a:txBody>
                    <a:bodyPr/>
                    <a:lstStyle/>
                    <a:p>
                      <a:pPr algn="l" fontAlgn="base"/>
                      <a:r>
                        <a:rPr lang="en-US" sz="1400" b="1">
                          <a:effectLst/>
                        </a:rPr>
                        <a:t>CLI Tools</a:t>
                      </a:r>
                      <a:endParaRPr lang="en-US" sz="1400" b="0">
                        <a:effectLst/>
                      </a:endParaRPr>
                    </a:p>
                  </a:txBody>
                  <a:tcPr marL="95250" marR="95250" marT="133350" marB="133350" anchor="ctr"/>
                </a:tc>
                <a:tc>
                  <a:txBody>
                    <a:bodyPr/>
                    <a:lstStyle/>
                    <a:p>
                      <a:pPr algn="l" fontAlgn="base"/>
                      <a:r>
                        <a:rPr lang="en-US" sz="1400" b="0">
                          <a:effectLst/>
                        </a:rPr>
                        <a:t>.NET Core provides light-weight editors and command-line tools for all supported platforms.</a:t>
                      </a:r>
                    </a:p>
                  </a:txBody>
                  <a:tcPr marL="95250" marR="95250" marT="133350" marB="133350" anchor="ctr"/>
                </a:tc>
                <a:tc>
                  <a:txBody>
                    <a:bodyPr/>
                    <a:lstStyle/>
                    <a:p>
                      <a:pPr algn="l" fontAlgn="base"/>
                      <a:r>
                        <a:rPr lang="en-US" sz="1400" b="0" dirty="0" err="1">
                          <a:effectLst/>
                        </a:rPr>
                        <a:t>.Net</a:t>
                      </a:r>
                      <a:r>
                        <a:rPr lang="en-US" sz="1400" b="0" dirty="0">
                          <a:effectLst/>
                        </a:rPr>
                        <a:t> Framework is heavy for Command Line Interface and developers prefer to work on the lightweight Command Line Interface.</a:t>
                      </a:r>
                    </a:p>
                  </a:txBody>
                  <a:tcPr marL="95250" marR="95250" marT="133350" marB="13335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6548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8542</TotalTime>
  <Words>1168</Words>
  <Application>Microsoft Office PowerPoint</Application>
  <PresentationFormat>On-screen Show (4:3)</PresentationFormat>
  <Paragraphs>148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Tw Cen MT</vt:lpstr>
      <vt:lpstr>Wingdings</vt:lpstr>
      <vt:lpstr>Wingdings 2</vt:lpstr>
      <vt:lpstr>Median</vt:lpstr>
      <vt:lpstr>.NET Core</vt:lpstr>
      <vt:lpstr>.NET Core Characteristics</vt:lpstr>
      <vt:lpstr>.NET Core Characteristics</vt:lpstr>
      <vt:lpstr>.NET Core Version History</vt:lpstr>
      <vt:lpstr>Install .NET Core</vt:lpstr>
      <vt:lpstr>Differences Between .NET Core and .NET Framework</vt:lpstr>
      <vt:lpstr>Differences Between .NET Core and .NET Framework</vt:lpstr>
      <vt:lpstr>Differences Between .NET Core and .NET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 San</cp:lastModifiedBy>
  <cp:revision>91</cp:revision>
  <dcterms:created xsi:type="dcterms:W3CDTF">2006-08-16T00:00:00Z</dcterms:created>
  <dcterms:modified xsi:type="dcterms:W3CDTF">2023-09-28T04:35:19Z</dcterms:modified>
</cp:coreProperties>
</file>