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99" r:id="rId3"/>
    <p:sldId id="297" r:id="rId4"/>
    <p:sldId id="261" r:id="rId5"/>
    <p:sldId id="259" r:id="rId6"/>
    <p:sldId id="260" r:id="rId7"/>
    <p:sldId id="295" r:id="rId8"/>
    <p:sldId id="307" r:id="rId9"/>
    <p:sldId id="308" r:id="rId10"/>
    <p:sldId id="309" r:id="rId11"/>
    <p:sldId id="310" r:id="rId12"/>
    <p:sldId id="311" r:id="rId13"/>
    <p:sldId id="312" r:id="rId14"/>
    <p:sldId id="313" r:id="rId15"/>
    <p:sldId id="300" r:id="rId16"/>
    <p:sldId id="306" r:id="rId17"/>
    <p:sldId id="301" r:id="rId18"/>
    <p:sldId id="302" r:id="rId19"/>
    <p:sldId id="303" r:id="rId20"/>
    <p:sldId id="304" r:id="rId21"/>
    <p:sldId id="286" r:id="rId22"/>
    <p:sldId id="30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3741" autoAdjust="0"/>
  </p:normalViewPr>
  <p:slideViewPr>
    <p:cSldViewPr>
      <p:cViewPr varScale="1">
        <p:scale>
          <a:sx n="63" d="100"/>
          <a:sy n="63" d="100"/>
        </p:scale>
        <p:origin x="1328"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68A0F-649F-4C97-B40A-0C44105BD79B}" type="datetimeFigureOut">
              <a:rPr lang="en-US" smtClean="0"/>
              <a:pPr/>
              <a:t>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9E14CC-2DBD-46FF-A4A3-27C8D547286A}" type="slidenum">
              <a:rPr lang="en-US" smtClean="0"/>
              <a:pPr/>
              <a:t>‹#›</a:t>
            </a:fld>
            <a:endParaRPr lang="en-US"/>
          </a:p>
        </p:txBody>
      </p:sp>
    </p:spTree>
    <p:extLst>
      <p:ext uri="{BB962C8B-B14F-4D97-AF65-F5344CB8AC3E}">
        <p14:creationId xmlns:p14="http://schemas.microsoft.com/office/powerpoint/2010/main" val="1705282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are IOTs</a:t>
            </a:r>
            <a:br>
              <a:rPr lang="en-US" dirty="0"/>
            </a:br>
            <a:r>
              <a:rPr lang="en-US" sz="1200" b="0" i="0" kern="1200" dirty="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a:solidFill>
                  <a:schemeClr val="tx1"/>
                </a:solidFill>
                <a:latin typeface="+mn-lt"/>
                <a:ea typeface="+mn-ea"/>
                <a:cs typeface="+mn-cs"/>
              </a:rPr>
              <a:t>IoT</a:t>
            </a:r>
            <a:r>
              <a:rPr lang="en-US" sz="1200" b="0" i="0" kern="1200" dirty="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20</a:t>
            </a:fld>
            <a:endParaRPr lang="en-US"/>
          </a:p>
        </p:txBody>
      </p:sp>
    </p:spTree>
    <p:extLst>
      <p:ext uri="{BB962C8B-B14F-4D97-AF65-F5344CB8AC3E}">
        <p14:creationId xmlns:p14="http://schemas.microsoft.com/office/powerpoint/2010/main" val="2104973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are IOTs</a:t>
            </a:r>
            <a:br>
              <a:rPr lang="en-US" dirty="0"/>
            </a:br>
            <a:r>
              <a:rPr lang="en-US" sz="1200" b="0" i="0" kern="1200" dirty="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a:solidFill>
                  <a:schemeClr val="tx1"/>
                </a:solidFill>
                <a:latin typeface="+mn-lt"/>
                <a:ea typeface="+mn-ea"/>
                <a:cs typeface="+mn-cs"/>
              </a:rPr>
              <a:t>IoT</a:t>
            </a:r>
            <a:r>
              <a:rPr lang="en-US" sz="1200" b="0" i="0" kern="1200" dirty="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21</a:t>
            </a:fld>
            <a:endParaRPr lang="en-US"/>
          </a:p>
        </p:txBody>
      </p:sp>
    </p:spTree>
    <p:extLst>
      <p:ext uri="{BB962C8B-B14F-4D97-AF65-F5344CB8AC3E}">
        <p14:creationId xmlns:p14="http://schemas.microsoft.com/office/powerpoint/2010/main" val="638665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are IOTs</a:t>
            </a:r>
            <a:br>
              <a:rPr lang="en-US" dirty="0"/>
            </a:br>
            <a:r>
              <a:rPr lang="en-US" sz="1200" b="0" i="0" kern="1200" dirty="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a:solidFill>
                  <a:schemeClr val="tx1"/>
                </a:solidFill>
                <a:latin typeface="+mn-lt"/>
                <a:ea typeface="+mn-ea"/>
                <a:cs typeface="+mn-cs"/>
              </a:rPr>
              <a:t>IoT</a:t>
            </a:r>
            <a:r>
              <a:rPr lang="en-US" sz="1200" b="0" i="0" kern="1200" dirty="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22</a:t>
            </a:fld>
            <a:endParaRPr lang="en-US"/>
          </a:p>
        </p:txBody>
      </p:sp>
    </p:spTree>
    <p:extLst>
      <p:ext uri="{BB962C8B-B14F-4D97-AF65-F5344CB8AC3E}">
        <p14:creationId xmlns:p14="http://schemas.microsoft.com/office/powerpoint/2010/main" val="2089797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a:t>
            </a:fld>
            <a:endParaRPr lang="en-US"/>
          </a:p>
        </p:txBody>
      </p:sp>
    </p:spTree>
    <p:extLst>
      <p:ext uri="{BB962C8B-B14F-4D97-AF65-F5344CB8AC3E}">
        <p14:creationId xmlns:p14="http://schemas.microsoft.com/office/powerpoint/2010/main" val="3099096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3</a:t>
            </a:fld>
            <a:endParaRPr lang="en-US"/>
          </a:p>
        </p:txBody>
      </p:sp>
    </p:spTree>
    <p:extLst>
      <p:ext uri="{BB962C8B-B14F-4D97-AF65-F5344CB8AC3E}">
        <p14:creationId xmlns:p14="http://schemas.microsoft.com/office/powerpoint/2010/main" val="993216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are IOTs</a:t>
            </a:r>
            <a:br>
              <a:rPr lang="en-US" dirty="0"/>
            </a:br>
            <a:r>
              <a:rPr lang="en-US" sz="1200" b="0" i="0" kern="1200" dirty="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a:solidFill>
                  <a:schemeClr val="tx1"/>
                </a:solidFill>
                <a:latin typeface="+mn-lt"/>
                <a:ea typeface="+mn-ea"/>
                <a:cs typeface="+mn-cs"/>
              </a:rPr>
              <a:t>IoT</a:t>
            </a:r>
            <a:r>
              <a:rPr lang="en-US" sz="1200" b="0" i="0" kern="1200" dirty="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15</a:t>
            </a:fld>
            <a:endParaRPr lang="en-US"/>
          </a:p>
        </p:txBody>
      </p:sp>
    </p:spTree>
    <p:extLst>
      <p:ext uri="{BB962C8B-B14F-4D97-AF65-F5344CB8AC3E}">
        <p14:creationId xmlns:p14="http://schemas.microsoft.com/office/powerpoint/2010/main" val="1281725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16</a:t>
            </a:fld>
            <a:endParaRPr lang="en-US"/>
          </a:p>
        </p:txBody>
      </p:sp>
    </p:spTree>
    <p:extLst>
      <p:ext uri="{BB962C8B-B14F-4D97-AF65-F5344CB8AC3E}">
        <p14:creationId xmlns:p14="http://schemas.microsoft.com/office/powerpoint/2010/main" val="2355884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are IOTs</a:t>
            </a:r>
            <a:br>
              <a:rPr lang="en-US" dirty="0"/>
            </a:br>
            <a:r>
              <a:rPr lang="en-US" sz="1200" b="0" i="0" kern="1200" dirty="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a:solidFill>
                  <a:schemeClr val="tx1"/>
                </a:solidFill>
                <a:latin typeface="+mn-lt"/>
                <a:ea typeface="+mn-ea"/>
                <a:cs typeface="+mn-cs"/>
              </a:rPr>
              <a:t>IoT</a:t>
            </a:r>
            <a:r>
              <a:rPr lang="en-US" sz="1200" b="0" i="0" kern="1200" dirty="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17</a:t>
            </a:fld>
            <a:endParaRPr lang="en-US"/>
          </a:p>
        </p:txBody>
      </p:sp>
    </p:spTree>
    <p:extLst>
      <p:ext uri="{BB962C8B-B14F-4D97-AF65-F5344CB8AC3E}">
        <p14:creationId xmlns:p14="http://schemas.microsoft.com/office/powerpoint/2010/main" val="2560598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are IOTs</a:t>
            </a:r>
            <a:br>
              <a:rPr lang="en-US" dirty="0"/>
            </a:br>
            <a:r>
              <a:rPr lang="en-US" sz="1200" b="0" i="0" kern="1200" dirty="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a:solidFill>
                  <a:schemeClr val="tx1"/>
                </a:solidFill>
                <a:latin typeface="+mn-lt"/>
                <a:ea typeface="+mn-ea"/>
                <a:cs typeface="+mn-cs"/>
              </a:rPr>
              <a:t>IoT</a:t>
            </a:r>
            <a:r>
              <a:rPr lang="en-US" sz="1200" b="0" i="0" kern="1200" dirty="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18</a:t>
            </a:fld>
            <a:endParaRPr lang="en-US"/>
          </a:p>
        </p:txBody>
      </p:sp>
    </p:spTree>
    <p:extLst>
      <p:ext uri="{BB962C8B-B14F-4D97-AF65-F5344CB8AC3E}">
        <p14:creationId xmlns:p14="http://schemas.microsoft.com/office/powerpoint/2010/main" val="2271351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are IOTs</a:t>
            </a:r>
            <a:br>
              <a:rPr lang="en-US" dirty="0"/>
            </a:br>
            <a:r>
              <a:rPr lang="en-US" sz="1200" b="0" i="0" kern="1200" dirty="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a:solidFill>
                  <a:schemeClr val="tx1"/>
                </a:solidFill>
                <a:latin typeface="+mn-lt"/>
                <a:ea typeface="+mn-ea"/>
                <a:cs typeface="+mn-cs"/>
              </a:rPr>
              <a:t>IoT</a:t>
            </a:r>
            <a:r>
              <a:rPr lang="en-US" sz="1200" b="0" i="0" kern="1200" dirty="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19</a:t>
            </a:fld>
            <a:endParaRPr lang="en-US"/>
          </a:p>
        </p:txBody>
      </p:sp>
    </p:spTree>
    <p:extLst>
      <p:ext uri="{BB962C8B-B14F-4D97-AF65-F5344CB8AC3E}">
        <p14:creationId xmlns:p14="http://schemas.microsoft.com/office/powerpoint/2010/main" val="1567572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1/2/2024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1/2/2024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1/2/2024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1/2/2024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1/2/2024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What is Web Service</a:t>
            </a:r>
            <a:endParaRPr lang="en-US" dirty="0"/>
          </a:p>
        </p:txBody>
      </p:sp>
      <p:sp>
        <p:nvSpPr>
          <p:cNvPr id="5" name="Content Placeholder 4"/>
          <p:cNvSpPr>
            <a:spLocks noGrp="1"/>
          </p:cNvSpPr>
          <p:nvPr>
            <p:ph sz="quarter" idx="1"/>
          </p:nvPr>
        </p:nvSpPr>
        <p:spPr/>
        <p:txBody>
          <a:bodyPr>
            <a:normAutofit fontScale="92500"/>
          </a:bodyPr>
          <a:lstStyle/>
          <a:p>
            <a:r>
              <a:rPr lang="en-US" sz="1600" dirty="0">
                <a:latin typeface="Segoe UI" panose="020B0502040204020203" pitchFamily="34" charset="0"/>
                <a:cs typeface="Segoe UI" panose="020B0502040204020203" pitchFamily="34" charset="0"/>
              </a:rPr>
              <a:t>A web service is a software module that is intended to carry out a specific set of functions. </a:t>
            </a:r>
          </a:p>
          <a:p>
            <a:r>
              <a:rPr lang="en-US" sz="1600" dirty="0">
                <a:latin typeface="Segoe UI" panose="020B0502040204020203" pitchFamily="34" charset="0"/>
                <a:cs typeface="Segoe UI" panose="020B0502040204020203" pitchFamily="34" charset="0"/>
              </a:rPr>
              <a:t>A web service is a standardized method for propagating messages between client and server applications.</a:t>
            </a:r>
          </a:p>
          <a:p>
            <a:r>
              <a:rPr lang="en-US" sz="1600" dirty="0">
                <a:latin typeface="Segoe UI" panose="020B0502040204020203" pitchFamily="34" charset="0"/>
                <a:cs typeface="Segoe UI" panose="020B0502040204020203" pitchFamily="34" charset="0"/>
              </a:rPr>
              <a:t>A Web services can be invoked by client over the network.</a:t>
            </a:r>
          </a:p>
          <a:p>
            <a:r>
              <a:rPr lang="en-US" sz="1600" dirty="0">
                <a:latin typeface="Segoe UI" panose="020B0502040204020203" pitchFamily="34" charset="0"/>
                <a:cs typeface="Segoe UI" panose="020B0502040204020203" pitchFamily="34" charset="0"/>
              </a:rPr>
              <a:t>The web service would be able to deliver functionality to the client that invoked the web service.</a:t>
            </a:r>
          </a:p>
          <a:p>
            <a:r>
              <a:rPr lang="en-US" sz="1600" dirty="0">
                <a:latin typeface="Segoe UI" panose="020B0502040204020203" pitchFamily="34" charset="0"/>
                <a:cs typeface="Segoe UI" panose="020B0502040204020203" pitchFamily="34" charset="0"/>
              </a:rPr>
              <a:t>A web service is a set of open protocols and standards that allow data to be exchanged between different applications or systems.</a:t>
            </a:r>
          </a:p>
          <a:p>
            <a:r>
              <a:rPr lang="en-US" sz="1600" dirty="0">
                <a:latin typeface="Segoe UI" panose="020B0502040204020203" pitchFamily="34" charset="0"/>
                <a:cs typeface="Segoe UI" panose="020B0502040204020203" pitchFamily="34" charset="0"/>
              </a:rPr>
              <a:t>Web services can be used by software programs written in a variety of programming languages and running on a variety of platforms to exchange data via computer networks </a:t>
            </a:r>
          </a:p>
          <a:p>
            <a:r>
              <a:rPr lang="en-US" sz="1600" dirty="0">
                <a:latin typeface="Segoe UI" panose="020B0502040204020203" pitchFamily="34" charset="0"/>
                <a:cs typeface="Segoe UI" panose="020B0502040204020203" pitchFamily="34" charset="0"/>
              </a:rPr>
              <a:t>Any software, application, or cloud technology that uses standardized web protocols (HTTP or HTTPS) to connect, interoperate, and exchange data messages – commonly XML (Extensible Markup Language) and JSON – across the internet is considered a web service.</a:t>
            </a:r>
          </a:p>
          <a:p>
            <a:r>
              <a:rPr lang="en-US" sz="1600" dirty="0">
                <a:latin typeface="Segoe UI" panose="020B0502040204020203" pitchFamily="34" charset="0"/>
                <a:cs typeface="Segoe UI" panose="020B0502040204020203" pitchFamily="34" charset="0"/>
              </a:rPr>
              <a:t>A client invokes a web service by submitting an XML/JSON request, which the service responds with an XML/JSON response.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HTTP POST </a:t>
            </a:r>
          </a:p>
        </p:txBody>
      </p:sp>
      <p:sp>
        <p:nvSpPr>
          <p:cNvPr id="5" name="Content Placeholder 4"/>
          <p:cNvSpPr>
            <a:spLocks noGrp="1"/>
          </p:cNvSpPr>
          <p:nvPr>
            <p:ph sz="quarter" idx="1"/>
          </p:nvPr>
        </p:nvSpPr>
        <p:spPr/>
        <p:txBody>
          <a:bodyPr>
            <a:normAutofit/>
          </a:bodyPr>
          <a:lstStyle/>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This verb is used to create new data on the server. </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It is a write operation that adds a new resource to the server. </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A POST request is used to submit an entity to the specified resource, often causing a change in state on the server.</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Example:</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The following endpoint create or add the employee.</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 POST /</a:t>
            </a:r>
            <a:r>
              <a:rPr lang="en-US" sz="1600" b="0" i="0" dirty="0" err="1">
                <a:solidFill>
                  <a:srgbClr val="333333"/>
                </a:solidFill>
                <a:effectLst/>
                <a:latin typeface="Open Sans" panose="020B0606030504020204" pitchFamily="34" charset="0"/>
                <a:ea typeface="Open Sans" panose="020B0606030504020204" pitchFamily="34" charset="0"/>
                <a:cs typeface="Open Sans" panose="020B0606030504020204" pitchFamily="34" charset="0"/>
              </a:rPr>
              <a:t>api</a:t>
            </a:r>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/Employee/</a:t>
            </a:r>
            <a:r>
              <a:rPr lang="en-US" sz="1600" b="0" i="0" dirty="0" err="1">
                <a:solidFill>
                  <a:srgbClr val="333333"/>
                </a:solidFill>
                <a:effectLst/>
                <a:latin typeface="Open Sans" panose="020B0606030504020204" pitchFamily="34" charset="0"/>
                <a:ea typeface="Open Sans" panose="020B0606030504020204" pitchFamily="34" charset="0"/>
                <a:cs typeface="Open Sans" panose="020B0606030504020204" pitchFamily="34" charset="0"/>
              </a:rPr>
              <a:t>CreateEmployee</a:t>
            </a:r>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 .</a:t>
            </a:r>
            <a:endParaRPr lang="en-US" sz="1600" dirty="0">
              <a:solidFill>
                <a:srgbClr val="C00000"/>
              </a:solidFill>
              <a:latin typeface="Open Sans" panose="020B0606030504020204" pitchFamily="34" charset="0"/>
              <a:ea typeface="Open Sans" panose="020B0606030504020204" pitchFamily="34" charset="0"/>
              <a:cs typeface="Open Sans" panose="020B0606030504020204" pitchFamily="34" charset="0"/>
            </a:endParaRPr>
          </a:p>
          <a:p>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58898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HTTP PUT </a:t>
            </a:r>
          </a:p>
        </p:txBody>
      </p:sp>
      <p:sp>
        <p:nvSpPr>
          <p:cNvPr id="5" name="Content Placeholder 4"/>
          <p:cNvSpPr>
            <a:spLocks noGrp="1"/>
          </p:cNvSpPr>
          <p:nvPr>
            <p:ph sz="quarter" idx="1"/>
          </p:nvPr>
        </p:nvSpPr>
        <p:spPr/>
        <p:txBody>
          <a:bodyPr>
            <a:normAutofit/>
          </a:bodyPr>
          <a:lstStyle/>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This verb is used to update existing data on the server.</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 It is a write operation that replaces an existing resource with a new one. </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A PUT request is used to update a resource with the client-provided data.</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Example: </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The following endpoint updates employee with ID 1.</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PUT /</a:t>
            </a:r>
            <a:r>
              <a:rPr lang="en-US" sz="1600" b="0" i="0" dirty="0" err="1">
                <a:solidFill>
                  <a:srgbClr val="333333"/>
                </a:solidFill>
                <a:effectLst/>
                <a:latin typeface="Open Sans" panose="020B0606030504020204" pitchFamily="34" charset="0"/>
                <a:ea typeface="Open Sans" panose="020B0606030504020204" pitchFamily="34" charset="0"/>
                <a:cs typeface="Open Sans" panose="020B0606030504020204" pitchFamily="34" charset="0"/>
              </a:rPr>
              <a:t>api</a:t>
            </a:r>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/Employee/</a:t>
            </a:r>
            <a:r>
              <a:rPr lang="en-US" sz="1600" b="0" i="0" dirty="0" err="1">
                <a:solidFill>
                  <a:srgbClr val="333333"/>
                </a:solidFill>
                <a:effectLst/>
                <a:latin typeface="Open Sans" panose="020B0606030504020204" pitchFamily="34" charset="0"/>
                <a:ea typeface="Open Sans" panose="020B0606030504020204" pitchFamily="34" charset="0"/>
                <a:cs typeface="Open Sans" panose="020B0606030504020204" pitchFamily="34" charset="0"/>
              </a:rPr>
              <a:t>updateEmployee</a:t>
            </a:r>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/1 .</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2392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HTTP DELETE </a:t>
            </a:r>
          </a:p>
        </p:txBody>
      </p:sp>
      <p:sp>
        <p:nvSpPr>
          <p:cNvPr id="5" name="Content Placeholder 4"/>
          <p:cNvSpPr>
            <a:spLocks noGrp="1"/>
          </p:cNvSpPr>
          <p:nvPr>
            <p:ph sz="quarter" idx="1"/>
          </p:nvPr>
        </p:nvSpPr>
        <p:spPr/>
        <p:txBody>
          <a:bodyPr>
            <a:normAutofit/>
          </a:bodyPr>
          <a:lstStyle/>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This verb is used to delete data on the server. </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It is a write operation that removes a resource from the server. </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A DELETE request is used to delete a resource identified by a URI.</a:t>
            </a:r>
          </a:p>
          <a:p>
            <a:endPar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endParaRP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Example:</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The following endpoint deletes employee with ID 1.</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 DELETE /</a:t>
            </a:r>
            <a:r>
              <a:rPr lang="en-US" sz="1600" b="0" i="0" dirty="0" err="1">
                <a:solidFill>
                  <a:srgbClr val="333333"/>
                </a:solidFill>
                <a:effectLst/>
                <a:latin typeface="Open Sans" panose="020B0606030504020204" pitchFamily="34" charset="0"/>
                <a:ea typeface="Open Sans" panose="020B0606030504020204" pitchFamily="34" charset="0"/>
                <a:cs typeface="Open Sans" panose="020B0606030504020204" pitchFamily="34" charset="0"/>
              </a:rPr>
              <a:t>api</a:t>
            </a:r>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/Employee/</a:t>
            </a:r>
            <a:r>
              <a:rPr lang="en-US" sz="1600" b="0" i="0" dirty="0" err="1">
                <a:solidFill>
                  <a:srgbClr val="333333"/>
                </a:solidFill>
                <a:effectLst/>
                <a:latin typeface="Open Sans" panose="020B0606030504020204" pitchFamily="34" charset="0"/>
                <a:ea typeface="Open Sans" panose="020B0606030504020204" pitchFamily="34" charset="0"/>
                <a:cs typeface="Open Sans" panose="020B0606030504020204" pitchFamily="34" charset="0"/>
              </a:rPr>
              <a:t>deleteEmloyee</a:t>
            </a:r>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/1.</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13222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HTTP PATCH </a:t>
            </a:r>
          </a:p>
        </p:txBody>
      </p:sp>
      <p:sp>
        <p:nvSpPr>
          <p:cNvPr id="5" name="Content Placeholder 4"/>
          <p:cNvSpPr>
            <a:spLocks noGrp="1"/>
          </p:cNvSpPr>
          <p:nvPr>
            <p:ph sz="quarter" idx="1"/>
          </p:nvPr>
        </p:nvSpPr>
        <p:spPr/>
        <p:txBody>
          <a:bodyPr>
            <a:normAutofit/>
          </a:bodyPr>
          <a:lstStyle/>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This verb is used to update partial data on the server. </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It is a write operation that modifies a portion of an existing resource.</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A PATCH request is used to update a resource with only the specific changes provided in the request body.</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Example:</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The following endpoint updates a specific property of employee with ID 1.</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 PATCH /</a:t>
            </a:r>
            <a:r>
              <a:rPr lang="en-US" sz="1600" b="0" i="0" dirty="0" err="1">
                <a:solidFill>
                  <a:srgbClr val="333333"/>
                </a:solidFill>
                <a:effectLst/>
                <a:latin typeface="Open Sans" panose="020B0606030504020204" pitchFamily="34" charset="0"/>
                <a:ea typeface="Open Sans" panose="020B0606030504020204" pitchFamily="34" charset="0"/>
                <a:cs typeface="Open Sans" panose="020B0606030504020204" pitchFamily="34" charset="0"/>
              </a:rPr>
              <a:t>api</a:t>
            </a:r>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/Employee/</a:t>
            </a:r>
            <a:r>
              <a:rPr lang="en-US" sz="1600" b="0" i="0" dirty="0" err="1">
                <a:solidFill>
                  <a:srgbClr val="333333"/>
                </a:solidFill>
                <a:effectLst/>
                <a:latin typeface="Open Sans" panose="020B0606030504020204" pitchFamily="34" charset="0"/>
                <a:ea typeface="Open Sans" panose="020B0606030504020204" pitchFamily="34" charset="0"/>
                <a:cs typeface="Open Sans" panose="020B0606030504020204" pitchFamily="34" charset="0"/>
              </a:rPr>
              <a:t>partialupdate</a:t>
            </a:r>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/1 </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36201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Selecting The Appropriate Method</a:t>
            </a:r>
          </a:p>
        </p:txBody>
      </p:sp>
      <p:sp>
        <p:nvSpPr>
          <p:cNvPr id="5" name="Content Placeholder 4"/>
          <p:cNvSpPr>
            <a:spLocks noGrp="1"/>
          </p:cNvSpPr>
          <p:nvPr>
            <p:ph sz="quarter" idx="1"/>
          </p:nvPr>
        </p:nvSpPr>
        <p:spPr/>
        <p:txBody>
          <a:bodyPr>
            <a:normAutofit/>
          </a:bodyPr>
          <a:lstStyle/>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A large portion of application functionality can be summed up in the acronym CRUD, which stands for Create, Read, Update, Delete. There are four HTTP methods that correspond to these actions, one for each, like so:</a:t>
            </a:r>
          </a:p>
          <a:p>
            <a:r>
              <a:rPr lang="en-US" sz="1600" dirty="0">
                <a:latin typeface="Open Sans" panose="020B0606030504020204" pitchFamily="34" charset="0"/>
                <a:ea typeface="Open Sans" panose="020B0606030504020204" pitchFamily="34" charset="0"/>
                <a:cs typeface="Open Sans" panose="020B0606030504020204" pitchFamily="34" charset="0"/>
              </a:rPr>
              <a:t>C - Create - POST</a:t>
            </a:r>
          </a:p>
          <a:p>
            <a:r>
              <a:rPr lang="en-US" sz="1600" dirty="0">
                <a:latin typeface="Open Sans" panose="020B0606030504020204" pitchFamily="34" charset="0"/>
                <a:ea typeface="Open Sans" panose="020B0606030504020204" pitchFamily="34" charset="0"/>
                <a:cs typeface="Open Sans" panose="020B0606030504020204" pitchFamily="34" charset="0"/>
              </a:rPr>
              <a:t>R - Read - GET</a:t>
            </a:r>
          </a:p>
          <a:p>
            <a:r>
              <a:rPr lang="en-US" sz="1600" dirty="0">
                <a:latin typeface="Open Sans" panose="020B0606030504020204" pitchFamily="34" charset="0"/>
                <a:ea typeface="Open Sans" panose="020B0606030504020204" pitchFamily="34" charset="0"/>
                <a:cs typeface="Open Sans" panose="020B0606030504020204" pitchFamily="34" charset="0"/>
              </a:rPr>
              <a:t>U - Update - PUT</a:t>
            </a:r>
          </a:p>
          <a:p>
            <a:r>
              <a:rPr lang="en-US" sz="1600" dirty="0">
                <a:latin typeface="Open Sans" panose="020B0606030504020204" pitchFamily="34" charset="0"/>
                <a:ea typeface="Open Sans" panose="020B0606030504020204" pitchFamily="34" charset="0"/>
                <a:cs typeface="Open Sans" panose="020B0606030504020204" pitchFamily="34" charset="0"/>
              </a:rPr>
              <a:t>D - Delete - DELETE</a:t>
            </a:r>
          </a:p>
        </p:txBody>
      </p:sp>
    </p:spTree>
    <p:extLst>
      <p:ext uri="{BB962C8B-B14F-4D97-AF65-F5344CB8AC3E}">
        <p14:creationId xmlns:p14="http://schemas.microsoft.com/office/powerpoint/2010/main" val="2359356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What is REST</a:t>
            </a:r>
            <a:endParaRPr lang="en-US" dirty="0"/>
          </a:p>
        </p:txBody>
      </p:sp>
      <p:sp>
        <p:nvSpPr>
          <p:cNvPr id="5" name="Content Placeholder 4"/>
          <p:cNvSpPr>
            <a:spLocks noGrp="1"/>
          </p:cNvSpPr>
          <p:nvPr>
            <p:ph sz="quarter" idx="1"/>
          </p:nvPr>
        </p:nvSpPr>
        <p:spPr/>
        <p:txBody>
          <a:bodyPr>
            <a:normAutofit/>
          </a:bodyPr>
          <a:lstStyle/>
          <a:p>
            <a:r>
              <a:rPr lang="en-US" sz="1600" dirty="0">
                <a:latin typeface="Segoe UI" panose="020B0502040204020203" pitchFamily="34" charset="0"/>
                <a:cs typeface="Segoe UI" panose="020B0502040204020203" pitchFamily="34" charset="0"/>
              </a:rPr>
              <a:t>REST stands for Representational State Transfer</a:t>
            </a:r>
          </a:p>
          <a:p>
            <a:r>
              <a:rPr lang="en-US" sz="1600" dirty="0">
                <a:latin typeface="Segoe UI" panose="020B0502040204020203" pitchFamily="34" charset="0"/>
                <a:cs typeface="Segoe UI" panose="020B0502040204020203" pitchFamily="34" charset="0"/>
              </a:rPr>
              <a:t>Representational State Transfer (REST) is an architectural style that defines a set of constraints to be used for creating web services.</a:t>
            </a:r>
          </a:p>
          <a:p>
            <a:r>
              <a:rPr lang="en-US" sz="1600" dirty="0">
                <a:latin typeface="Segoe UI" panose="020B0502040204020203" pitchFamily="34" charset="0"/>
                <a:cs typeface="Segoe UI" panose="020B0502040204020203" pitchFamily="34" charset="0"/>
              </a:rPr>
              <a:t>The web services that follows the REST architectural style is called RESTful Web Services.</a:t>
            </a: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33D70F01-02A4-378E-9DE1-6536819BC1EC}"/>
              </a:ext>
            </a:extLst>
          </p:cNvPr>
          <p:cNvPicPr>
            <a:picLocks noChangeAspect="1"/>
          </p:cNvPicPr>
          <p:nvPr/>
        </p:nvPicPr>
        <p:blipFill>
          <a:blip r:embed="rId3"/>
          <a:stretch>
            <a:fillRect/>
          </a:stretch>
        </p:blipFill>
        <p:spPr>
          <a:xfrm>
            <a:off x="1371600" y="3581400"/>
            <a:ext cx="6096000" cy="2219325"/>
          </a:xfrm>
          <a:prstGeom prst="rect">
            <a:avLst/>
          </a:prstGeom>
        </p:spPr>
      </p:pic>
    </p:spTree>
    <p:extLst>
      <p:ext uri="{BB962C8B-B14F-4D97-AF65-F5344CB8AC3E}">
        <p14:creationId xmlns:p14="http://schemas.microsoft.com/office/powerpoint/2010/main" val="2505136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What is REST</a:t>
            </a:r>
            <a:endParaRPr lang="en-US" dirty="0"/>
          </a:p>
        </p:txBody>
      </p:sp>
      <p:sp>
        <p:nvSpPr>
          <p:cNvPr id="5" name="Content Placeholder 4"/>
          <p:cNvSpPr>
            <a:spLocks noGrp="1"/>
          </p:cNvSpPr>
          <p:nvPr>
            <p:ph sz="quarter" idx="1"/>
          </p:nvPr>
        </p:nvSpPr>
        <p:spPr/>
        <p:txBody>
          <a:bodyPr>
            <a:normAutofit/>
          </a:bodyPr>
          <a:lstStyle/>
          <a:p>
            <a:r>
              <a:rPr lang="en-US" sz="1600" dirty="0">
                <a:latin typeface="Segoe UI" panose="020B0502040204020203" pitchFamily="34" charset="0"/>
                <a:cs typeface="Segoe UI" panose="020B0502040204020203" pitchFamily="34" charset="0"/>
              </a:rPr>
              <a:t>The REST architectural style describes the six constraints.</a:t>
            </a: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p:txBody>
      </p:sp>
      <p:pic>
        <p:nvPicPr>
          <p:cNvPr id="4098" name="Picture 2" descr="What is REST?">
            <a:extLst>
              <a:ext uri="{FF2B5EF4-FFF2-40B4-BE49-F238E27FC236}">
                <a16:creationId xmlns:a16="http://schemas.microsoft.com/office/drawing/2014/main" id="{07273FCD-56EC-699C-4995-7A1A3D9D2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357437"/>
            <a:ext cx="6191250"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517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 Constraints for RESTful Architecture</a:t>
            </a:r>
            <a:endParaRPr lang="en-US" dirty="0"/>
          </a:p>
        </p:txBody>
      </p:sp>
      <p:sp>
        <p:nvSpPr>
          <p:cNvPr id="5" name="Content Placeholder 4"/>
          <p:cNvSpPr>
            <a:spLocks noGrp="1"/>
          </p:cNvSpPr>
          <p:nvPr>
            <p:ph sz="quarter" idx="1"/>
          </p:nvPr>
        </p:nvSpPr>
        <p:spPr/>
        <p:txBody>
          <a:bodyPr>
            <a:normAutofit/>
          </a:bodyPr>
          <a:lstStyle/>
          <a:p>
            <a:r>
              <a:rPr lang="en-US" sz="2000" b="1" dirty="0"/>
              <a:t> Client-Server</a:t>
            </a:r>
          </a:p>
          <a:p>
            <a:r>
              <a:rPr lang="en-US" sz="1800" dirty="0">
                <a:latin typeface="Segoe UI" panose="020B0502040204020203" pitchFamily="34" charset="0"/>
                <a:cs typeface="Segoe UI" panose="020B0502040204020203" pitchFamily="34" charset="0"/>
              </a:rPr>
              <a:t>The client-server design pattern enforces the separation of concerns, which helps the client and the server components evolve independently.</a:t>
            </a:r>
          </a:p>
          <a:p>
            <a:r>
              <a:rPr lang="en-US" sz="1800" dirty="0">
                <a:latin typeface="Segoe UI" panose="020B0502040204020203" pitchFamily="34" charset="0"/>
                <a:cs typeface="Segoe UI" panose="020B0502040204020203" pitchFamily="34" charset="0"/>
              </a:rPr>
              <a:t>By separating the user interface concerns (client) from the data storage concerns (server), we improve the portability of the user interface across multiple platforms and improve scalability by simplifying the server components.</a:t>
            </a:r>
          </a:p>
          <a:p>
            <a:r>
              <a:rPr lang="en-US" sz="1800" dirty="0">
                <a:latin typeface="Segoe UI" panose="020B0502040204020203" pitchFamily="34" charset="0"/>
                <a:cs typeface="Segoe UI" panose="020B0502040204020203" pitchFamily="34" charset="0"/>
              </a:rPr>
              <a:t>While the client and the server evolve, we have to make sure that the interface/contract between the client and the server does not break.</a:t>
            </a:r>
          </a:p>
          <a:p>
            <a:endParaRPr lang="en-US" sz="2000" dirty="0"/>
          </a:p>
        </p:txBody>
      </p:sp>
    </p:spTree>
    <p:extLst>
      <p:ext uri="{BB962C8B-B14F-4D97-AF65-F5344CB8AC3E}">
        <p14:creationId xmlns:p14="http://schemas.microsoft.com/office/powerpoint/2010/main" val="1453131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 Constraints for RESTful Architecture</a:t>
            </a:r>
            <a:endParaRPr lang="en-US" dirty="0"/>
          </a:p>
        </p:txBody>
      </p:sp>
      <p:sp>
        <p:nvSpPr>
          <p:cNvPr id="5" name="Content Placeholder 4"/>
          <p:cNvSpPr>
            <a:spLocks noGrp="1"/>
          </p:cNvSpPr>
          <p:nvPr>
            <p:ph sz="quarter" idx="1"/>
          </p:nvPr>
        </p:nvSpPr>
        <p:spPr/>
        <p:txBody>
          <a:bodyPr>
            <a:normAutofit/>
          </a:bodyPr>
          <a:lstStyle/>
          <a:p>
            <a:r>
              <a:rPr lang="en-US" sz="1800" b="1" dirty="0">
                <a:latin typeface="Segoe UI" panose="020B0502040204020203" pitchFamily="34" charset="0"/>
                <a:cs typeface="Segoe UI" panose="020B0502040204020203" pitchFamily="34" charset="0"/>
              </a:rPr>
              <a:t> Stateless</a:t>
            </a:r>
          </a:p>
          <a:p>
            <a:r>
              <a:rPr lang="en-US" sz="1800" dirty="0">
                <a:latin typeface="Segoe UI" panose="020B0502040204020203" pitchFamily="34" charset="0"/>
                <a:cs typeface="Segoe UI" panose="020B0502040204020203" pitchFamily="34" charset="0"/>
              </a:rPr>
              <a:t>Statelessness mandates that each request from the client to the server must contain all of the information necessary to understand and complete the request.</a:t>
            </a:r>
          </a:p>
          <a:p>
            <a:r>
              <a:rPr lang="en-US" sz="1800" dirty="0">
                <a:latin typeface="Segoe UI" panose="020B0502040204020203" pitchFamily="34" charset="0"/>
                <a:cs typeface="Segoe UI" panose="020B0502040204020203" pitchFamily="34" charset="0"/>
              </a:rPr>
              <a:t>The server cannot take advantage of any previously stored context information on the server.</a:t>
            </a:r>
          </a:p>
        </p:txBody>
      </p:sp>
    </p:spTree>
    <p:extLst>
      <p:ext uri="{BB962C8B-B14F-4D97-AF65-F5344CB8AC3E}">
        <p14:creationId xmlns:p14="http://schemas.microsoft.com/office/powerpoint/2010/main" val="589792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 Constraints for RESTful Architecture</a:t>
            </a:r>
            <a:endParaRPr lang="en-US" dirty="0"/>
          </a:p>
        </p:txBody>
      </p:sp>
      <p:sp>
        <p:nvSpPr>
          <p:cNvPr id="5" name="Content Placeholder 4"/>
          <p:cNvSpPr>
            <a:spLocks noGrp="1"/>
          </p:cNvSpPr>
          <p:nvPr>
            <p:ph sz="quarter" idx="1"/>
          </p:nvPr>
        </p:nvSpPr>
        <p:spPr/>
        <p:txBody>
          <a:bodyPr>
            <a:normAutofit/>
          </a:bodyPr>
          <a:lstStyle/>
          <a:p>
            <a:r>
              <a:rPr lang="en-US" sz="1800" b="1" dirty="0">
                <a:latin typeface="Segoe UI" panose="020B0502040204020203" pitchFamily="34" charset="0"/>
                <a:cs typeface="Segoe UI" panose="020B0502040204020203" pitchFamily="34" charset="0"/>
              </a:rPr>
              <a:t>Cacheable</a:t>
            </a:r>
          </a:p>
          <a:p>
            <a:r>
              <a:rPr lang="en-US" sz="1800" dirty="0">
                <a:latin typeface="Segoe UI" panose="020B0502040204020203" pitchFamily="34" charset="0"/>
                <a:cs typeface="Segoe UI" panose="020B0502040204020203" pitchFamily="34" charset="0"/>
              </a:rPr>
              <a:t>The cacheable constraint requires that a response should implicitly or explicitly label itself as cacheable or non-cacheable.</a:t>
            </a:r>
          </a:p>
          <a:p>
            <a:r>
              <a:rPr lang="en-US" sz="1800" dirty="0">
                <a:latin typeface="Segoe UI" panose="020B0502040204020203" pitchFamily="34" charset="0"/>
                <a:cs typeface="Segoe UI" panose="020B0502040204020203" pitchFamily="34" charset="0"/>
              </a:rPr>
              <a:t>If the response is cacheable, the client application gets the right to reuse the response data later for equivalent requests and a specified period.</a:t>
            </a:r>
          </a:p>
        </p:txBody>
      </p:sp>
    </p:spTree>
    <p:extLst>
      <p:ext uri="{BB962C8B-B14F-4D97-AF65-F5344CB8AC3E}">
        <p14:creationId xmlns:p14="http://schemas.microsoft.com/office/powerpoint/2010/main" val="32360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How Does Web Service Work?</a:t>
            </a:r>
            <a:endParaRPr lang="en-US" dirty="0"/>
          </a:p>
        </p:txBody>
      </p:sp>
      <p:sp>
        <p:nvSpPr>
          <p:cNvPr id="5" name="Content Placeholder 4"/>
          <p:cNvSpPr>
            <a:spLocks noGrp="1"/>
          </p:cNvSpPr>
          <p:nvPr>
            <p:ph sz="quarter" idx="1"/>
          </p:nvPr>
        </p:nvSpPr>
        <p:spPr/>
        <p:txBody>
          <a:bodyPr>
            <a:normAutofit/>
          </a:bodyPr>
          <a:lstStyle/>
          <a:p>
            <a:r>
              <a:rPr lang="en-US" sz="1600" dirty="0">
                <a:latin typeface="Segoe UI" panose="020B0502040204020203" pitchFamily="34" charset="0"/>
                <a:cs typeface="Segoe UI" panose="020B0502040204020203" pitchFamily="34" charset="0"/>
              </a:rPr>
              <a:t>The diagram depicts a very simplified version of how a web service would function. The client would use requests to send a sequence of web service calls to a server that would host the actual web service.</a:t>
            </a:r>
          </a:p>
          <a:p>
            <a:endParaRPr lang="en-US" sz="1600" dirty="0">
              <a:latin typeface="Segoe UI" panose="020B0502040204020203" pitchFamily="34" charset="0"/>
              <a:cs typeface="Segoe UI" panose="020B0502040204020203" pitchFamily="34" charset="0"/>
            </a:endParaRPr>
          </a:p>
        </p:txBody>
      </p:sp>
      <p:pic>
        <p:nvPicPr>
          <p:cNvPr id="3074" name="Picture 2">
            <a:extLst>
              <a:ext uri="{FF2B5EF4-FFF2-40B4-BE49-F238E27FC236}">
                <a16:creationId xmlns:a16="http://schemas.microsoft.com/office/drawing/2014/main" id="{DA52A948-AA8C-AD33-620C-FE6F48AD2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14600"/>
            <a:ext cx="6086475"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116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 Constraints for RESTful Architecture</a:t>
            </a:r>
            <a:endParaRPr lang="en-US" dirty="0"/>
          </a:p>
        </p:txBody>
      </p:sp>
      <p:sp>
        <p:nvSpPr>
          <p:cNvPr id="5" name="Content Placeholder 4"/>
          <p:cNvSpPr>
            <a:spLocks noGrp="1"/>
          </p:cNvSpPr>
          <p:nvPr>
            <p:ph sz="quarter" idx="1"/>
          </p:nvPr>
        </p:nvSpPr>
        <p:spPr/>
        <p:txBody>
          <a:bodyPr>
            <a:normAutofit/>
          </a:bodyPr>
          <a:lstStyle/>
          <a:p>
            <a:r>
              <a:rPr lang="en-US" sz="1800" b="1" dirty="0">
                <a:latin typeface="Segoe UI" panose="020B0502040204020203" pitchFamily="34" charset="0"/>
                <a:cs typeface="Segoe UI" panose="020B0502040204020203" pitchFamily="34" charset="0"/>
              </a:rPr>
              <a:t>Layered System</a:t>
            </a:r>
          </a:p>
          <a:p>
            <a:r>
              <a:rPr lang="en-US" sz="1800" dirty="0">
                <a:latin typeface="Segoe UI" panose="020B0502040204020203" pitchFamily="34" charset="0"/>
                <a:cs typeface="Segoe UI" panose="020B0502040204020203" pitchFamily="34" charset="0"/>
              </a:rPr>
              <a:t>The layered system style allows an architecture to be composed of hierarchical layers by constraining component behavior.</a:t>
            </a:r>
          </a:p>
          <a:p>
            <a:r>
              <a:rPr lang="en-US" sz="1800" dirty="0">
                <a:latin typeface="Segoe UI" panose="020B0502040204020203" pitchFamily="34" charset="0"/>
                <a:cs typeface="Segoe UI" panose="020B0502040204020203" pitchFamily="34" charset="0"/>
              </a:rPr>
              <a:t>For example, in a layered system, each component cannot see beyond the immediate layer they are interacting with.</a:t>
            </a:r>
          </a:p>
          <a:p>
            <a:r>
              <a:rPr lang="en-US" sz="1800" b="1" dirty="0">
                <a:latin typeface="Segoe UI" panose="020B0502040204020203" pitchFamily="34" charset="0"/>
                <a:cs typeface="Segoe UI" panose="020B0502040204020203" pitchFamily="34" charset="0"/>
              </a:rPr>
              <a:t>Code on Demand (Optional)</a:t>
            </a:r>
          </a:p>
          <a:p>
            <a:r>
              <a:rPr lang="en-US" sz="1800" dirty="0">
                <a:latin typeface="Segoe UI" panose="020B0502040204020203" pitchFamily="34" charset="0"/>
                <a:cs typeface="Segoe UI" panose="020B0502040204020203" pitchFamily="34" charset="0"/>
              </a:rPr>
              <a:t>REST also allows client functionality to extend by downloading and executing code in the form of applets or scripts.</a:t>
            </a:r>
          </a:p>
          <a:p>
            <a:r>
              <a:rPr lang="en-US" sz="1800" dirty="0">
                <a:latin typeface="Segoe UI" panose="020B0502040204020203" pitchFamily="34" charset="0"/>
                <a:cs typeface="Segoe UI" panose="020B0502040204020203" pitchFamily="34" charset="0"/>
              </a:rPr>
              <a:t>The downloaded code simplifies clients by reducing the number of features required to be pre-implemented. Servers can provide part of features delivered to the client in the form of code, and the client only needs to execute the code.</a:t>
            </a:r>
          </a:p>
        </p:txBody>
      </p:sp>
    </p:spTree>
    <p:extLst>
      <p:ext uri="{BB962C8B-B14F-4D97-AF65-F5344CB8AC3E}">
        <p14:creationId xmlns:p14="http://schemas.microsoft.com/office/powerpoint/2010/main" val="3652475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  Constraints for RESTful Architecture</a:t>
            </a:r>
            <a:endParaRPr lang="en-US" dirty="0"/>
          </a:p>
        </p:txBody>
      </p:sp>
      <p:sp>
        <p:nvSpPr>
          <p:cNvPr id="5" name="Content Placeholder 4"/>
          <p:cNvSpPr>
            <a:spLocks noGrp="1"/>
          </p:cNvSpPr>
          <p:nvPr>
            <p:ph sz="quarter" idx="1"/>
          </p:nvPr>
        </p:nvSpPr>
        <p:spPr/>
        <p:txBody>
          <a:bodyPr>
            <a:normAutofit/>
          </a:bodyPr>
          <a:lstStyle/>
          <a:p>
            <a:r>
              <a:rPr lang="en-IN" sz="1800" b="1" dirty="0"/>
              <a:t>Uniform Interface </a:t>
            </a:r>
            <a:r>
              <a:rPr lang="en-IN" sz="1800" dirty="0"/>
              <a:t>- The uniform interface constraint defines the interface between the client and the server. To understand the uniform interface constraint, we need to understand what a resource is and the HTTP verbs - GET, PUT, POST &amp; DELETE. In the context of a REST API, resources typically represent data entities. Product, Employee, Customer </a:t>
            </a:r>
            <a:r>
              <a:rPr lang="en-IN" sz="1800" dirty="0" err="1"/>
              <a:t>etc</a:t>
            </a:r>
            <a:r>
              <a:rPr lang="en-IN" sz="1800" dirty="0"/>
              <a:t> are all resources. The HTTP verb (GET, PUT, POST, DELETE) that is sent with each request tells the API what to do with the resource. Each resource is identified by a specific URI (Uniform Resource Identifier). The following table shows some typical requests that you see in an API</a:t>
            </a:r>
          </a:p>
          <a:p>
            <a:br>
              <a:rPr lang="en-IN" sz="1800" dirty="0"/>
            </a:br>
            <a:endParaRPr 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191000"/>
            <a:ext cx="57912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2581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 What is a Resource?</a:t>
            </a:r>
            <a:endParaRPr lang="en-US"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The key abstraction of information in REST is a resource. </a:t>
            </a:r>
          </a:p>
          <a:p>
            <a:r>
              <a:rPr lang="en-US" sz="1800" dirty="0">
                <a:latin typeface="Segoe UI" panose="020B0502040204020203" pitchFamily="34" charset="0"/>
                <a:cs typeface="Segoe UI" panose="020B0502040204020203" pitchFamily="34" charset="0"/>
              </a:rPr>
              <a:t>Any information that we can name can be a resource. For example, a REST resource can be a document or image or a non-virtual object (e.g., a person).</a:t>
            </a:r>
          </a:p>
        </p:txBody>
      </p:sp>
    </p:spTree>
    <p:extLst>
      <p:ext uri="{BB962C8B-B14F-4D97-AF65-F5344CB8AC3E}">
        <p14:creationId xmlns:p14="http://schemas.microsoft.com/office/powerpoint/2010/main" val="3189708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What is Web API</a:t>
            </a:r>
            <a:endParaRPr lang="en-US" dirty="0"/>
          </a:p>
        </p:txBody>
      </p:sp>
      <p:sp>
        <p:nvSpPr>
          <p:cNvPr id="5" name="Content Placeholder 4"/>
          <p:cNvSpPr>
            <a:spLocks noGrp="1"/>
          </p:cNvSpPr>
          <p:nvPr>
            <p:ph sz="quarter" idx="1"/>
          </p:nvPr>
        </p:nvSpPr>
        <p:spPr/>
        <p:txBody>
          <a:bodyPr>
            <a:normAutofit/>
          </a:bodyPr>
          <a:lstStyle/>
          <a:p>
            <a:r>
              <a:rPr lang="en-US" sz="1600" b="0" i="0" dirty="0">
                <a:solidFill>
                  <a:srgbClr val="383F55"/>
                </a:solidFill>
                <a:effectLst/>
                <a:latin typeface="Segoe UI" panose="020B0502040204020203" pitchFamily="34" charset="0"/>
                <a:cs typeface="Segoe UI" panose="020B0502040204020203" pitchFamily="34" charset="0"/>
              </a:rPr>
              <a:t>API stands for Application Programming Interfaces (APIs).</a:t>
            </a:r>
          </a:p>
          <a:p>
            <a:r>
              <a:rPr lang="en-US" sz="1600" dirty="0">
                <a:latin typeface="Segoe UI" panose="020B0502040204020203" pitchFamily="34" charset="0"/>
                <a:cs typeface="Segoe UI" panose="020B0502040204020203" pitchFamily="34" charset="0"/>
              </a:rPr>
              <a:t>Application Programming Interfaces (APIs) are basically HTTP services that are used to communicate between applications in a simple and easy way.</a:t>
            </a: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Web API is an API as the name suggests, it can be accessed over the web using the HTTP protocol. </a:t>
            </a:r>
          </a:p>
          <a:p>
            <a:r>
              <a:rPr lang="en-US" sz="1600" dirty="0">
                <a:latin typeface="Segoe UI" panose="020B0502040204020203" pitchFamily="34" charset="0"/>
                <a:cs typeface="Segoe UI" panose="020B0502040204020203" pitchFamily="34" charset="0"/>
              </a:rPr>
              <a:t>Web API is a framework that helps you to create and develop HTTP based RESTFUL services. </a:t>
            </a:r>
          </a:p>
          <a:p>
            <a:endParaRPr lang="en-US" sz="1600"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39003D5-8640-D8CD-B5F7-E5EA8C6EA43D}"/>
              </a:ext>
            </a:extLst>
          </p:cNvPr>
          <p:cNvPicPr>
            <a:picLocks noChangeAspect="1"/>
          </p:cNvPicPr>
          <p:nvPr/>
        </p:nvPicPr>
        <p:blipFill>
          <a:blip r:embed="rId3"/>
          <a:stretch>
            <a:fillRect/>
          </a:stretch>
        </p:blipFill>
        <p:spPr>
          <a:xfrm>
            <a:off x="1447800" y="2625725"/>
            <a:ext cx="5867400" cy="1717675"/>
          </a:xfrm>
          <a:prstGeom prst="rect">
            <a:avLst/>
          </a:prstGeom>
        </p:spPr>
      </p:pic>
    </p:spTree>
    <p:extLst>
      <p:ext uri="{BB962C8B-B14F-4D97-AF65-F5344CB8AC3E}">
        <p14:creationId xmlns:p14="http://schemas.microsoft.com/office/powerpoint/2010/main" val="3506476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Web API</a:t>
            </a:r>
          </a:p>
        </p:txBody>
      </p:sp>
      <p:sp>
        <p:nvSpPr>
          <p:cNvPr id="5" name="Content Placeholder 4"/>
          <p:cNvSpPr>
            <a:spLocks noGrp="1"/>
          </p:cNvSpPr>
          <p:nvPr>
            <p:ph sz="quarter" idx="1"/>
          </p:nvPr>
        </p:nvSpPr>
        <p:spPr/>
        <p:txBody>
          <a:bodyPr>
            <a:normAutofit/>
          </a:bodyPr>
          <a:lstStyle/>
          <a:p>
            <a:r>
              <a:rPr lang="en-US" sz="1800" dirty="0"/>
              <a:t>API stands for Application Programming Interface which allows software applications to communicate with each other via API calls.</a:t>
            </a:r>
            <a:endParaRPr lang="en-IN" sz="1800" dirty="0"/>
          </a:p>
          <a:p>
            <a:r>
              <a:rPr lang="en-IN" sz="1800" dirty="0"/>
              <a:t>Web API is a framework that makes it easy to build  or crate HTTP services</a:t>
            </a:r>
          </a:p>
          <a:p>
            <a:r>
              <a:rPr lang="en-IN" sz="1800" dirty="0"/>
              <a:t>API services reach a broad range of clients, including browsers and mobile devices.</a:t>
            </a:r>
          </a:p>
          <a:p>
            <a:pPr fontAlgn="t"/>
            <a:r>
              <a:rPr lang="en-US" sz="1800" dirty="0"/>
              <a:t>This is the new framework for building HTTP services with easy and simple way.</a:t>
            </a:r>
            <a:endParaRPr lang="en-IN" sz="1800" dirty="0"/>
          </a:p>
          <a:p>
            <a:r>
              <a:rPr lang="en-IN" sz="1800" dirty="0"/>
              <a:t> The ASP.NET Web API is an ideal platform for building REST Services on the .NET Core/Framework.</a:t>
            </a:r>
          </a:p>
          <a:p>
            <a:r>
              <a:rPr lang="en-US" sz="1800" dirty="0"/>
              <a:t>Web API services can  be consumed by a broad range of clients like</a:t>
            </a:r>
            <a:br>
              <a:rPr lang="en-US" sz="1800" dirty="0"/>
            </a:br>
            <a:r>
              <a:rPr lang="en-US" sz="1800" dirty="0"/>
              <a:t>1. Browsers</a:t>
            </a:r>
            <a:br>
              <a:rPr lang="en-US" sz="1800" dirty="0"/>
            </a:br>
            <a:r>
              <a:rPr lang="en-US" sz="1800" dirty="0"/>
              <a:t>2. Mobile applications</a:t>
            </a:r>
            <a:br>
              <a:rPr lang="en-US" sz="1800" dirty="0"/>
            </a:br>
            <a:r>
              <a:rPr lang="en-US" sz="1800" dirty="0"/>
              <a:t>3. Desktop applications</a:t>
            </a:r>
            <a:br>
              <a:rPr lang="en-US" sz="1800" dirty="0"/>
            </a:br>
            <a:r>
              <a:rPr lang="en-US" sz="1800" dirty="0"/>
              <a:t>4. IOTs( Internet Of Things)</a:t>
            </a:r>
          </a:p>
          <a:p>
            <a:r>
              <a:rPr lang="en-US" sz="1800" dirty="0"/>
              <a:t>It can be hosted with in IIS/Tomcat or Windows Azure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Service Types</a:t>
            </a:r>
          </a:p>
        </p:txBody>
      </p:sp>
      <p:sp>
        <p:nvSpPr>
          <p:cNvPr id="5" name="Content Placeholder 4"/>
          <p:cNvSpPr>
            <a:spLocks noGrp="1"/>
          </p:cNvSpPr>
          <p:nvPr>
            <p:ph sz="quarter" idx="1"/>
          </p:nvPr>
        </p:nvSpPr>
        <p:spPr/>
        <p:txBody>
          <a:bodyPr>
            <a:normAutofit/>
          </a:bodyPr>
          <a:lstStyle/>
          <a:p>
            <a:r>
              <a:rPr lang="en-US" sz="1800" b="1" dirty="0"/>
              <a:t>Web Service</a:t>
            </a:r>
          </a:p>
          <a:p>
            <a:pPr fontAlgn="t"/>
            <a:r>
              <a:rPr lang="en-US" sz="1800" dirty="0"/>
              <a:t>It is based on SOAP and return data in XML form.</a:t>
            </a:r>
          </a:p>
          <a:p>
            <a:pPr fontAlgn="t"/>
            <a:r>
              <a:rPr lang="en-US" sz="1800" dirty="0"/>
              <a:t>It support only HTTP protocol.</a:t>
            </a:r>
          </a:p>
          <a:p>
            <a:pPr fontAlgn="t"/>
            <a:r>
              <a:rPr lang="en-US" sz="1800" dirty="0"/>
              <a:t>It is not open source but can be consumed by any client that understands xml.</a:t>
            </a:r>
          </a:p>
          <a:p>
            <a:pPr fontAlgn="t"/>
            <a:r>
              <a:rPr lang="en-US" sz="1800" dirty="0"/>
              <a:t>It can be hosted only on IIS.</a:t>
            </a:r>
          </a:p>
          <a:p>
            <a:r>
              <a:rPr lang="en-US" sz="1800" b="1" dirty="0"/>
              <a:t>WCF</a:t>
            </a:r>
          </a:p>
          <a:p>
            <a:pPr fontAlgn="t"/>
            <a:r>
              <a:rPr lang="en-US" sz="1800" dirty="0"/>
              <a:t>It is also based on SOAP and return data in XML form.</a:t>
            </a:r>
          </a:p>
          <a:p>
            <a:pPr fontAlgn="t"/>
            <a:r>
              <a:rPr lang="en-US" sz="1800" dirty="0"/>
              <a:t>It is the evolution of the web service(ASMX) and support various protocols like TCP, HTTP, HTTPS, Named Pipes, MSMQ.</a:t>
            </a:r>
          </a:p>
          <a:p>
            <a:pPr fontAlgn="t"/>
            <a:r>
              <a:rPr lang="en-US" sz="1800" dirty="0"/>
              <a:t>The main issue with WCF is, its tedious and extensive configuration.</a:t>
            </a:r>
          </a:p>
          <a:p>
            <a:pPr fontAlgn="t"/>
            <a:r>
              <a:rPr lang="en-US" sz="1800" dirty="0"/>
              <a:t>It is not open source but can be consumed by any client that understands xml.</a:t>
            </a:r>
          </a:p>
          <a:p>
            <a:pPr fontAlgn="t"/>
            <a:r>
              <a:rPr lang="en-US" sz="1800" dirty="0"/>
              <a:t>It can be hosted with in the </a:t>
            </a:r>
            <a:r>
              <a:rPr lang="en-US" sz="1800" dirty="0" err="1"/>
              <a:t>applicaion</a:t>
            </a:r>
            <a:r>
              <a:rPr lang="en-US" sz="1800" dirty="0"/>
              <a:t> or on IIS or using window service.</a:t>
            </a:r>
          </a:p>
          <a:p>
            <a:endParaRPr lang="en-US" sz="1800" dirty="0">
              <a:solidFill>
                <a:srgbClr val="C00000"/>
              </a:solidFill>
            </a:endParaRPr>
          </a:p>
          <a:p>
            <a:endParaRPr lang="en-US" sz="1800" dirty="0">
              <a:solidFill>
                <a:srgbClr val="C00000"/>
              </a:solidFill>
            </a:endParaRPr>
          </a:p>
          <a:p>
            <a:endParaRPr lang="en-US" sz="1800" dirty="0">
              <a:solidFill>
                <a:srgbClr val="C00000"/>
              </a:solidFill>
            </a:endParaRPr>
          </a:p>
          <a:p>
            <a:endParaRPr lang="en-US" sz="1400" dirty="0">
              <a:solidFill>
                <a:srgbClr val="C00000"/>
              </a:solidFill>
            </a:endParaRPr>
          </a:p>
          <a:p>
            <a:endParaRPr lang="en-US" sz="1400" dirty="0"/>
          </a:p>
        </p:txBody>
      </p:sp>
    </p:spTree>
    <p:extLst>
      <p:ext uri="{BB962C8B-B14F-4D97-AF65-F5344CB8AC3E}">
        <p14:creationId xmlns:p14="http://schemas.microsoft.com/office/powerpoint/2010/main" val="3465547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Service Types</a:t>
            </a:r>
          </a:p>
        </p:txBody>
      </p:sp>
      <p:sp>
        <p:nvSpPr>
          <p:cNvPr id="5" name="Content Placeholder 4"/>
          <p:cNvSpPr>
            <a:spLocks noGrp="1"/>
          </p:cNvSpPr>
          <p:nvPr>
            <p:ph sz="quarter" idx="1"/>
          </p:nvPr>
        </p:nvSpPr>
        <p:spPr/>
        <p:txBody>
          <a:bodyPr>
            <a:normAutofit/>
          </a:bodyPr>
          <a:lstStyle/>
          <a:p>
            <a:r>
              <a:rPr lang="en-US" sz="1800" b="1" dirty="0"/>
              <a:t>Web API</a:t>
            </a:r>
          </a:p>
          <a:p>
            <a:pPr fontAlgn="t"/>
            <a:r>
              <a:rPr lang="en-US" sz="1800" dirty="0"/>
              <a:t>This is the new framework for building HTTP services with easy and simple way.</a:t>
            </a:r>
          </a:p>
          <a:p>
            <a:pPr fontAlgn="t"/>
            <a:r>
              <a:rPr lang="en-US" sz="1800" dirty="0"/>
              <a:t>Web API is open source an ideal platform for building REST-full services over the .NET Core/Framework.</a:t>
            </a:r>
          </a:p>
          <a:p>
            <a:pPr fontAlgn="t"/>
            <a:r>
              <a:rPr lang="en-US" sz="1800" dirty="0"/>
              <a:t>it use the full features of HTTP (like URIs, request/response headers, caching, versioning, various content formats)</a:t>
            </a:r>
          </a:p>
          <a:p>
            <a:pPr fontAlgn="t"/>
            <a:r>
              <a:rPr lang="en-US" sz="1800" dirty="0"/>
              <a:t>It can be hosted with in the application or on IIS/Azure/AWS.</a:t>
            </a:r>
          </a:p>
          <a:p>
            <a:pPr fontAlgn="t"/>
            <a:r>
              <a:rPr lang="en-US" sz="1800" dirty="0"/>
              <a:t>It is light weight architecture and good for devices which have limited bandwidth like smart phones.</a:t>
            </a:r>
          </a:p>
          <a:p>
            <a:pPr fontAlgn="t"/>
            <a:r>
              <a:rPr lang="en-US" sz="1800" dirty="0"/>
              <a:t>Responses are formatted by Web API’s MediaTypeFormatter into JSON, XML or whatever format you want to add as a MediaTypeFormatter.</a:t>
            </a: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p>
        </p:txBody>
      </p:sp>
    </p:spTree>
    <p:extLst>
      <p:ext uri="{BB962C8B-B14F-4D97-AF65-F5344CB8AC3E}">
        <p14:creationId xmlns:p14="http://schemas.microsoft.com/office/powerpoint/2010/main" val="1460936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request/response pipeline</a:t>
            </a:r>
          </a:p>
        </p:txBody>
      </p:sp>
      <p:sp>
        <p:nvSpPr>
          <p:cNvPr id="5" name="Content Placeholder 4"/>
          <p:cNvSpPr>
            <a:spLocks noGrp="1"/>
          </p:cNvSpPr>
          <p:nvPr>
            <p:ph sz="quarter" idx="1"/>
          </p:nvPr>
        </p:nvSpPr>
        <p:spPr/>
        <p:txBody>
          <a:bodyPr>
            <a:normAutofit/>
          </a:bodyPr>
          <a:lstStyle/>
          <a:p>
            <a:endParaRPr lang="en-US" sz="1800" dirty="0">
              <a:solidFill>
                <a:srgbClr val="C00000"/>
              </a:solidFill>
            </a:endParaRPr>
          </a:p>
          <a:p>
            <a:endParaRPr lang="en-US" sz="1800" dirty="0">
              <a:solidFill>
                <a:srgbClr val="C00000"/>
              </a:solidFill>
            </a:endParaRPr>
          </a:p>
          <a:p>
            <a:endParaRPr lang="en-US" sz="1800" dirty="0"/>
          </a:p>
        </p:txBody>
      </p:sp>
      <p:pic>
        <p:nvPicPr>
          <p:cNvPr id="2050" name="Picture 2" descr="http://www.tutorialsteacher.com/Content/images/webapi/webapi-request-pipeline.png"/>
          <p:cNvPicPr>
            <a:picLocks noChangeAspect="1" noChangeArrowheads="1"/>
          </p:cNvPicPr>
          <p:nvPr/>
        </p:nvPicPr>
        <p:blipFill>
          <a:blip r:embed="rId2"/>
          <a:srcRect/>
          <a:stretch>
            <a:fillRect/>
          </a:stretch>
        </p:blipFill>
        <p:spPr bwMode="auto">
          <a:xfrm>
            <a:off x="365554" y="2895600"/>
            <a:ext cx="8368614" cy="2057400"/>
          </a:xfrm>
          <a:prstGeom prst="rect">
            <a:avLst/>
          </a:prstGeom>
          <a:noFill/>
        </p:spPr>
      </p:pic>
    </p:spTree>
    <p:extLst>
      <p:ext uri="{BB962C8B-B14F-4D97-AF65-F5344CB8AC3E}">
        <p14:creationId xmlns:p14="http://schemas.microsoft.com/office/powerpoint/2010/main" val="1460936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HTTP Verbs in ASP.NET Core Web API</a:t>
            </a:r>
          </a:p>
        </p:txBody>
      </p:sp>
      <p:sp>
        <p:nvSpPr>
          <p:cNvPr id="5" name="Content Placeholder 4"/>
          <p:cNvSpPr>
            <a:spLocks noGrp="1"/>
          </p:cNvSpPr>
          <p:nvPr>
            <p:ph sz="quarter" idx="1"/>
          </p:nvPr>
        </p:nvSpPr>
        <p:spPr/>
        <p:txBody>
          <a:bodyPr>
            <a:norm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One of the key features of HTTP is the use of verbs (also known as methods or actions) to perform specific operations on resources.</a:t>
            </a:r>
          </a:p>
          <a:p>
            <a:r>
              <a:rPr lang="en-US" sz="1600" dirty="0">
                <a:latin typeface="Open Sans" panose="020B0606030504020204" pitchFamily="34" charset="0"/>
                <a:ea typeface="Open Sans" panose="020B0606030504020204" pitchFamily="34" charset="0"/>
                <a:cs typeface="Open Sans" panose="020B0606030504020204" pitchFamily="34" charset="0"/>
              </a:rPr>
              <a:t>A resource is a specific entity could be customer, employee, product, student etc.</a:t>
            </a:r>
          </a:p>
          <a:p>
            <a:r>
              <a:rPr lang="en-US" sz="1600" dirty="0">
                <a:latin typeface="Open Sans" panose="020B0606030504020204" pitchFamily="34" charset="0"/>
                <a:ea typeface="Open Sans" panose="020B0606030504020204" pitchFamily="34" charset="0"/>
                <a:cs typeface="Open Sans" panose="020B0606030504020204" pitchFamily="34" charset="0"/>
              </a:rPr>
              <a:t>In the context of ASP.NET Web API, these HTTP verbs are used to create, read, update, and delete data. </a:t>
            </a:r>
          </a:p>
          <a:p>
            <a:r>
              <a:rPr lang="en-US" sz="1600" dirty="0">
                <a:latin typeface="Open Sans" panose="020B0606030504020204" pitchFamily="34" charset="0"/>
                <a:ea typeface="Open Sans" panose="020B0606030504020204" pitchFamily="34" charset="0"/>
                <a:cs typeface="Open Sans" panose="020B0606030504020204" pitchFamily="34" charset="0"/>
              </a:rPr>
              <a:t>The following are the five most commonly used HTTP verbs in the ASP.NET Core Web API</a:t>
            </a:r>
          </a:p>
          <a:p>
            <a:r>
              <a:rPr lang="en-US" sz="1600" dirty="0">
                <a:latin typeface="Open Sans" panose="020B0606030504020204" pitchFamily="34" charset="0"/>
                <a:ea typeface="Open Sans" panose="020B0606030504020204" pitchFamily="34" charset="0"/>
                <a:cs typeface="Open Sans" panose="020B0606030504020204" pitchFamily="34" charset="0"/>
              </a:rPr>
              <a:t>Get</a:t>
            </a:r>
          </a:p>
          <a:p>
            <a:r>
              <a:rPr lang="en-US" sz="1600" dirty="0">
                <a:latin typeface="Open Sans" panose="020B0606030504020204" pitchFamily="34" charset="0"/>
                <a:ea typeface="Open Sans" panose="020B0606030504020204" pitchFamily="34" charset="0"/>
                <a:cs typeface="Open Sans" panose="020B0606030504020204" pitchFamily="34" charset="0"/>
              </a:rPr>
              <a:t>Post</a:t>
            </a:r>
          </a:p>
          <a:p>
            <a:r>
              <a:rPr lang="en-US" sz="1600" dirty="0">
                <a:latin typeface="Open Sans" panose="020B0606030504020204" pitchFamily="34" charset="0"/>
                <a:ea typeface="Open Sans" panose="020B0606030504020204" pitchFamily="34" charset="0"/>
                <a:cs typeface="Open Sans" panose="020B0606030504020204" pitchFamily="34" charset="0"/>
              </a:rPr>
              <a:t>Put</a:t>
            </a:r>
          </a:p>
          <a:p>
            <a:r>
              <a:rPr lang="en-US" sz="1600" dirty="0">
                <a:latin typeface="Open Sans" panose="020B0606030504020204" pitchFamily="34" charset="0"/>
                <a:ea typeface="Open Sans" panose="020B0606030504020204" pitchFamily="34" charset="0"/>
                <a:cs typeface="Open Sans" panose="020B0606030504020204" pitchFamily="34" charset="0"/>
              </a:rPr>
              <a:t>Delete</a:t>
            </a:r>
          </a:p>
          <a:p>
            <a:r>
              <a:rPr lang="en-US" sz="1600" dirty="0">
                <a:latin typeface="Open Sans" panose="020B0606030504020204" pitchFamily="34" charset="0"/>
                <a:ea typeface="Open Sans" panose="020B0606030504020204" pitchFamily="34" charset="0"/>
                <a:cs typeface="Open Sans" panose="020B0606030504020204" pitchFamily="34" charset="0"/>
              </a:rPr>
              <a:t>Patch</a:t>
            </a: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p>
        </p:txBody>
      </p:sp>
      <p:pic>
        <p:nvPicPr>
          <p:cNvPr id="6146" name="Picture 2">
            <a:extLst>
              <a:ext uri="{FF2B5EF4-FFF2-40B4-BE49-F238E27FC236}">
                <a16:creationId xmlns:a16="http://schemas.microsoft.com/office/drawing/2014/main" id="{0B809F00-2FD5-DEBB-78F5-0D5E5BF4A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352800"/>
            <a:ext cx="4452633"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90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HTTP GET</a:t>
            </a:r>
          </a:p>
        </p:txBody>
      </p:sp>
      <p:sp>
        <p:nvSpPr>
          <p:cNvPr id="5" name="Content Placeholder 4"/>
          <p:cNvSpPr>
            <a:spLocks noGrp="1"/>
          </p:cNvSpPr>
          <p:nvPr>
            <p:ph sz="quarter" idx="1"/>
          </p:nvPr>
        </p:nvSpPr>
        <p:spPr/>
        <p:txBody>
          <a:bodyPr>
            <a:normAutofit/>
          </a:bodyPr>
          <a:lstStyle/>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This verb is used to retrieve data from the server. </a:t>
            </a:r>
            <a:endParaRPr lang="en-US" sz="1600" dirty="0">
              <a:solidFill>
                <a:srgbClr val="C00000"/>
              </a:solidFill>
              <a:latin typeface="Open Sans" panose="020B0606030504020204" pitchFamily="34" charset="0"/>
              <a:ea typeface="Open Sans" panose="020B0606030504020204" pitchFamily="34" charset="0"/>
              <a:cs typeface="Open Sans" panose="020B0606030504020204" pitchFamily="34" charset="0"/>
            </a:endParaRP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 It is a read-only operation that does not change any data on the server.</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 A GET request is used to retrieve a representation of a resource from the server.</a:t>
            </a:r>
          </a:p>
          <a:p>
            <a:r>
              <a:rPr lang="en-US" sz="1600" dirty="0">
                <a:solidFill>
                  <a:srgbClr val="C00000"/>
                </a:solidFill>
                <a:latin typeface="Open Sans" panose="020B0606030504020204" pitchFamily="34" charset="0"/>
                <a:ea typeface="Open Sans" panose="020B0606030504020204" pitchFamily="34" charset="0"/>
                <a:cs typeface="Open Sans" panose="020B0606030504020204" pitchFamily="34" charset="0"/>
              </a:rPr>
              <a:t>Example: </a:t>
            </a:r>
          </a:p>
          <a:p>
            <a:r>
              <a:rPr lang="en-US" sz="1600" dirty="0">
                <a:solidFill>
                  <a:srgbClr val="C00000"/>
                </a:solidFill>
                <a:latin typeface="Open Sans" panose="020B0606030504020204" pitchFamily="34" charset="0"/>
                <a:ea typeface="Open Sans" panose="020B0606030504020204" pitchFamily="34" charset="0"/>
                <a:cs typeface="Open Sans" panose="020B0606030504020204" pitchFamily="34" charset="0"/>
              </a:rPr>
              <a:t>The following endpoint retrieves a list of all employees.</a:t>
            </a:r>
          </a:p>
          <a:p>
            <a:r>
              <a:rPr lang="en-US" sz="1600" dirty="0">
                <a:solidFill>
                  <a:srgbClr val="C00000"/>
                </a:solidFill>
                <a:latin typeface="Open Sans" panose="020B0606030504020204" pitchFamily="34" charset="0"/>
                <a:ea typeface="Open Sans" panose="020B0606030504020204" pitchFamily="34" charset="0"/>
                <a:cs typeface="Open Sans" panose="020B0606030504020204" pitchFamily="34" charset="0"/>
              </a:rPr>
              <a:t>GET /</a:t>
            </a:r>
            <a:r>
              <a:rPr lang="en-US" sz="1600" dirty="0" err="1">
                <a:solidFill>
                  <a:srgbClr val="C00000"/>
                </a:solidFill>
                <a:latin typeface="Open Sans" panose="020B0606030504020204" pitchFamily="34" charset="0"/>
                <a:ea typeface="Open Sans" panose="020B0606030504020204" pitchFamily="34" charset="0"/>
                <a:cs typeface="Open Sans" panose="020B0606030504020204" pitchFamily="34" charset="0"/>
              </a:rPr>
              <a:t>api</a:t>
            </a:r>
            <a:r>
              <a:rPr lang="en-US" sz="1600" dirty="0">
                <a:solidFill>
                  <a:srgbClr val="C00000"/>
                </a:solidFill>
                <a:latin typeface="Open Sans" panose="020B0606030504020204" pitchFamily="34" charset="0"/>
                <a:ea typeface="Open Sans" panose="020B0606030504020204" pitchFamily="34" charset="0"/>
                <a:cs typeface="Open Sans" panose="020B0606030504020204" pitchFamily="34" charset="0"/>
              </a:rPr>
              <a:t>/Employee/</a:t>
            </a:r>
            <a:r>
              <a:rPr lang="en-US" sz="1600" dirty="0" err="1">
                <a:solidFill>
                  <a:srgbClr val="C00000"/>
                </a:solidFill>
                <a:latin typeface="Open Sans" panose="020B0606030504020204" pitchFamily="34" charset="0"/>
                <a:ea typeface="Open Sans" panose="020B0606030504020204" pitchFamily="34" charset="0"/>
                <a:cs typeface="Open Sans" panose="020B0606030504020204" pitchFamily="34" charset="0"/>
              </a:rPr>
              <a:t>ListEmployees</a:t>
            </a:r>
            <a:endParaRPr lang="en-US" sz="1600" dirty="0">
              <a:solidFill>
                <a:srgbClr val="C00000"/>
              </a:solidFill>
              <a:latin typeface="Open Sans" panose="020B0606030504020204" pitchFamily="34" charset="0"/>
              <a:ea typeface="Open Sans" panose="020B0606030504020204" pitchFamily="34" charset="0"/>
              <a:cs typeface="Open Sans" panose="020B0606030504020204" pitchFamily="34" charset="0"/>
            </a:endParaRPr>
          </a:p>
          <a:p>
            <a:endParaRPr lang="en-US" sz="1600" dirty="0">
              <a:solidFill>
                <a:srgbClr val="C00000"/>
              </a:solidFill>
              <a:latin typeface="Open Sans" panose="020B0606030504020204" pitchFamily="34" charset="0"/>
              <a:ea typeface="Open Sans" panose="020B0606030504020204" pitchFamily="34" charset="0"/>
              <a:cs typeface="Open Sans" panose="020B0606030504020204" pitchFamily="34" charset="0"/>
            </a:endParaRPr>
          </a:p>
          <a:p>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25855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11702</TotalTime>
  <Words>2235</Words>
  <Application>Microsoft Office PowerPoint</Application>
  <PresentationFormat>On-screen Show (4:3)</PresentationFormat>
  <Paragraphs>173</Paragraphs>
  <Slides>22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Calibri</vt:lpstr>
      <vt:lpstr>Open Sans</vt:lpstr>
      <vt:lpstr>Segoe UI</vt:lpstr>
      <vt:lpstr>Tw Cen MT</vt:lpstr>
      <vt:lpstr>Wingdings</vt:lpstr>
      <vt:lpstr>Wingdings 2</vt:lpstr>
      <vt:lpstr>Median</vt:lpstr>
      <vt:lpstr> What is Web Service</vt:lpstr>
      <vt:lpstr> How Does Web Service Work?</vt:lpstr>
      <vt:lpstr> What is Web API</vt:lpstr>
      <vt:lpstr>Web API</vt:lpstr>
      <vt:lpstr>Service Types</vt:lpstr>
      <vt:lpstr>Service Types</vt:lpstr>
      <vt:lpstr>request/response pipeline</vt:lpstr>
      <vt:lpstr>HTTP Verbs in ASP.NET Core Web API</vt:lpstr>
      <vt:lpstr>HTTP GET</vt:lpstr>
      <vt:lpstr>HTTP POST </vt:lpstr>
      <vt:lpstr>HTTP PUT </vt:lpstr>
      <vt:lpstr>HTTP DELETE </vt:lpstr>
      <vt:lpstr>HTTP PATCH </vt:lpstr>
      <vt:lpstr>Selecting The Appropriate Method</vt:lpstr>
      <vt:lpstr> What is REST</vt:lpstr>
      <vt:lpstr> What is REST</vt:lpstr>
      <vt:lpstr> Constraints for RESTful Architecture</vt:lpstr>
      <vt:lpstr> Constraints for RESTful Architecture</vt:lpstr>
      <vt:lpstr> Constraints for RESTful Architecture</vt:lpstr>
      <vt:lpstr> Constraints for RESTful Architecture</vt:lpstr>
      <vt:lpstr>  Constraints for RESTful Architecture</vt:lpstr>
      <vt:lpstr> What is a Resource?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WCF Instance Management</dc:title>
  <dc:creator>Admin</dc:creator>
  <cp:lastModifiedBy>San San</cp:lastModifiedBy>
  <cp:revision>126</cp:revision>
  <dcterms:created xsi:type="dcterms:W3CDTF">2006-08-16T00:00:00Z</dcterms:created>
  <dcterms:modified xsi:type="dcterms:W3CDTF">2024-01-02T09:30:32Z</dcterms:modified>
</cp:coreProperties>
</file>