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72" r:id="rId2"/>
    <p:sldId id="373" r:id="rId3"/>
    <p:sldId id="386" r:id="rId4"/>
    <p:sldId id="387" r:id="rId5"/>
    <p:sldId id="378" r:id="rId6"/>
    <p:sldId id="379" r:id="rId7"/>
    <p:sldId id="381" r:id="rId8"/>
    <p:sldId id="382" r:id="rId9"/>
    <p:sldId id="383" r:id="rId10"/>
    <p:sldId id="3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0" autoAdjust="0"/>
    <p:restoredTop sz="94660"/>
  </p:normalViewPr>
  <p:slideViewPr>
    <p:cSldViewPr>
      <p:cViewPr varScale="1">
        <p:scale>
          <a:sx n="63" d="100"/>
          <a:sy n="63" d="100"/>
        </p:scale>
        <p:origin x="105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55C5-DA3C-4C88-9DA1-9BFC3AECD68D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977F-2360-4146-99CF-7194E56E0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Defining inheritance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Inheritance is an one of the three foundational features of Object Oriented Programming.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Inheritance allows to  deriving features from one class into another class.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Inheritance leads to code reusability[write once use many times]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class that is inherited is called super class or base class or parent class and the class that is inheriting is called a subclass or derived class or child class.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9"/>
            <a:ext cx="8229600" cy="4919471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Multiple Inheritance: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									</a:t>
            </a:r>
            <a:r>
              <a:rPr lang="en-US" dirty="0"/>
              <a:t> 								 														 									 															</a:t>
            </a:r>
            <a:r>
              <a:rPr lang="en-US" dirty="0" err="1"/>
              <a:t>ee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26670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219200" y="26670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en-US" sz="3600" dirty="0"/>
          </a:p>
        </p:txBody>
      </p:sp>
      <p:sp>
        <p:nvSpPr>
          <p:cNvPr id="18" name="Rectangle 17"/>
          <p:cNvSpPr/>
          <p:nvPr/>
        </p:nvSpPr>
        <p:spPr>
          <a:xfrm>
            <a:off x="5181600" y="1905000"/>
            <a:ext cx="3048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A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  <a:p>
            <a:pPr algn="ctr"/>
            <a:r>
              <a:rPr lang="en-US" sz="2400" dirty="0"/>
              <a:t>Class B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  <a:p>
            <a:pPr algn="ctr"/>
            <a:r>
              <a:rPr lang="en-US" sz="2400" dirty="0"/>
              <a:t>Class C:A,B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9624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en-US" sz="36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513806" y="3200400"/>
            <a:ext cx="991394" cy="53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" idx="3"/>
          </p:cNvCxnSpPr>
          <p:nvPr/>
        </p:nvCxnSpPr>
        <p:spPr>
          <a:xfrm>
            <a:off x="1828800" y="3009900"/>
            <a:ext cx="6096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90600" y="5334000"/>
            <a:ext cx="4114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does not support Multiple Inheritance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inheritance</a:t>
            </a:r>
            <a:endParaRPr lang="en-US" sz="2700" dirty="0">
              <a:latin typeface="Berlin Sans FB Demi" pitchFamily="34" charset="0"/>
            </a:endParaRPr>
          </a:p>
        </p:txBody>
      </p:sp>
    </p:spTree>
  </p:cSld>
  <p:clrMapOvr>
    <a:masterClrMapping/>
  </p:clrMapOvr>
  <p:transition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kern="0" dirty="0">
                <a:solidFill>
                  <a:srgbClr val="FFFFFF"/>
                </a:solidFill>
                <a:latin typeface="Courier New" pitchFamily="49" charset="0"/>
                <a:ea typeface="+mj-ea"/>
                <a:cs typeface="+mj-cs"/>
              </a:rPr>
              <a:t>Syntax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00788" y="5448301"/>
            <a:ext cx="179705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SalesPerson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00788" y="4438651"/>
            <a:ext cx="1797050" cy="577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Manager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21063" y="4800601"/>
            <a:ext cx="179705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27088" y="4800601"/>
            <a:ext cx="18002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 rot="-5400000">
            <a:off x="2590800" y="4999039"/>
            <a:ext cx="28892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843213" y="5086351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1023938" y="5683251"/>
            <a:ext cx="1289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/>
              <a:t>Base class</a:t>
            </a:r>
            <a:endParaRPr lang="en-IN" i="1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922713" y="5664201"/>
            <a:ext cx="1555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/>
              <a:t>Derived class</a:t>
            </a:r>
            <a:endParaRPr lang="en-IN" i="1"/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 rot="-5400000">
            <a:off x="5191125" y="5014914"/>
            <a:ext cx="28892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 flipV="1">
            <a:off x="5443538" y="5121276"/>
            <a:ext cx="3937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37238" y="4695826"/>
            <a:ext cx="0" cy="9620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37238" y="5664201"/>
            <a:ext cx="46355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34063" y="4695826"/>
            <a:ext cx="46037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443832" y="4281488"/>
            <a:ext cx="6513512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348038" y="3943350"/>
            <a:ext cx="182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>
                <a:solidFill>
                  <a:srgbClr val="002060"/>
                </a:solidFill>
              </a:rPr>
              <a:t>Generalizatio</a:t>
            </a:r>
            <a:r>
              <a:rPr lang="en-US" i="1" dirty="0">
                <a:solidFill>
                  <a:srgbClr val="002060"/>
                </a:solidFill>
              </a:rPr>
              <a:t>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004094" y="6334126"/>
            <a:ext cx="6513512" cy="0"/>
          </a:xfrm>
          <a:prstGeom prst="straightConnector1">
            <a:avLst/>
          </a:prstGeom>
          <a:ln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936625" y="6019800"/>
            <a:ext cx="3178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Extending the functionality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00" y="838200"/>
            <a:ext cx="826008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kern="0" dirty="0">
                <a:solidFill>
                  <a:srgbClr val="5F5F5F"/>
                </a:solidFill>
                <a:latin typeface="Arial"/>
              </a:rPr>
              <a:t>By default all the C# classes automatically inherit from </a:t>
            </a:r>
            <a:r>
              <a:rPr lang="en-US" b="1" kern="0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System.Object</a:t>
            </a:r>
            <a:r>
              <a:rPr lang="en-US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5F5F5F"/>
                </a:solidFill>
                <a:latin typeface="Arial"/>
              </a:rPr>
              <a:t>class.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kern="0" dirty="0">
                <a:solidFill>
                  <a:srgbClr val="5F5F5F"/>
                </a:solidFill>
                <a:latin typeface="Arial"/>
              </a:rPr>
              <a:t>Syntax: </a:t>
            </a:r>
            <a:r>
              <a:rPr lang="en-US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i="1" kern="0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DerivedClass</a:t>
            </a:r>
            <a:r>
              <a:rPr lang="en-US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i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class {.. }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kern="0" dirty="0">
                <a:solidFill>
                  <a:srgbClr val="5F5F5F"/>
                </a:solidFill>
                <a:latin typeface="Arial"/>
              </a:rPr>
              <a:t>The</a:t>
            </a:r>
            <a:r>
              <a:rPr lang="en-US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private </a:t>
            </a:r>
            <a:r>
              <a:rPr lang="en-US" kern="0" dirty="0">
                <a:solidFill>
                  <a:srgbClr val="5F5F5F"/>
                </a:solidFill>
                <a:latin typeface="Arial"/>
              </a:rPr>
              <a:t>members</a:t>
            </a:r>
            <a:r>
              <a:rPr lang="en-US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5F5F5F"/>
                </a:solidFill>
                <a:latin typeface="Arial"/>
              </a:rPr>
              <a:t>of base class is not accessible by the inherited class.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kern="0" dirty="0">
                <a:solidFill>
                  <a:srgbClr val="5F5F5F"/>
                </a:solidFill>
                <a:latin typeface="Arial"/>
              </a:rPr>
              <a:t>Base class should not be less accessible than derived class.</a:t>
            </a:r>
            <a:br>
              <a:rPr lang="en-US" kern="0" dirty="0">
                <a:solidFill>
                  <a:srgbClr val="5F5F5F"/>
                </a:solidFill>
                <a:latin typeface="Arial"/>
              </a:rPr>
            </a:br>
            <a:endParaRPr lang="en-US" kern="0" dirty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Order of constructor and destructor call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simple example demonstrates the order of constructor and destructor call when creating derived class object.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 Base{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static  Base() {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("Base Static Constructor.");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 Base() {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("Base Constructor.");    }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~Base()   {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("Base destroyed");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751344"/>
            <a:ext cx="8458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Base{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static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Static Constructor.");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Constructor.");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~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destroyed");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public static void Main()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child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95800"/>
            <a:ext cx="62198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Calling base class methods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keyword can be used to call base class methods from derived class.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 Employee{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….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public void print()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("ID:" + ID + " Name :" + Name);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class Manager: Employee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public void print()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base.print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("Level " + level);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Protected members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066800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protected members of the base class can be accessed only by the base class members as well as the derived class members.</a:t>
            </a:r>
          </a:p>
          <a:p>
            <a:pPr marL="342900" lvl="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	public class Employee{</a:t>
            </a:r>
          </a:p>
          <a:p>
            <a:pPr marL="342900" lvl="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	…</a:t>
            </a:r>
          </a:p>
          <a:p>
            <a:pPr marL="342900" lvl="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>
                <a:solidFill>
                  <a:srgbClr val="A42700"/>
                </a:solidFill>
                <a:latin typeface="Courier New" pitchFamily="49" charset="0"/>
              </a:rPr>
              <a:t>		protected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 void print() {</a:t>
            </a:r>
          </a:p>
          <a:p>
            <a:pPr marL="342900" lvl="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IN" sz="2000" b="1" kern="0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("ID:"+ id+" Name :"+name);</a:t>
            </a:r>
          </a:p>
          <a:p>
            <a:pPr marL="342900" lvl="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	}}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A protected member of a base class is accessible in a derived class only if the access takes place through the derived class type.</a:t>
            </a:r>
          </a:p>
          <a:p>
            <a:pPr lv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class  Manager : Employee{</a:t>
            </a:r>
          </a:p>
          <a:p>
            <a:pPr lv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void f(){</a:t>
            </a:r>
          </a:p>
          <a:p>
            <a:pPr marL="742950" lvl="1" indent="-28575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Employee e= new Employee(1,"ABC");</a:t>
            </a:r>
          </a:p>
          <a:p>
            <a:pPr marL="742950" lvl="1" indent="-28575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 err="1">
                <a:solidFill>
                  <a:srgbClr val="000000"/>
                </a:solidFill>
                <a:latin typeface="Courier New" pitchFamily="49" charset="0"/>
              </a:rPr>
              <a:t>e.print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// error</a:t>
            </a:r>
          </a:p>
          <a:p>
            <a:pPr marL="742950" lvl="1" indent="-28575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Manager m = new Manager();</a:t>
            </a:r>
          </a:p>
          <a:p>
            <a:pPr marL="742950" lvl="1" indent="-28575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m.print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(); //ok</a:t>
            </a:r>
          </a:p>
          <a:p>
            <a:pPr marL="742950" lvl="1" indent="-28575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print(); //ok </a:t>
            </a:r>
          </a:p>
          <a:p>
            <a:pPr marL="742950" lvl="1" indent="-28575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Types:</a:t>
            </a:r>
          </a:p>
          <a:p>
            <a:r>
              <a:rPr lang="en-US" dirty="0">
                <a:solidFill>
                  <a:srgbClr val="C00000"/>
                </a:solidFill>
              </a:rPr>
              <a:t>Single Inheritance: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									</a:t>
            </a:r>
            <a:r>
              <a:rPr lang="en-US" dirty="0"/>
              <a:t>base 																						 		derived																						Note: In Inheritance A derived class object</a:t>
            </a:r>
          </a:p>
          <a:p>
            <a:pPr>
              <a:buNone/>
            </a:pPr>
            <a:r>
              <a:rPr lang="en-US" dirty="0"/>
              <a:t>Can Access the members of base and derived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0386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066800" y="27432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en-US" sz="36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rot="5400000">
            <a:off x="1066800" y="3733800"/>
            <a:ext cx="609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76400" y="30480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76400" y="43434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14800" y="2438400"/>
            <a:ext cx="30480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A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  <a:p>
            <a:pPr algn="ctr"/>
            <a:r>
              <a:rPr lang="en-US" sz="2400" dirty="0"/>
              <a:t>Class B:A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inheritance</a:t>
            </a:r>
            <a:endParaRPr lang="en-US" sz="2700" dirty="0">
              <a:latin typeface="Berlin Sans FB Demi" pitchFamily="34" charset="0"/>
            </a:endParaRPr>
          </a:p>
        </p:txBody>
      </p:sp>
    </p:spTree>
  </p:cSld>
  <p:clrMapOvr>
    <a:masterClrMapping/>
  </p:clrMapOvr>
  <p:transition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9"/>
            <a:ext cx="8229600" cy="469087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Multilevel Inheritance: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									</a:t>
            </a:r>
            <a:r>
              <a:rPr lang="en-US" dirty="0"/>
              <a:t> 								 base 														 									 derived base 																						 derived 	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40386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066800" y="27432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en-US" sz="36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rot="5400000">
            <a:off x="1066800" y="3733800"/>
            <a:ext cx="609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76400" y="30480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76400" y="43434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05400" y="2590800"/>
            <a:ext cx="3048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A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  <a:p>
            <a:pPr algn="ctr"/>
            <a:r>
              <a:rPr lang="en-US" sz="2400" dirty="0"/>
              <a:t>Class B:A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  <a:p>
            <a:pPr algn="ctr"/>
            <a:r>
              <a:rPr lang="en-US" sz="2400" dirty="0"/>
              <a:t>Class C:B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51816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52600" y="54864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 rot="5400000">
            <a:off x="1143794" y="4952206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inheritance</a:t>
            </a:r>
            <a:endParaRPr lang="en-US" sz="2700" dirty="0">
              <a:latin typeface="Berlin Sans FB Demi" pitchFamily="34" charset="0"/>
            </a:endParaRPr>
          </a:p>
        </p:txBody>
      </p:sp>
    </p:spTree>
  </p:cSld>
  <p:clrMapOvr>
    <a:masterClrMapping/>
  </p:clrMapOvr>
  <p:transition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9"/>
            <a:ext cx="8229600" cy="4919471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Hierarchical Inheritance: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									</a:t>
            </a:r>
            <a:r>
              <a:rPr lang="en-US" dirty="0"/>
              <a:t> 								 														 									 																						 de	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40386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438400" y="25908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en-US" sz="3600" dirty="0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rot="10800000" flipV="1">
            <a:off x="1371600" y="3200400"/>
            <a:ext cx="1066800" cy="8382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05400" y="2590800"/>
            <a:ext cx="3048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A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  <a:p>
            <a:pPr algn="ctr"/>
            <a:r>
              <a:rPr lang="en-US" sz="2400" dirty="0"/>
              <a:t>Class B:A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  <a:p>
            <a:pPr algn="ctr"/>
            <a:r>
              <a:rPr lang="en-US" sz="2400" dirty="0"/>
              <a:t>Class C:A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40386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en-US" sz="3600" dirty="0"/>
          </a:p>
        </p:txBody>
      </p:sp>
      <p:cxnSp>
        <p:nvCxnSpPr>
          <p:cNvPr id="21" name="Straight Arrow Connector 7"/>
          <p:cNvCxnSpPr>
            <a:endCxn id="10" idx="0"/>
          </p:cNvCxnSpPr>
          <p:nvPr/>
        </p:nvCxnSpPr>
        <p:spPr>
          <a:xfrm>
            <a:off x="3048000" y="3200400"/>
            <a:ext cx="914400" cy="8382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inheritance</a:t>
            </a:r>
            <a:endParaRPr lang="en-US" sz="2700" dirty="0">
              <a:latin typeface="Berlin Sans FB Demi" pitchFamily="34" charset="0"/>
            </a:endParaRPr>
          </a:p>
        </p:txBody>
      </p:sp>
    </p:spTree>
  </p:cSld>
  <p:clrMapOvr>
    <a:masterClrMapping/>
  </p:clrMapOvr>
  <p:transition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857</Words>
  <Application>Microsoft Office PowerPoint</Application>
  <PresentationFormat>On-screen Show (4:3)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Berlin Sans FB Demi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 San</cp:lastModifiedBy>
  <cp:revision>508</cp:revision>
  <dcterms:created xsi:type="dcterms:W3CDTF">2006-08-16T00:00:00Z</dcterms:created>
  <dcterms:modified xsi:type="dcterms:W3CDTF">2023-06-26T05:32:29Z</dcterms:modified>
</cp:coreProperties>
</file>