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3D292-1D77-4571-8374-E0A403EEFCB1}"/>
              </a:ext>
            </a:extLst>
          </p:cNvPr>
          <p:cNvSpPr>
            <a:spLocks noGrp="1"/>
          </p:cNvSpPr>
          <p:nvPr>
            <p:ph type="ctrTitle"/>
          </p:nvPr>
        </p:nvSpPr>
        <p:spPr/>
        <p:txBody>
          <a:bodyPr/>
          <a:lstStyle/>
          <a:p>
            <a:r>
              <a:rPr lang="en-US" dirty="0"/>
              <a:t>Predicting the severity of an accident — IBM Applied Data Science Capstone </a:t>
            </a:r>
          </a:p>
        </p:txBody>
      </p:sp>
      <p:sp>
        <p:nvSpPr>
          <p:cNvPr id="3" name="Subtítulo 2">
            <a:extLst>
              <a:ext uri="{FF2B5EF4-FFF2-40B4-BE49-F238E27FC236}">
                <a16:creationId xmlns:a16="http://schemas.microsoft.com/office/drawing/2014/main" id="{A16D40B3-08A1-4692-BDD4-EA658E109C90}"/>
              </a:ext>
            </a:extLst>
          </p:cNvPr>
          <p:cNvSpPr>
            <a:spLocks noGrp="1"/>
          </p:cNvSpPr>
          <p:nvPr>
            <p:ph type="subTitle" idx="1"/>
          </p:nvPr>
        </p:nvSpPr>
        <p:spPr/>
        <p:txBody>
          <a:bodyPr/>
          <a:lstStyle/>
          <a:p>
            <a:pPr algn="ctr"/>
            <a:r>
              <a:rPr lang="en-US" dirty="0"/>
              <a:t>Paul Moreira </a:t>
            </a:r>
          </a:p>
          <a:p>
            <a:pPr algn="ctr"/>
            <a:r>
              <a:rPr lang="en-US" dirty="0"/>
              <a:t>October 2020 </a:t>
            </a:r>
          </a:p>
        </p:txBody>
      </p:sp>
    </p:spTree>
    <p:extLst>
      <p:ext uri="{BB962C8B-B14F-4D97-AF65-F5344CB8AC3E}">
        <p14:creationId xmlns:p14="http://schemas.microsoft.com/office/powerpoint/2010/main" val="28162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DA30F56-74FC-4D66-A975-7F96BFA07105}"/>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Collision Type vs Severity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FB9E5A26-6B0E-4A54-93C4-627766F9710D}"/>
              </a:ext>
            </a:extLst>
          </p:cNvPr>
          <p:cNvPicPr>
            <a:picLocks noChangeAspect="1"/>
          </p:cNvPicPr>
          <p:nvPr/>
        </p:nvPicPr>
        <p:blipFill>
          <a:blip r:embed="rId3"/>
          <a:stretch>
            <a:fillRect/>
          </a:stretch>
        </p:blipFill>
        <p:spPr>
          <a:xfrm>
            <a:off x="1118988" y="1737724"/>
            <a:ext cx="6112382" cy="3377091"/>
          </a:xfrm>
          <a:prstGeom prst="rect">
            <a:avLst/>
          </a:prstGeom>
        </p:spPr>
      </p:pic>
      <p:sp>
        <p:nvSpPr>
          <p:cNvPr id="9" name="Content Placeholder 8">
            <a:extLst>
              <a:ext uri="{FF2B5EF4-FFF2-40B4-BE49-F238E27FC236}">
                <a16:creationId xmlns:a16="http://schemas.microsoft.com/office/drawing/2014/main" id="{8CA77EDB-9C76-49E6-9FA8-A78E86CD306F}"/>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73709444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A42A1C4-E605-4ECB-B5C4-9E48890B7012}"/>
              </a:ext>
            </a:extLst>
          </p:cNvPr>
          <p:cNvSpPr>
            <a:spLocks noGrp="1"/>
          </p:cNvSpPr>
          <p:nvPr>
            <p:ph type="title"/>
          </p:nvPr>
        </p:nvSpPr>
        <p:spPr>
          <a:xfrm>
            <a:off x="8036041" y="618518"/>
            <a:ext cx="3281003" cy="1478570"/>
          </a:xfrm>
        </p:spPr>
        <p:txBody>
          <a:bodyPr anchor="b">
            <a:normAutofit/>
          </a:bodyPr>
          <a:lstStyle/>
          <a:p>
            <a:r>
              <a:rPr lang="en-US" sz="2600">
                <a:solidFill>
                  <a:srgbClr val="FFFFFF"/>
                </a:solidFill>
              </a:rPr>
              <a:t>Under influence of drugs or alcohol vs Severity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86E3C496-896F-467F-966E-8FD6CE322DD5}"/>
              </a:ext>
            </a:extLst>
          </p:cNvPr>
          <p:cNvPicPr>
            <a:picLocks noChangeAspect="1"/>
          </p:cNvPicPr>
          <p:nvPr/>
        </p:nvPicPr>
        <p:blipFill>
          <a:blip r:embed="rId3"/>
          <a:stretch>
            <a:fillRect/>
          </a:stretch>
        </p:blipFill>
        <p:spPr>
          <a:xfrm>
            <a:off x="1118988" y="1875253"/>
            <a:ext cx="6112382" cy="3102033"/>
          </a:xfrm>
          <a:prstGeom prst="rect">
            <a:avLst/>
          </a:prstGeom>
        </p:spPr>
      </p:pic>
      <p:sp>
        <p:nvSpPr>
          <p:cNvPr id="9" name="Content Placeholder 8">
            <a:extLst>
              <a:ext uri="{FF2B5EF4-FFF2-40B4-BE49-F238E27FC236}">
                <a16:creationId xmlns:a16="http://schemas.microsoft.com/office/drawing/2014/main" id="{90CD4A8A-74E3-4AB4-81E9-725DB6216438}"/>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25559985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C9222E8-CFC5-49DE-BCB7-23B3F660A988}"/>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Road condition vs Severity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20C48B0D-22FD-467A-BCD6-E31FCA3AD5DB}"/>
              </a:ext>
            </a:extLst>
          </p:cNvPr>
          <p:cNvPicPr>
            <a:picLocks noChangeAspect="1"/>
          </p:cNvPicPr>
          <p:nvPr/>
        </p:nvPicPr>
        <p:blipFill>
          <a:blip r:embed="rId3"/>
          <a:stretch>
            <a:fillRect/>
          </a:stretch>
        </p:blipFill>
        <p:spPr>
          <a:xfrm>
            <a:off x="1118988" y="1905814"/>
            <a:ext cx="6112382" cy="3040910"/>
          </a:xfrm>
          <a:prstGeom prst="rect">
            <a:avLst/>
          </a:prstGeom>
        </p:spPr>
      </p:pic>
      <p:sp>
        <p:nvSpPr>
          <p:cNvPr id="9" name="Content Placeholder 8">
            <a:extLst>
              <a:ext uri="{FF2B5EF4-FFF2-40B4-BE49-F238E27FC236}">
                <a16:creationId xmlns:a16="http://schemas.microsoft.com/office/drawing/2014/main" id="{580B7E8B-2894-4506-9E37-3E093E6DBD5E}"/>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38235790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3537841-72DE-4442-BF79-F99054A18324}"/>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Light condition vs Severity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E6885038-2AD9-4763-9161-AD60F6BF900E}"/>
              </a:ext>
            </a:extLst>
          </p:cNvPr>
          <p:cNvPicPr>
            <a:picLocks noChangeAspect="1"/>
          </p:cNvPicPr>
          <p:nvPr/>
        </p:nvPicPr>
        <p:blipFill>
          <a:blip r:embed="rId3"/>
          <a:stretch>
            <a:fillRect/>
          </a:stretch>
        </p:blipFill>
        <p:spPr>
          <a:xfrm>
            <a:off x="1118988" y="1859972"/>
            <a:ext cx="6112382" cy="3132595"/>
          </a:xfrm>
          <a:prstGeom prst="rect">
            <a:avLst/>
          </a:prstGeom>
        </p:spPr>
      </p:pic>
      <p:sp>
        <p:nvSpPr>
          <p:cNvPr id="9" name="Content Placeholder 8">
            <a:extLst>
              <a:ext uri="{FF2B5EF4-FFF2-40B4-BE49-F238E27FC236}">
                <a16:creationId xmlns:a16="http://schemas.microsoft.com/office/drawing/2014/main" id="{7DCA967F-7955-4EF9-8F40-FF1F260F7B44}"/>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213892572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9" name="Group 18">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9"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DF73D62-3D5D-4A2F-A7ED-091092862A11}"/>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Weather vs Severity</a:t>
            </a:r>
          </a:p>
        </p:txBody>
      </p:sp>
      <p:sp useBgFill="1">
        <p:nvSpPr>
          <p:cNvPr id="61"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Marcador de contenido 8" descr="Gráfico, Gráfico de barras&#10;&#10;Descripción generada automáticamente">
            <a:extLst>
              <a:ext uri="{FF2B5EF4-FFF2-40B4-BE49-F238E27FC236}">
                <a16:creationId xmlns:a16="http://schemas.microsoft.com/office/drawing/2014/main" id="{1789E5B6-0EBB-4AE3-9503-56FD17323561}"/>
              </a:ext>
            </a:extLst>
          </p:cNvPr>
          <p:cNvPicPr>
            <a:picLocks noChangeAspect="1"/>
          </p:cNvPicPr>
          <p:nvPr/>
        </p:nvPicPr>
        <p:blipFill>
          <a:blip r:embed="rId3"/>
          <a:stretch>
            <a:fillRect/>
          </a:stretch>
        </p:blipFill>
        <p:spPr>
          <a:xfrm>
            <a:off x="1118988" y="1852331"/>
            <a:ext cx="6112382" cy="3147876"/>
          </a:xfrm>
          <a:prstGeom prst="rect">
            <a:avLst/>
          </a:prstGeom>
        </p:spPr>
      </p:pic>
      <p:sp>
        <p:nvSpPr>
          <p:cNvPr id="13" name="Content Placeholder 12">
            <a:extLst>
              <a:ext uri="{FF2B5EF4-FFF2-40B4-BE49-F238E27FC236}">
                <a16:creationId xmlns:a16="http://schemas.microsoft.com/office/drawing/2014/main" id="{09EE7D93-BE75-4DDC-8880-84CBEDE41E19}"/>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65019396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4727E-572D-4D50-ACA5-91F943110EAF}"/>
              </a:ext>
            </a:extLst>
          </p:cNvPr>
          <p:cNvSpPr>
            <a:spLocks noGrp="1"/>
          </p:cNvSpPr>
          <p:nvPr>
            <p:ph type="title"/>
          </p:nvPr>
        </p:nvSpPr>
        <p:spPr/>
        <p:txBody>
          <a:bodyPr/>
          <a:lstStyle/>
          <a:p>
            <a:r>
              <a:rPr lang="en-US" dirty="0"/>
              <a:t>Predictive modeling</a:t>
            </a:r>
          </a:p>
        </p:txBody>
      </p:sp>
      <p:sp>
        <p:nvSpPr>
          <p:cNvPr id="3" name="Marcador de contenido 2">
            <a:extLst>
              <a:ext uri="{FF2B5EF4-FFF2-40B4-BE49-F238E27FC236}">
                <a16:creationId xmlns:a16="http://schemas.microsoft.com/office/drawing/2014/main" id="{3623E9F7-09C6-4FA9-AF81-5DCC2B39AE51}"/>
              </a:ext>
            </a:extLst>
          </p:cNvPr>
          <p:cNvSpPr>
            <a:spLocks noGrp="1"/>
          </p:cNvSpPr>
          <p:nvPr>
            <p:ph idx="1"/>
          </p:nvPr>
        </p:nvSpPr>
        <p:spPr/>
        <p:txBody>
          <a:bodyPr/>
          <a:lstStyle/>
          <a:p>
            <a:r>
              <a:rPr lang="en-US" dirty="0"/>
              <a:t>We will try to predict the classification of an accident fatality using the machine learning models K-nearest Neighbor, Decision Tree Analysis and Logistic Regression.</a:t>
            </a:r>
          </a:p>
        </p:txBody>
      </p:sp>
    </p:spTree>
    <p:extLst>
      <p:ext uri="{BB962C8B-B14F-4D97-AF65-F5344CB8AC3E}">
        <p14:creationId xmlns:p14="http://schemas.microsoft.com/office/powerpoint/2010/main" val="187065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6C916-0F44-4C31-8054-19C30C71FCA5}"/>
              </a:ext>
            </a:extLst>
          </p:cNvPr>
          <p:cNvSpPr>
            <a:spLocks noGrp="1"/>
          </p:cNvSpPr>
          <p:nvPr>
            <p:ph type="title"/>
          </p:nvPr>
        </p:nvSpPr>
        <p:spPr>
          <a:xfrm>
            <a:off x="5128643" y="618518"/>
            <a:ext cx="6188402" cy="1478570"/>
          </a:xfrm>
        </p:spPr>
        <p:txBody>
          <a:bodyPr>
            <a:normAutofit/>
          </a:bodyPr>
          <a:lstStyle/>
          <a:p>
            <a:r>
              <a:rPr lang="en-US"/>
              <a:t>K-nearest neighbor</a:t>
            </a:r>
            <a:endParaRPr lang="en-US" dirty="0"/>
          </a:p>
        </p:txBody>
      </p:sp>
      <p:sp>
        <p:nvSpPr>
          <p:cNvPr id="17"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10;&#10;Descripción generada automáticamente">
            <a:extLst>
              <a:ext uri="{FF2B5EF4-FFF2-40B4-BE49-F238E27FC236}">
                <a16:creationId xmlns:a16="http://schemas.microsoft.com/office/drawing/2014/main" id="{93149AC7-C71B-44E8-903D-E8CA531F5A19}"/>
              </a:ext>
            </a:extLst>
          </p:cNvPr>
          <p:cNvPicPr>
            <a:picLocks noChangeAspect="1"/>
          </p:cNvPicPr>
          <p:nvPr/>
        </p:nvPicPr>
        <p:blipFill>
          <a:blip r:embed="rId3"/>
          <a:stretch>
            <a:fillRect/>
          </a:stretch>
        </p:blipFill>
        <p:spPr>
          <a:xfrm>
            <a:off x="1319973" y="3505986"/>
            <a:ext cx="2810639" cy="2206352"/>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8D85D001-CFCC-4DA2-B411-3C503B732EF7}"/>
              </a:ext>
            </a:extLst>
          </p:cNvPr>
          <p:cNvPicPr>
            <a:picLocks noChangeAspect="1"/>
          </p:cNvPicPr>
          <p:nvPr/>
        </p:nvPicPr>
        <p:blipFill>
          <a:blip r:embed="rId4"/>
          <a:stretch>
            <a:fillRect/>
          </a:stretch>
        </p:blipFill>
        <p:spPr>
          <a:xfrm>
            <a:off x="1135974" y="1238221"/>
            <a:ext cx="3178638" cy="2113794"/>
          </a:xfrm>
          <a:prstGeom prst="rect">
            <a:avLst/>
          </a:prstGeom>
        </p:spPr>
      </p:pic>
      <p:sp>
        <p:nvSpPr>
          <p:cNvPr id="3" name="Marcador de contenido 2">
            <a:extLst>
              <a:ext uri="{FF2B5EF4-FFF2-40B4-BE49-F238E27FC236}">
                <a16:creationId xmlns:a16="http://schemas.microsoft.com/office/drawing/2014/main" id="{D2CD5465-4D57-4969-A3EA-B63A4B2AB9D7}"/>
              </a:ext>
            </a:extLst>
          </p:cNvPr>
          <p:cNvSpPr>
            <a:spLocks noGrp="1"/>
          </p:cNvSpPr>
          <p:nvPr>
            <p:ph idx="1"/>
          </p:nvPr>
        </p:nvSpPr>
        <p:spPr>
          <a:xfrm>
            <a:off x="5128643" y="2249487"/>
            <a:ext cx="6188402" cy="3541714"/>
          </a:xfrm>
        </p:spPr>
        <p:txBody>
          <a:bodyPr>
            <a:normAutofit/>
          </a:bodyPr>
          <a:lstStyle/>
          <a:p>
            <a:r>
              <a:rPr lang="en-US"/>
              <a:t>The accuracy of the k value increases as the value is also increase, therefore, the best k value is 9 with the accuracy of 0.63, as shown below.</a:t>
            </a:r>
            <a:endParaRPr lang="en-US" dirty="0"/>
          </a:p>
        </p:txBody>
      </p:sp>
    </p:spTree>
    <p:extLst>
      <p:ext uri="{BB962C8B-B14F-4D97-AF65-F5344CB8AC3E}">
        <p14:creationId xmlns:p14="http://schemas.microsoft.com/office/powerpoint/2010/main" val="294201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82EC7-E455-48EB-ADFE-E96657A4C136}"/>
              </a:ext>
            </a:extLst>
          </p:cNvPr>
          <p:cNvSpPr>
            <a:spLocks noGrp="1"/>
          </p:cNvSpPr>
          <p:nvPr>
            <p:ph type="title"/>
          </p:nvPr>
        </p:nvSpPr>
        <p:spPr>
          <a:xfrm>
            <a:off x="5128643" y="618518"/>
            <a:ext cx="6188402" cy="1478570"/>
          </a:xfrm>
        </p:spPr>
        <p:txBody>
          <a:bodyPr>
            <a:normAutofit/>
          </a:bodyPr>
          <a:lstStyle/>
          <a:p>
            <a:r>
              <a:rPr lang="en-US" dirty="0"/>
              <a:t>Decision Tree</a:t>
            </a:r>
          </a:p>
        </p:txBody>
      </p:sp>
      <p:sp>
        <p:nvSpPr>
          <p:cNvPr id="12"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0B02F8A0-647B-4A51-A204-1217005AF3FC}"/>
              </a:ext>
            </a:extLst>
          </p:cNvPr>
          <p:cNvPicPr>
            <a:picLocks noChangeAspect="1"/>
          </p:cNvPicPr>
          <p:nvPr/>
        </p:nvPicPr>
        <p:blipFill>
          <a:blip r:embed="rId3"/>
          <a:stretch>
            <a:fillRect/>
          </a:stretch>
        </p:blipFill>
        <p:spPr>
          <a:xfrm>
            <a:off x="1310965" y="3578816"/>
            <a:ext cx="2828656" cy="2206352"/>
          </a:xfrm>
          <a:prstGeom prst="rect">
            <a:avLst/>
          </a:prstGeom>
        </p:spPr>
      </p:pic>
      <p:pic>
        <p:nvPicPr>
          <p:cNvPr id="5" name="Imagen 4">
            <a:extLst>
              <a:ext uri="{FF2B5EF4-FFF2-40B4-BE49-F238E27FC236}">
                <a16:creationId xmlns:a16="http://schemas.microsoft.com/office/drawing/2014/main" id="{BBF2197B-1B85-4DB2-9A91-E73EA4676132}"/>
              </a:ext>
            </a:extLst>
          </p:cNvPr>
          <p:cNvPicPr>
            <a:picLocks noChangeAspect="1"/>
          </p:cNvPicPr>
          <p:nvPr/>
        </p:nvPicPr>
        <p:blipFill>
          <a:blip r:embed="rId4"/>
          <a:stretch>
            <a:fillRect/>
          </a:stretch>
        </p:blipFill>
        <p:spPr>
          <a:xfrm>
            <a:off x="1135974" y="1197177"/>
            <a:ext cx="3178638" cy="2082007"/>
          </a:xfrm>
          <a:prstGeom prst="rect">
            <a:avLst/>
          </a:prstGeom>
        </p:spPr>
      </p:pic>
      <p:sp>
        <p:nvSpPr>
          <p:cNvPr id="3" name="Marcador de contenido 2">
            <a:extLst>
              <a:ext uri="{FF2B5EF4-FFF2-40B4-BE49-F238E27FC236}">
                <a16:creationId xmlns:a16="http://schemas.microsoft.com/office/drawing/2014/main" id="{35F566FA-89FC-4750-9A97-E01512C0E440}"/>
              </a:ext>
            </a:extLst>
          </p:cNvPr>
          <p:cNvSpPr>
            <a:spLocks noGrp="1"/>
          </p:cNvSpPr>
          <p:nvPr>
            <p:ph idx="1"/>
          </p:nvPr>
        </p:nvSpPr>
        <p:spPr>
          <a:xfrm>
            <a:off x="5128643" y="2249487"/>
            <a:ext cx="6188402" cy="3541714"/>
          </a:xfrm>
        </p:spPr>
        <p:txBody>
          <a:bodyPr>
            <a:normAutofit/>
          </a:bodyPr>
          <a:lstStyle/>
          <a:p>
            <a:r>
              <a:rPr lang="en-US" dirty="0"/>
              <a:t>The criterion chosen for the classifier was ‘entropy’ and the max depth was 24 with best accuracy of 70%</a:t>
            </a:r>
          </a:p>
        </p:txBody>
      </p:sp>
    </p:spTree>
    <p:extLst>
      <p:ext uri="{BB962C8B-B14F-4D97-AF65-F5344CB8AC3E}">
        <p14:creationId xmlns:p14="http://schemas.microsoft.com/office/powerpoint/2010/main" val="145760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5765CC6-2715-45F8-BA0D-0446D11C22F4}"/>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Logistic Regression</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10;&#10;Descripción generada automáticamente">
            <a:extLst>
              <a:ext uri="{FF2B5EF4-FFF2-40B4-BE49-F238E27FC236}">
                <a16:creationId xmlns:a16="http://schemas.microsoft.com/office/drawing/2014/main" id="{4D0BC657-EEDA-4A8C-B21D-146623C27909}"/>
              </a:ext>
            </a:extLst>
          </p:cNvPr>
          <p:cNvPicPr>
            <a:picLocks noChangeAspect="1"/>
          </p:cNvPicPr>
          <p:nvPr/>
        </p:nvPicPr>
        <p:blipFill>
          <a:blip r:embed="rId3"/>
          <a:stretch>
            <a:fillRect/>
          </a:stretch>
        </p:blipFill>
        <p:spPr>
          <a:xfrm>
            <a:off x="1392628" y="1137621"/>
            <a:ext cx="5565102" cy="4577297"/>
          </a:xfrm>
          <a:prstGeom prst="rect">
            <a:avLst/>
          </a:prstGeom>
        </p:spPr>
      </p:pic>
      <p:sp>
        <p:nvSpPr>
          <p:cNvPr id="3" name="Marcador de contenido 2">
            <a:extLst>
              <a:ext uri="{FF2B5EF4-FFF2-40B4-BE49-F238E27FC236}">
                <a16:creationId xmlns:a16="http://schemas.microsoft.com/office/drawing/2014/main" id="{13A43002-1A79-443E-B341-BC5EFC086933}"/>
              </a:ext>
            </a:extLst>
          </p:cNvPr>
          <p:cNvSpPr>
            <a:spLocks noGrp="1"/>
          </p:cNvSpPr>
          <p:nvPr>
            <p:ph idx="1"/>
          </p:nvPr>
        </p:nvSpPr>
        <p:spPr>
          <a:xfrm>
            <a:off x="8036041" y="2249487"/>
            <a:ext cx="3281004" cy="3541714"/>
          </a:xfrm>
        </p:spPr>
        <p:txBody>
          <a:bodyPr>
            <a:normAutofit/>
          </a:bodyPr>
          <a:lstStyle/>
          <a:p>
            <a:r>
              <a:rPr lang="en-US" sz="1800">
                <a:solidFill>
                  <a:srgbClr val="FFFFFF"/>
                </a:solidFill>
              </a:rPr>
              <a:t>We use GridSearchCV to search the best parameters. The C used for regularization strength was ‘10.0’ and penalty was “l2” with the accuracy of 70%, whereas the solver used was ‘liblinear’</a:t>
            </a:r>
          </a:p>
        </p:txBody>
      </p:sp>
    </p:spTree>
    <p:extLst>
      <p:ext uri="{BB962C8B-B14F-4D97-AF65-F5344CB8AC3E}">
        <p14:creationId xmlns:p14="http://schemas.microsoft.com/office/powerpoint/2010/main" val="205957335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51158-6F43-4073-9609-4D58F62E6B5F}"/>
              </a:ext>
            </a:extLst>
          </p:cNvPr>
          <p:cNvSpPr>
            <a:spLocks noGrp="1"/>
          </p:cNvSpPr>
          <p:nvPr>
            <p:ph type="title"/>
          </p:nvPr>
        </p:nvSpPr>
        <p:spPr>
          <a:xfrm>
            <a:off x="1141413" y="618518"/>
            <a:ext cx="9905998" cy="1478570"/>
          </a:xfrm>
        </p:spPr>
        <p:txBody>
          <a:bodyPr>
            <a:normAutofit/>
          </a:bodyPr>
          <a:lstStyle/>
          <a:p>
            <a:r>
              <a:rPr lang="en-US"/>
              <a:t>Performance of classification models</a:t>
            </a:r>
            <a:endParaRPr lang="en-US" dirty="0"/>
          </a:p>
        </p:txBody>
      </p:sp>
      <p:pic>
        <p:nvPicPr>
          <p:cNvPr id="5" name="Marcador de contenido 4" descr="Tabla&#10;&#10;Descripción generada automáticamente">
            <a:extLst>
              <a:ext uri="{FF2B5EF4-FFF2-40B4-BE49-F238E27FC236}">
                <a16:creationId xmlns:a16="http://schemas.microsoft.com/office/drawing/2014/main" id="{083A9A0C-EAFD-4649-B6E0-03F1456725CA}"/>
              </a:ext>
            </a:extLst>
          </p:cNvPr>
          <p:cNvPicPr>
            <a:picLocks noChangeAspect="1"/>
          </p:cNvPicPr>
          <p:nvPr/>
        </p:nvPicPr>
        <p:blipFill>
          <a:blip r:embed="rId3"/>
          <a:stretch>
            <a:fillRect/>
          </a:stretch>
        </p:blipFill>
        <p:spPr>
          <a:xfrm>
            <a:off x="984832" y="2097088"/>
            <a:ext cx="10637013" cy="32176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4669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EFD31-53B8-459F-8BF3-89DE530EEEE2}"/>
              </a:ext>
            </a:extLst>
          </p:cNvPr>
          <p:cNvSpPr>
            <a:spLocks noGrp="1"/>
          </p:cNvSpPr>
          <p:nvPr>
            <p:ph type="title"/>
          </p:nvPr>
        </p:nvSpPr>
        <p:spPr/>
        <p:txBody>
          <a:bodyPr/>
          <a:lstStyle/>
          <a:p>
            <a:r>
              <a:rPr lang="en-US" dirty="0"/>
              <a:t>Introduction</a:t>
            </a:r>
          </a:p>
        </p:txBody>
      </p:sp>
      <p:sp>
        <p:nvSpPr>
          <p:cNvPr id="3" name="Marcador de contenido 2">
            <a:extLst>
              <a:ext uri="{FF2B5EF4-FFF2-40B4-BE49-F238E27FC236}">
                <a16:creationId xmlns:a16="http://schemas.microsoft.com/office/drawing/2014/main" id="{4A42BA9F-7F2D-4A18-852D-20BF68D99E34}"/>
              </a:ext>
            </a:extLst>
          </p:cNvPr>
          <p:cNvSpPr>
            <a:spLocks noGrp="1"/>
          </p:cNvSpPr>
          <p:nvPr>
            <p:ph idx="1"/>
          </p:nvPr>
        </p:nvSpPr>
        <p:spPr/>
        <p:txBody>
          <a:bodyPr>
            <a:normAutofit lnSpcReduction="10000"/>
          </a:bodyPr>
          <a:lstStyle/>
          <a:p>
            <a:r>
              <a:rPr lang="en-US" dirty="0"/>
              <a:t>According to the World Health Organization approximately 1.35 million people die each year as a result of road traffic crashes, and it costs most countries 3% of their gross domestic product. Traffic accidents cause economic losses to people and their families, and not only material losses because in the event of death or injuries, they affect several other aspects of the community. Starting from the premise that traffic accidents can be prevented, it is imperative to know the main factors that can cause an accident in order to develop strategies for the government or some organizations to act. </a:t>
            </a:r>
          </a:p>
        </p:txBody>
      </p:sp>
    </p:spTree>
    <p:extLst>
      <p:ext uri="{BB962C8B-B14F-4D97-AF65-F5344CB8AC3E}">
        <p14:creationId xmlns:p14="http://schemas.microsoft.com/office/powerpoint/2010/main" val="182292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E42D9-3E12-475B-8D41-139840774780}"/>
              </a:ext>
            </a:extLst>
          </p:cNvPr>
          <p:cNvSpPr>
            <a:spLocks noGrp="1"/>
          </p:cNvSpPr>
          <p:nvPr>
            <p:ph type="title"/>
          </p:nvPr>
        </p:nvSpPr>
        <p:spPr/>
        <p:txBody>
          <a:bodyPr/>
          <a:lstStyle/>
          <a:p>
            <a:r>
              <a:rPr lang="en-US" dirty="0"/>
              <a:t>Conclusion</a:t>
            </a:r>
          </a:p>
        </p:txBody>
      </p:sp>
      <p:sp>
        <p:nvSpPr>
          <p:cNvPr id="3" name="Marcador de contenido 2">
            <a:extLst>
              <a:ext uri="{FF2B5EF4-FFF2-40B4-BE49-F238E27FC236}">
                <a16:creationId xmlns:a16="http://schemas.microsoft.com/office/drawing/2014/main" id="{13D9596F-C36D-47A6-A51A-2F4786A9BD6A}"/>
              </a:ext>
            </a:extLst>
          </p:cNvPr>
          <p:cNvSpPr>
            <a:spLocks noGrp="1"/>
          </p:cNvSpPr>
          <p:nvPr>
            <p:ph idx="1"/>
          </p:nvPr>
        </p:nvSpPr>
        <p:spPr/>
        <p:txBody>
          <a:bodyPr>
            <a:normAutofit lnSpcReduction="10000"/>
          </a:bodyPr>
          <a:lstStyle/>
          <a:p>
            <a:r>
              <a:rPr lang="en-US" dirty="0"/>
              <a:t>In this project we analyze the relationships between the severity of an accident and certain external characteristics such as weather, road and light conditions, collision and junction types among others. Through descriptive analysis it was possible to learn more about the features and data. Then, machine learning models were built to predict whether an accident has serious consequences or not. These models can be very useful in designing and implementing new politics and measures to avoid severities and fatalities in accidents.</a:t>
            </a:r>
          </a:p>
        </p:txBody>
      </p:sp>
    </p:spTree>
    <p:extLst>
      <p:ext uri="{BB962C8B-B14F-4D97-AF65-F5344CB8AC3E}">
        <p14:creationId xmlns:p14="http://schemas.microsoft.com/office/powerpoint/2010/main" val="5059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41ED0-D710-4CB0-9EE0-DE12D140E5FD}"/>
              </a:ext>
            </a:extLst>
          </p:cNvPr>
          <p:cNvSpPr>
            <a:spLocks noGrp="1"/>
          </p:cNvSpPr>
          <p:nvPr>
            <p:ph type="title"/>
          </p:nvPr>
        </p:nvSpPr>
        <p:spPr/>
        <p:txBody>
          <a:bodyPr/>
          <a:lstStyle/>
          <a:p>
            <a:r>
              <a:rPr lang="en-US" dirty="0"/>
              <a:t>Future directions</a:t>
            </a:r>
          </a:p>
        </p:txBody>
      </p:sp>
      <p:sp>
        <p:nvSpPr>
          <p:cNvPr id="3" name="Marcador de contenido 2">
            <a:extLst>
              <a:ext uri="{FF2B5EF4-FFF2-40B4-BE49-F238E27FC236}">
                <a16:creationId xmlns:a16="http://schemas.microsoft.com/office/drawing/2014/main" id="{D173029A-49C1-44D7-B1D5-1E746078D1B9}"/>
              </a:ext>
            </a:extLst>
          </p:cNvPr>
          <p:cNvSpPr>
            <a:spLocks noGrp="1"/>
          </p:cNvSpPr>
          <p:nvPr>
            <p:ph idx="1"/>
          </p:nvPr>
        </p:nvSpPr>
        <p:spPr/>
        <p:txBody>
          <a:bodyPr/>
          <a:lstStyle/>
          <a:p>
            <a:r>
              <a:rPr lang="en-US" dirty="0"/>
              <a:t>There were some characteristics that were not considered in this study, such as location and time characteristics, which may be important to consider in further studies. At various stages of the study, we found unbalanced data, so if we can improve the data set, for future performances the output from the models could get better. It is necessary to dig deeper to identify unrecognized factors and improve the accuracy of the models.</a:t>
            </a:r>
          </a:p>
        </p:txBody>
      </p:sp>
    </p:spTree>
    <p:extLst>
      <p:ext uri="{BB962C8B-B14F-4D97-AF65-F5344CB8AC3E}">
        <p14:creationId xmlns:p14="http://schemas.microsoft.com/office/powerpoint/2010/main" val="84441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A66E3-4A9A-43AF-AE5B-752FBA38D07C}"/>
              </a:ext>
            </a:extLst>
          </p:cNvPr>
          <p:cNvSpPr>
            <a:spLocks noGrp="1"/>
          </p:cNvSpPr>
          <p:nvPr>
            <p:ph type="title"/>
          </p:nvPr>
        </p:nvSpPr>
        <p:spPr/>
        <p:txBody>
          <a:bodyPr/>
          <a:lstStyle/>
          <a:p>
            <a:r>
              <a:rPr lang="en-US" dirty="0"/>
              <a:t>Problem</a:t>
            </a:r>
          </a:p>
        </p:txBody>
      </p:sp>
      <p:sp>
        <p:nvSpPr>
          <p:cNvPr id="3" name="Marcador de contenido 2">
            <a:extLst>
              <a:ext uri="{FF2B5EF4-FFF2-40B4-BE49-F238E27FC236}">
                <a16:creationId xmlns:a16="http://schemas.microsoft.com/office/drawing/2014/main" id="{1C445F10-13EB-4447-B946-FD4BC0065525}"/>
              </a:ext>
            </a:extLst>
          </p:cNvPr>
          <p:cNvSpPr>
            <a:spLocks noGrp="1"/>
          </p:cNvSpPr>
          <p:nvPr>
            <p:ph idx="1"/>
          </p:nvPr>
        </p:nvSpPr>
        <p:spPr/>
        <p:txBody>
          <a:bodyPr>
            <a:normAutofit/>
          </a:bodyPr>
          <a:lstStyle/>
          <a:p>
            <a:r>
              <a:rPr lang="en-US" dirty="0"/>
              <a:t>In Seattle, as it is for most cities in the world, it is necessary to implement initiatives to reduce the rates and severity of traffic accidents, so this project aims to predict whether the outcome of an incident is severe or not based on available data.</a:t>
            </a:r>
          </a:p>
        </p:txBody>
      </p:sp>
    </p:spTree>
    <p:extLst>
      <p:ext uri="{BB962C8B-B14F-4D97-AF65-F5344CB8AC3E}">
        <p14:creationId xmlns:p14="http://schemas.microsoft.com/office/powerpoint/2010/main" val="69800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50D94-0832-4158-AFAE-58ED890EE016}"/>
              </a:ext>
            </a:extLst>
          </p:cNvPr>
          <p:cNvSpPr>
            <a:spLocks noGrp="1"/>
          </p:cNvSpPr>
          <p:nvPr>
            <p:ph type="title"/>
          </p:nvPr>
        </p:nvSpPr>
        <p:spPr/>
        <p:txBody>
          <a:bodyPr/>
          <a:lstStyle/>
          <a:p>
            <a:r>
              <a:rPr lang="en-US" dirty="0"/>
              <a:t>Interest</a:t>
            </a:r>
          </a:p>
        </p:txBody>
      </p:sp>
      <p:sp>
        <p:nvSpPr>
          <p:cNvPr id="3" name="Marcador de contenido 2">
            <a:extLst>
              <a:ext uri="{FF2B5EF4-FFF2-40B4-BE49-F238E27FC236}">
                <a16:creationId xmlns:a16="http://schemas.microsoft.com/office/drawing/2014/main" id="{959B936D-A043-4E2C-9AD4-019B0A5C1D03}"/>
              </a:ext>
            </a:extLst>
          </p:cNvPr>
          <p:cNvSpPr>
            <a:spLocks noGrp="1"/>
          </p:cNvSpPr>
          <p:nvPr>
            <p:ph idx="1"/>
          </p:nvPr>
        </p:nvSpPr>
        <p:spPr/>
        <p:txBody>
          <a:bodyPr/>
          <a:lstStyle/>
          <a:p>
            <a:r>
              <a:rPr lang="en-US" dirty="0"/>
              <a:t>Drivers, pedestrians, cyclists could benefit from the results of the prediction, because they could act under certain conditions that are very likely to cause an accident. Government, traffic departments, police who need to take steps to create safe roads, build safer infrastructure, improve post-accident care for victims and raise awareness.</a:t>
            </a:r>
          </a:p>
        </p:txBody>
      </p:sp>
    </p:spTree>
    <p:extLst>
      <p:ext uri="{BB962C8B-B14F-4D97-AF65-F5344CB8AC3E}">
        <p14:creationId xmlns:p14="http://schemas.microsoft.com/office/powerpoint/2010/main" val="323457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03191-10F3-4875-930F-D8BD8D590D3A}"/>
              </a:ext>
            </a:extLst>
          </p:cNvPr>
          <p:cNvSpPr>
            <a:spLocks noGrp="1"/>
          </p:cNvSpPr>
          <p:nvPr>
            <p:ph type="title"/>
          </p:nvPr>
        </p:nvSpPr>
        <p:spPr/>
        <p:txBody>
          <a:bodyPr/>
          <a:lstStyle/>
          <a:p>
            <a:r>
              <a:rPr lang="en-US" dirty="0"/>
              <a:t>data</a:t>
            </a:r>
          </a:p>
        </p:txBody>
      </p:sp>
      <p:sp>
        <p:nvSpPr>
          <p:cNvPr id="3" name="Marcador de contenido 2">
            <a:extLst>
              <a:ext uri="{FF2B5EF4-FFF2-40B4-BE49-F238E27FC236}">
                <a16:creationId xmlns:a16="http://schemas.microsoft.com/office/drawing/2014/main" id="{F6C3DCC9-58EB-43A6-97B0-E126513A0B4C}"/>
              </a:ext>
            </a:extLst>
          </p:cNvPr>
          <p:cNvSpPr>
            <a:spLocks noGrp="1"/>
          </p:cNvSpPr>
          <p:nvPr>
            <p:ph idx="1"/>
          </p:nvPr>
        </p:nvSpPr>
        <p:spPr/>
        <p:txBody>
          <a:bodyPr/>
          <a:lstStyle/>
          <a:p>
            <a:r>
              <a:rPr lang="en-US" dirty="0"/>
              <a:t>A comprehensive dataset consisting of road incident records that occurred between 2004 and October 16, 2020 in Seattle, obtained from the Seattle Open Data Portal 1. This dataset contains 221,524 rows and 40 columns, which describe the details of each incident, including location, severity, type of collision, fatality, date and time, weather, and road conditions, among others</a:t>
            </a:r>
          </a:p>
        </p:txBody>
      </p:sp>
    </p:spTree>
    <p:extLst>
      <p:ext uri="{BB962C8B-B14F-4D97-AF65-F5344CB8AC3E}">
        <p14:creationId xmlns:p14="http://schemas.microsoft.com/office/powerpoint/2010/main" val="122272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544C2-1257-4863-8FDE-34C531A91B7F}"/>
              </a:ext>
            </a:extLst>
          </p:cNvPr>
          <p:cNvSpPr>
            <a:spLocks noGrp="1"/>
          </p:cNvSpPr>
          <p:nvPr>
            <p:ph type="title"/>
          </p:nvPr>
        </p:nvSpPr>
        <p:spPr/>
        <p:txBody>
          <a:bodyPr/>
          <a:lstStyle/>
          <a:p>
            <a:r>
              <a:rPr lang="en-US" dirty="0"/>
              <a:t>Data handling</a:t>
            </a:r>
          </a:p>
        </p:txBody>
      </p:sp>
      <p:sp>
        <p:nvSpPr>
          <p:cNvPr id="3" name="Marcador de contenido 2">
            <a:extLst>
              <a:ext uri="{FF2B5EF4-FFF2-40B4-BE49-F238E27FC236}">
                <a16:creationId xmlns:a16="http://schemas.microsoft.com/office/drawing/2014/main" id="{492D3455-FF8B-4625-9B95-F809C1279E22}"/>
              </a:ext>
            </a:extLst>
          </p:cNvPr>
          <p:cNvSpPr>
            <a:spLocks noGrp="1"/>
          </p:cNvSpPr>
          <p:nvPr>
            <p:ph idx="1"/>
          </p:nvPr>
        </p:nvSpPr>
        <p:spPr/>
        <p:txBody>
          <a:bodyPr/>
          <a:lstStyle/>
          <a:p>
            <a:r>
              <a:rPr lang="en-US" dirty="0"/>
              <a:t>Relevant features</a:t>
            </a:r>
          </a:p>
          <a:p>
            <a:r>
              <a:rPr lang="en-US" dirty="0"/>
              <a:t>Incompleteness</a:t>
            </a:r>
          </a:p>
          <a:p>
            <a:r>
              <a:rPr lang="en-US" dirty="0"/>
              <a:t>Missing values</a:t>
            </a:r>
          </a:p>
          <a:p>
            <a:r>
              <a:rPr lang="en-US" dirty="0"/>
              <a:t>Correct data format</a:t>
            </a:r>
          </a:p>
          <a:p>
            <a:r>
              <a:rPr lang="en-US" dirty="0"/>
              <a:t>Normalization</a:t>
            </a:r>
          </a:p>
          <a:p>
            <a:endParaRPr lang="en-US" dirty="0"/>
          </a:p>
        </p:txBody>
      </p:sp>
    </p:spTree>
    <p:extLst>
      <p:ext uri="{BB962C8B-B14F-4D97-AF65-F5344CB8AC3E}">
        <p14:creationId xmlns:p14="http://schemas.microsoft.com/office/powerpoint/2010/main" val="298465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174E5-5788-4043-9717-F14492B1F05D}"/>
              </a:ext>
            </a:extLst>
          </p:cNvPr>
          <p:cNvSpPr>
            <a:spLocks noGrp="1"/>
          </p:cNvSpPr>
          <p:nvPr>
            <p:ph type="title"/>
          </p:nvPr>
        </p:nvSpPr>
        <p:spPr/>
        <p:txBody>
          <a:bodyPr/>
          <a:lstStyle/>
          <a:p>
            <a:r>
              <a:rPr lang="en-US" dirty="0"/>
              <a:t>Exploratory Data Analysis</a:t>
            </a:r>
          </a:p>
        </p:txBody>
      </p:sp>
      <p:sp>
        <p:nvSpPr>
          <p:cNvPr id="3" name="Marcador de contenido 2">
            <a:extLst>
              <a:ext uri="{FF2B5EF4-FFF2-40B4-BE49-F238E27FC236}">
                <a16:creationId xmlns:a16="http://schemas.microsoft.com/office/drawing/2014/main" id="{5CDEB1B8-6E47-41F8-B309-9D5E751B7D6E}"/>
              </a:ext>
            </a:extLst>
          </p:cNvPr>
          <p:cNvSpPr>
            <a:spLocks noGrp="1"/>
          </p:cNvSpPr>
          <p:nvPr>
            <p:ph idx="1"/>
          </p:nvPr>
        </p:nvSpPr>
        <p:spPr/>
        <p:txBody>
          <a:bodyPr/>
          <a:lstStyle/>
          <a:p>
            <a:r>
              <a:rPr lang="en-US" dirty="0"/>
              <a:t>First of all, it is important to know the data in order to observe the contribution that each characteristic has in the general dataset. In addition, through graphs we can contrast each of the characteristics with the target variable.</a:t>
            </a:r>
          </a:p>
        </p:txBody>
      </p:sp>
    </p:spTree>
    <p:extLst>
      <p:ext uri="{BB962C8B-B14F-4D97-AF65-F5344CB8AC3E}">
        <p14:creationId xmlns:p14="http://schemas.microsoft.com/office/powerpoint/2010/main" val="163956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CB6D151-F86C-44D3-AE56-04A55321D062}"/>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Junction Type vs Severity</a:t>
            </a: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2F98A8BC-ACB6-4428-B8CA-69EAB165D5B8}"/>
              </a:ext>
            </a:extLst>
          </p:cNvPr>
          <p:cNvPicPr>
            <a:picLocks noChangeAspect="1"/>
          </p:cNvPicPr>
          <p:nvPr/>
        </p:nvPicPr>
        <p:blipFill>
          <a:blip r:embed="rId3"/>
          <a:stretch>
            <a:fillRect/>
          </a:stretch>
        </p:blipFill>
        <p:spPr>
          <a:xfrm>
            <a:off x="1118988" y="1424464"/>
            <a:ext cx="6112382" cy="4003610"/>
          </a:xfrm>
          <a:prstGeom prst="rect">
            <a:avLst/>
          </a:prstGeom>
        </p:spPr>
      </p:pic>
      <p:sp>
        <p:nvSpPr>
          <p:cNvPr id="9" name="Content Placeholder 8">
            <a:extLst>
              <a:ext uri="{FF2B5EF4-FFF2-40B4-BE49-F238E27FC236}">
                <a16:creationId xmlns:a16="http://schemas.microsoft.com/office/drawing/2014/main" id="{B1E9F125-E136-4589-BADF-2B44D81E52B1}"/>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1184617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0"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61"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45542A4-5D05-4E0F-9566-9C823966EC6A}"/>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Address Type vs Severity</a:t>
            </a:r>
          </a:p>
        </p:txBody>
      </p:sp>
      <p:sp useBgFill="1">
        <p:nvSpPr>
          <p:cNvPr id="6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barras&#10;&#10;Descripción generada automáticamente">
            <a:extLst>
              <a:ext uri="{FF2B5EF4-FFF2-40B4-BE49-F238E27FC236}">
                <a16:creationId xmlns:a16="http://schemas.microsoft.com/office/drawing/2014/main" id="{1C97A1E3-C604-4A4F-851A-0725CBD0C327}"/>
              </a:ext>
            </a:extLst>
          </p:cNvPr>
          <p:cNvPicPr>
            <a:picLocks noChangeAspect="1"/>
          </p:cNvPicPr>
          <p:nvPr/>
        </p:nvPicPr>
        <p:blipFill>
          <a:blip r:embed="rId3"/>
          <a:stretch>
            <a:fillRect/>
          </a:stretch>
        </p:blipFill>
        <p:spPr>
          <a:xfrm>
            <a:off x="1118988" y="1753005"/>
            <a:ext cx="6112382" cy="3346529"/>
          </a:xfrm>
          <a:prstGeom prst="rect">
            <a:avLst/>
          </a:prstGeom>
        </p:spPr>
      </p:pic>
      <p:sp>
        <p:nvSpPr>
          <p:cNvPr id="63" name="Content Placeholder 8">
            <a:extLst>
              <a:ext uri="{FF2B5EF4-FFF2-40B4-BE49-F238E27FC236}">
                <a16:creationId xmlns:a16="http://schemas.microsoft.com/office/drawing/2014/main" id="{F218077D-FB64-413E-9BE1-1038A04266F9}"/>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35399791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TotalTime>
  <Words>694</Words>
  <Application>Microsoft Office PowerPoint</Application>
  <PresentationFormat>Panorámica</PresentationFormat>
  <Paragraphs>39</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Tw Cen MT</vt:lpstr>
      <vt:lpstr>Circuito</vt:lpstr>
      <vt:lpstr>Predicting the severity of an accident — IBM Applied Data Science Capstone </vt:lpstr>
      <vt:lpstr>Introduction</vt:lpstr>
      <vt:lpstr>Problem</vt:lpstr>
      <vt:lpstr>Interest</vt:lpstr>
      <vt:lpstr>data</vt:lpstr>
      <vt:lpstr>Data handling</vt:lpstr>
      <vt:lpstr>Exploratory Data Analysis</vt:lpstr>
      <vt:lpstr>Junction Type vs Severity</vt:lpstr>
      <vt:lpstr>Address Type vs Severity</vt:lpstr>
      <vt:lpstr>Collision Type vs Severity</vt:lpstr>
      <vt:lpstr>Under influence of drugs or alcohol vs Severity</vt:lpstr>
      <vt:lpstr>Road condition vs Severity</vt:lpstr>
      <vt:lpstr>Light condition vs Severity</vt:lpstr>
      <vt:lpstr>Weather vs Severity</vt:lpstr>
      <vt:lpstr>Predictive modeling</vt:lpstr>
      <vt:lpstr>K-nearest neighbor</vt:lpstr>
      <vt:lpstr>Decision Tree</vt:lpstr>
      <vt:lpstr>Logistic Regression</vt:lpstr>
      <vt:lpstr>Performance of classification models</vt:lpstr>
      <vt:lpstr>Conclusion</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an accident — IBM Applied Data Science Capstone </dc:title>
  <dc:creator>Paul Moreira</dc:creator>
  <cp:lastModifiedBy>Paul Moreira</cp:lastModifiedBy>
  <cp:revision>1</cp:revision>
  <dcterms:created xsi:type="dcterms:W3CDTF">2020-10-28T04:46:46Z</dcterms:created>
  <dcterms:modified xsi:type="dcterms:W3CDTF">2020-10-28T04:48:38Z</dcterms:modified>
</cp:coreProperties>
</file>