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38" autoAdjust="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06608-4D0C-44EB-BDC9-4311A05F2E8B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C996A-B4E9-4E2E-BC14-1EAD4AC45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199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C996A-B4E9-4E2E-BC14-1EAD4AC45A4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3994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F692-EBF6-4A6A-84DE-A0B6864B05CD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6328A41-BC6B-4133-BECE-19167A2932D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F692-EBF6-4A6A-84DE-A0B6864B05CD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8A41-BC6B-4133-BECE-19167A2932D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F692-EBF6-4A6A-84DE-A0B6864B05CD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8A41-BC6B-4133-BECE-19167A2932D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F692-EBF6-4A6A-84DE-A0B6864B05CD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CA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6328A41-BC6B-4133-BECE-19167A2932D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F692-EBF6-4A6A-84DE-A0B6864B05CD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8A41-BC6B-4133-BECE-19167A2932DD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F692-EBF6-4A6A-84DE-A0B6864B05CD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8A41-BC6B-4133-BECE-19167A2932D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F692-EBF6-4A6A-84DE-A0B6864B05CD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6328A41-BC6B-4133-BECE-19167A2932DD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F692-EBF6-4A6A-84DE-A0B6864B05CD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8A41-BC6B-4133-BECE-19167A2932D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F692-EBF6-4A6A-84DE-A0B6864B05CD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8A41-BC6B-4133-BECE-19167A2932D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F692-EBF6-4A6A-84DE-A0B6864B05CD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8A41-BC6B-4133-BECE-19167A2932D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F692-EBF6-4A6A-84DE-A0B6864B05CD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8A41-BC6B-4133-BECE-19167A2932DD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F2EF692-EBF6-4A6A-84DE-A0B6864B05CD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6328A41-BC6B-4133-BECE-19167A2932DD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wipe/>
  </p:transition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6579" y="1430189"/>
            <a:ext cx="6400800" cy="1752600"/>
          </a:xfrm>
        </p:spPr>
        <p:txBody>
          <a:bodyPr/>
          <a:lstStyle/>
          <a:p>
            <a:r>
              <a:rPr lang="en-CA" dirty="0" smtClean="0"/>
              <a:t>      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379516" y="1752403"/>
            <a:ext cx="8452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Functional-Notional Syllabus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98863" y="4653136"/>
            <a:ext cx="354513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Presented by:</a:t>
            </a:r>
          </a:p>
          <a:p>
            <a:pPr algn="ctr"/>
            <a:r>
              <a:rPr lang="en-US" sz="4000" b="1" cap="none" spc="0" dirty="0" err="1" smtClean="0">
                <a:ln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Zobayer</a:t>
            </a:r>
            <a:r>
              <a:rPr lang="en-US" sz="4000" b="1" cap="none" spc="0" dirty="0" smtClean="0">
                <a:ln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&amp; Tariq</a:t>
            </a:r>
            <a:endParaRPr lang="en-US" sz="4000" b="1" cap="none" spc="0" dirty="0">
              <a:ln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50058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78832" y="206193"/>
            <a:ext cx="238078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Emergence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636993" y="1170460"/>
            <a:ext cx="324036" cy="24231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Right Arrow 6"/>
          <p:cNvSpPr/>
          <p:nvPr/>
        </p:nvSpPr>
        <p:spPr>
          <a:xfrm>
            <a:off x="636993" y="3573016"/>
            <a:ext cx="324036" cy="24231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1079345" y="980728"/>
            <a:ext cx="784887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ln w="11430"/>
                <a:gradFill>
                  <a:gsLst>
                    <a:gs pos="0">
                      <a:srgbClr val="855D5D">
                        <a:tint val="90000"/>
                        <a:satMod val="120000"/>
                      </a:srgbClr>
                    </a:gs>
                    <a:gs pos="25000">
                      <a:srgbClr val="855D5D">
                        <a:tint val="93000"/>
                        <a:satMod val="120000"/>
                      </a:srgbClr>
                    </a:gs>
                    <a:gs pos="50000">
                      <a:srgbClr val="855D5D">
                        <a:shade val="89000"/>
                        <a:satMod val="110000"/>
                      </a:srgbClr>
                    </a:gs>
                    <a:gs pos="75000">
                      <a:srgbClr val="855D5D">
                        <a:tint val="93000"/>
                        <a:satMod val="120000"/>
                      </a:srgbClr>
                    </a:gs>
                    <a:gs pos="100000">
                      <a:srgbClr val="855D5D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First large-scale attempt to incorporate this view of language into language syllabus was taken during the </a:t>
            </a:r>
            <a:r>
              <a:rPr lang="en-US" sz="3200" b="1" dirty="0" smtClean="0">
                <a:ln w="11430"/>
                <a:gradFill>
                  <a:gsLst>
                    <a:gs pos="0">
                      <a:srgbClr val="855D5D">
                        <a:tint val="90000"/>
                        <a:satMod val="120000"/>
                      </a:srgbClr>
                    </a:gs>
                    <a:gs pos="25000">
                      <a:srgbClr val="855D5D">
                        <a:tint val="93000"/>
                        <a:satMod val="120000"/>
                      </a:srgbClr>
                    </a:gs>
                    <a:gs pos="50000">
                      <a:srgbClr val="855D5D">
                        <a:shade val="89000"/>
                        <a:satMod val="110000"/>
                      </a:srgbClr>
                    </a:gs>
                    <a:gs pos="75000">
                      <a:srgbClr val="855D5D">
                        <a:tint val="93000"/>
                        <a:satMod val="120000"/>
                      </a:srgbClr>
                    </a:gs>
                    <a:gs pos="100000">
                      <a:srgbClr val="855D5D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1970s, it existed before though.</a:t>
            </a:r>
            <a:endParaRPr lang="en-US" sz="3200" b="1" dirty="0" smtClean="0">
              <a:ln w="11430"/>
              <a:gradFill>
                <a:gsLst>
                  <a:gs pos="0">
                    <a:srgbClr val="855D5D">
                      <a:tint val="90000"/>
                      <a:satMod val="120000"/>
                    </a:srgbClr>
                  </a:gs>
                  <a:gs pos="25000">
                    <a:srgbClr val="855D5D">
                      <a:tint val="93000"/>
                      <a:satMod val="120000"/>
                    </a:srgbClr>
                  </a:gs>
                  <a:gs pos="50000">
                    <a:srgbClr val="855D5D">
                      <a:shade val="89000"/>
                      <a:satMod val="110000"/>
                    </a:srgbClr>
                  </a:gs>
                  <a:gs pos="75000">
                    <a:srgbClr val="855D5D">
                      <a:tint val="93000"/>
                      <a:satMod val="120000"/>
                    </a:srgbClr>
                  </a:gs>
                  <a:gs pos="100000">
                    <a:srgbClr val="855D5D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lvl="0" algn="ctr"/>
            <a:endParaRPr lang="en-US" sz="3200" b="1" dirty="0">
              <a:ln w="11430"/>
              <a:gradFill>
                <a:gsLst>
                  <a:gs pos="0">
                    <a:srgbClr val="855D5D">
                      <a:tint val="90000"/>
                      <a:satMod val="120000"/>
                    </a:srgbClr>
                  </a:gs>
                  <a:gs pos="25000">
                    <a:srgbClr val="855D5D">
                      <a:tint val="93000"/>
                      <a:satMod val="120000"/>
                    </a:srgbClr>
                  </a:gs>
                  <a:gs pos="50000">
                    <a:srgbClr val="855D5D">
                      <a:shade val="89000"/>
                      <a:satMod val="110000"/>
                    </a:srgbClr>
                  </a:gs>
                  <a:gs pos="75000">
                    <a:srgbClr val="855D5D">
                      <a:tint val="93000"/>
                      <a:satMod val="120000"/>
                    </a:srgbClr>
                  </a:gs>
                  <a:gs pos="100000">
                    <a:srgbClr val="855D5D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lvl="0"/>
            <a:r>
              <a:rPr lang="en-US" sz="3200" b="1" dirty="0" smtClean="0">
                <a:ln w="11430"/>
                <a:gradFill>
                  <a:gsLst>
                    <a:gs pos="0">
                      <a:srgbClr val="855D5D">
                        <a:tint val="90000"/>
                        <a:satMod val="120000"/>
                      </a:srgbClr>
                    </a:gs>
                    <a:gs pos="25000">
                      <a:srgbClr val="855D5D">
                        <a:tint val="93000"/>
                        <a:satMod val="120000"/>
                      </a:srgbClr>
                    </a:gs>
                    <a:gs pos="50000">
                      <a:srgbClr val="855D5D">
                        <a:shade val="89000"/>
                        <a:satMod val="110000"/>
                      </a:srgbClr>
                    </a:gs>
                    <a:gs pos="75000">
                      <a:srgbClr val="855D5D">
                        <a:tint val="93000"/>
                        <a:satMod val="120000"/>
                      </a:srgbClr>
                    </a:gs>
                    <a:gs pos="100000">
                      <a:srgbClr val="855D5D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Proponents are Wilkins, </a:t>
            </a:r>
            <a:r>
              <a:rPr lang="en-US" sz="3200" b="1" dirty="0" err="1" smtClean="0">
                <a:ln w="11430"/>
                <a:gradFill>
                  <a:gsLst>
                    <a:gs pos="0">
                      <a:srgbClr val="855D5D">
                        <a:tint val="90000"/>
                        <a:satMod val="120000"/>
                      </a:srgbClr>
                    </a:gs>
                    <a:gs pos="25000">
                      <a:srgbClr val="855D5D">
                        <a:tint val="93000"/>
                        <a:satMod val="120000"/>
                      </a:srgbClr>
                    </a:gs>
                    <a:gs pos="50000">
                      <a:srgbClr val="855D5D">
                        <a:shade val="89000"/>
                        <a:satMod val="110000"/>
                      </a:srgbClr>
                    </a:gs>
                    <a:gs pos="75000">
                      <a:srgbClr val="855D5D">
                        <a:tint val="93000"/>
                        <a:satMod val="120000"/>
                      </a:srgbClr>
                    </a:gs>
                    <a:gs pos="100000">
                      <a:srgbClr val="855D5D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Brumfit</a:t>
            </a:r>
            <a:r>
              <a:rPr lang="en-US" sz="3200" b="1" dirty="0" smtClean="0">
                <a:ln w="11430"/>
                <a:gradFill>
                  <a:gsLst>
                    <a:gs pos="0">
                      <a:srgbClr val="855D5D">
                        <a:tint val="90000"/>
                        <a:satMod val="120000"/>
                      </a:srgbClr>
                    </a:gs>
                    <a:gs pos="25000">
                      <a:srgbClr val="855D5D">
                        <a:tint val="93000"/>
                        <a:satMod val="120000"/>
                      </a:srgbClr>
                    </a:gs>
                    <a:gs pos="50000">
                      <a:srgbClr val="855D5D">
                        <a:shade val="89000"/>
                        <a:satMod val="110000"/>
                      </a:srgbClr>
                    </a:gs>
                    <a:gs pos="75000">
                      <a:srgbClr val="855D5D">
                        <a:tint val="93000"/>
                        <a:satMod val="120000"/>
                      </a:srgbClr>
                    </a:gs>
                    <a:gs pos="100000">
                      <a:srgbClr val="855D5D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, White and so on</a:t>
            </a:r>
            <a:r>
              <a:rPr lang="en-US" sz="3200" b="1" dirty="0" smtClean="0">
                <a:ln w="11430"/>
                <a:gradFill>
                  <a:gsLst>
                    <a:gs pos="0">
                      <a:srgbClr val="855D5D">
                        <a:tint val="90000"/>
                        <a:satMod val="120000"/>
                      </a:srgbClr>
                    </a:gs>
                    <a:gs pos="25000">
                      <a:srgbClr val="855D5D">
                        <a:tint val="93000"/>
                        <a:satMod val="120000"/>
                      </a:srgbClr>
                    </a:gs>
                    <a:gs pos="50000">
                      <a:srgbClr val="855D5D">
                        <a:shade val="89000"/>
                        <a:satMod val="110000"/>
                      </a:srgbClr>
                    </a:gs>
                    <a:gs pos="75000">
                      <a:srgbClr val="855D5D">
                        <a:tint val="93000"/>
                        <a:satMod val="120000"/>
                      </a:srgbClr>
                    </a:gs>
                    <a:gs pos="100000">
                      <a:srgbClr val="855D5D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.</a:t>
            </a:r>
          </a:p>
          <a:p>
            <a:pPr lvl="0"/>
            <a:endParaRPr lang="en-US" sz="3200" b="1" dirty="0">
              <a:ln w="11430"/>
              <a:gradFill>
                <a:gsLst>
                  <a:gs pos="0">
                    <a:srgbClr val="855D5D">
                      <a:tint val="90000"/>
                      <a:satMod val="120000"/>
                    </a:srgbClr>
                  </a:gs>
                  <a:gs pos="25000">
                    <a:srgbClr val="855D5D">
                      <a:tint val="93000"/>
                      <a:satMod val="120000"/>
                    </a:srgbClr>
                  </a:gs>
                  <a:gs pos="50000">
                    <a:srgbClr val="855D5D">
                      <a:shade val="89000"/>
                      <a:satMod val="110000"/>
                    </a:srgbClr>
                  </a:gs>
                  <a:gs pos="75000">
                    <a:srgbClr val="855D5D">
                      <a:tint val="93000"/>
                      <a:satMod val="120000"/>
                    </a:srgbClr>
                  </a:gs>
                  <a:gs pos="100000">
                    <a:srgbClr val="855D5D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lvl="0"/>
            <a:r>
              <a:rPr lang="en-US" sz="3200" b="1" dirty="0" smtClean="0">
                <a:ln w="11430"/>
                <a:gradFill>
                  <a:gsLst>
                    <a:gs pos="0">
                      <a:srgbClr val="855D5D">
                        <a:tint val="90000"/>
                        <a:satMod val="120000"/>
                      </a:srgbClr>
                    </a:gs>
                    <a:gs pos="25000">
                      <a:srgbClr val="855D5D">
                        <a:tint val="93000"/>
                        <a:satMod val="120000"/>
                      </a:srgbClr>
                    </a:gs>
                    <a:gs pos="50000">
                      <a:srgbClr val="855D5D">
                        <a:shade val="89000"/>
                        <a:satMod val="110000"/>
                      </a:srgbClr>
                    </a:gs>
                    <a:gs pos="75000">
                      <a:srgbClr val="855D5D">
                        <a:tint val="93000"/>
                        <a:satMod val="120000"/>
                      </a:srgbClr>
                    </a:gs>
                    <a:gs pos="100000">
                      <a:srgbClr val="855D5D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Was imparted in Canadian education to all levels and in courses for vocational purpose in the USA. </a:t>
            </a:r>
            <a:endParaRPr lang="en-US" sz="3200" b="1" dirty="0" smtClean="0">
              <a:ln w="11430"/>
              <a:gradFill>
                <a:gsLst>
                  <a:gs pos="0">
                    <a:srgbClr val="855D5D">
                      <a:tint val="90000"/>
                      <a:satMod val="120000"/>
                    </a:srgbClr>
                  </a:gs>
                  <a:gs pos="25000">
                    <a:srgbClr val="855D5D">
                      <a:tint val="93000"/>
                      <a:satMod val="120000"/>
                    </a:srgbClr>
                  </a:gs>
                  <a:gs pos="50000">
                    <a:srgbClr val="855D5D">
                      <a:shade val="89000"/>
                      <a:satMod val="110000"/>
                    </a:srgbClr>
                  </a:gs>
                  <a:gs pos="75000">
                    <a:srgbClr val="855D5D">
                      <a:tint val="93000"/>
                      <a:satMod val="120000"/>
                    </a:srgbClr>
                  </a:gs>
                  <a:gs pos="100000">
                    <a:srgbClr val="855D5D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lvl="0" algn="ctr"/>
            <a:endParaRPr lang="en-US" sz="3200" b="1" dirty="0" smtClean="0">
              <a:ln w="11430"/>
              <a:gradFill>
                <a:gsLst>
                  <a:gs pos="0">
                    <a:srgbClr val="855D5D">
                      <a:tint val="90000"/>
                      <a:satMod val="120000"/>
                    </a:srgbClr>
                  </a:gs>
                  <a:gs pos="25000">
                    <a:srgbClr val="855D5D">
                      <a:tint val="93000"/>
                      <a:satMod val="120000"/>
                    </a:srgbClr>
                  </a:gs>
                  <a:gs pos="50000">
                    <a:srgbClr val="855D5D">
                      <a:shade val="89000"/>
                      <a:satMod val="110000"/>
                    </a:srgbClr>
                  </a:gs>
                  <a:gs pos="75000">
                    <a:srgbClr val="855D5D">
                      <a:tint val="93000"/>
                      <a:satMod val="120000"/>
                    </a:srgbClr>
                  </a:gs>
                  <a:gs pos="100000">
                    <a:srgbClr val="855D5D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36993" y="5085184"/>
            <a:ext cx="324036" cy="24231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57585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601988"/>
            <a:ext cx="3136404" cy="2592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558" y="3717032"/>
            <a:ext cx="1933575" cy="2362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83768" y="0"/>
            <a:ext cx="728276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Functions                  </a:t>
            </a:r>
          </a:p>
          <a:p>
            <a:pPr algn="ctr"/>
            <a:r>
              <a:rPr lang="en-US" sz="5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5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                               </a:t>
            </a:r>
            <a:endParaRPr lang="en-US" sz="54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1413064"/>
            <a:ext cx="84249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>
                <a:ln w="11430"/>
                <a:gradFill>
                  <a:gsLst>
                    <a:gs pos="0">
                      <a:srgbClr val="855D5D">
                        <a:tint val="90000"/>
                        <a:satMod val="120000"/>
                      </a:srgbClr>
                    </a:gs>
                    <a:gs pos="25000">
                      <a:srgbClr val="855D5D">
                        <a:tint val="93000"/>
                        <a:satMod val="120000"/>
                      </a:srgbClr>
                    </a:gs>
                    <a:gs pos="50000">
                      <a:srgbClr val="855D5D">
                        <a:shade val="89000"/>
                        <a:satMod val="110000"/>
                      </a:srgbClr>
                    </a:gs>
                    <a:gs pos="75000">
                      <a:srgbClr val="855D5D">
                        <a:tint val="93000"/>
                        <a:satMod val="120000"/>
                      </a:srgbClr>
                    </a:gs>
                    <a:gs pos="100000">
                      <a:srgbClr val="855D5D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Function deals with the communicative purposes of the language. Examples of functions involve offering something, advising someone, apologizing to </a:t>
            </a:r>
            <a:r>
              <a:rPr lang="en-US" sz="3200" b="1" dirty="0" smtClean="0">
                <a:ln w="11430"/>
                <a:gradFill>
                  <a:gsLst>
                    <a:gs pos="0">
                      <a:srgbClr val="855D5D">
                        <a:tint val="90000"/>
                        <a:satMod val="120000"/>
                      </a:srgbClr>
                    </a:gs>
                    <a:gs pos="25000">
                      <a:srgbClr val="855D5D">
                        <a:tint val="93000"/>
                        <a:satMod val="120000"/>
                      </a:srgbClr>
                    </a:gs>
                    <a:gs pos="50000">
                      <a:srgbClr val="855D5D">
                        <a:shade val="89000"/>
                        <a:satMod val="110000"/>
                      </a:srgbClr>
                    </a:gs>
                    <a:gs pos="75000">
                      <a:srgbClr val="855D5D">
                        <a:tint val="93000"/>
                        <a:satMod val="120000"/>
                      </a:srgbClr>
                    </a:gs>
                    <a:gs pos="100000">
                      <a:srgbClr val="855D5D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someone</a:t>
            </a:r>
            <a:r>
              <a:rPr lang="en-US" sz="3200" b="1" dirty="0" smtClean="0">
                <a:ln w="11430"/>
                <a:gradFill>
                  <a:gsLst>
                    <a:gs pos="0">
                      <a:srgbClr val="855D5D">
                        <a:tint val="90000"/>
                        <a:satMod val="120000"/>
                      </a:srgbClr>
                    </a:gs>
                    <a:gs pos="25000">
                      <a:srgbClr val="855D5D">
                        <a:tint val="93000"/>
                        <a:satMod val="120000"/>
                      </a:srgbClr>
                    </a:gs>
                    <a:gs pos="50000">
                      <a:srgbClr val="855D5D">
                        <a:shade val="89000"/>
                        <a:satMod val="110000"/>
                      </a:srgbClr>
                    </a:gs>
                    <a:gs pos="75000">
                      <a:srgbClr val="855D5D">
                        <a:tint val="93000"/>
                        <a:satMod val="120000"/>
                      </a:srgbClr>
                    </a:gs>
                    <a:gs pos="100000">
                      <a:srgbClr val="855D5D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, requesting etc.</a:t>
            </a:r>
            <a:r>
              <a:rPr lang="en-US" sz="3200" b="1" dirty="0" smtClean="0">
                <a:ln w="11430"/>
                <a:gradFill>
                  <a:gsLst>
                    <a:gs pos="0">
                      <a:srgbClr val="855D5D">
                        <a:tint val="90000"/>
                        <a:satMod val="120000"/>
                      </a:srgbClr>
                    </a:gs>
                    <a:gs pos="25000">
                      <a:srgbClr val="855D5D">
                        <a:tint val="93000"/>
                        <a:satMod val="120000"/>
                      </a:srgbClr>
                    </a:gs>
                    <a:gs pos="50000">
                      <a:srgbClr val="855D5D">
                        <a:shade val="89000"/>
                        <a:satMod val="110000"/>
                      </a:srgbClr>
                    </a:gs>
                    <a:gs pos="75000">
                      <a:srgbClr val="855D5D">
                        <a:tint val="93000"/>
                        <a:satMod val="120000"/>
                      </a:srgbClr>
                    </a:gs>
                    <a:gs pos="100000">
                      <a:srgbClr val="855D5D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endParaRPr lang="en-US" sz="3200" b="1" dirty="0">
              <a:ln w="11430"/>
              <a:gradFill>
                <a:gsLst>
                  <a:gs pos="0">
                    <a:srgbClr val="855D5D">
                      <a:tint val="90000"/>
                      <a:satMod val="120000"/>
                    </a:srgbClr>
                  </a:gs>
                  <a:gs pos="25000">
                    <a:srgbClr val="855D5D">
                      <a:tint val="93000"/>
                      <a:satMod val="120000"/>
                    </a:srgbClr>
                  </a:gs>
                  <a:gs pos="50000">
                    <a:srgbClr val="855D5D">
                      <a:shade val="89000"/>
                      <a:satMod val="110000"/>
                    </a:srgbClr>
                  </a:gs>
                  <a:gs pos="75000">
                    <a:srgbClr val="855D5D">
                      <a:tint val="93000"/>
                      <a:satMod val="120000"/>
                    </a:srgbClr>
                  </a:gs>
                  <a:gs pos="100000">
                    <a:srgbClr val="855D5D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35649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934" y="2708920"/>
            <a:ext cx="3626768" cy="28674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59632" y="1307989"/>
            <a:ext cx="80648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>
                <a:ln w="11430"/>
                <a:gradFill>
                  <a:gsLst>
                    <a:gs pos="0">
                      <a:srgbClr val="855D5D">
                        <a:tint val="90000"/>
                        <a:satMod val="120000"/>
                      </a:srgbClr>
                    </a:gs>
                    <a:gs pos="25000">
                      <a:srgbClr val="855D5D">
                        <a:tint val="93000"/>
                        <a:satMod val="120000"/>
                      </a:srgbClr>
                    </a:gs>
                    <a:gs pos="50000">
                      <a:srgbClr val="855D5D">
                        <a:shade val="89000"/>
                        <a:satMod val="110000"/>
                      </a:srgbClr>
                    </a:gs>
                    <a:gs pos="75000">
                      <a:srgbClr val="855D5D">
                        <a:tint val="93000"/>
                        <a:satMod val="120000"/>
                      </a:srgbClr>
                    </a:gs>
                    <a:gs pos="100000">
                      <a:srgbClr val="855D5D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Notions are the conceptual meanings (objects, state of affairs, entities etc.)</a:t>
            </a:r>
          </a:p>
        </p:txBody>
      </p:sp>
      <p:sp>
        <p:nvSpPr>
          <p:cNvPr id="4" name="Rectangle 3"/>
          <p:cNvSpPr/>
          <p:nvPr/>
        </p:nvSpPr>
        <p:spPr>
          <a:xfrm>
            <a:off x="2899341" y="188640"/>
            <a:ext cx="25982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E68422">
                    <a:lumMod val="75000"/>
                  </a:srgb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5400" b="1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E68422">
                    <a:lumMod val="75000"/>
                  </a:srgb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Notions</a:t>
            </a:r>
            <a:endParaRPr lang="en-CA" u="sng" dirty="0"/>
          </a:p>
        </p:txBody>
      </p:sp>
    </p:spTree>
    <p:extLst>
      <p:ext uri="{BB962C8B-B14F-4D97-AF65-F5344CB8AC3E}">
        <p14:creationId xmlns:p14="http://schemas.microsoft.com/office/powerpoint/2010/main" val="178953309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73315"/>
            <a:ext cx="8686800" cy="1385455"/>
          </a:xfrm>
          <a:effectLst/>
        </p:spPr>
        <p:txBody>
          <a:bodyPr>
            <a:normAutofit/>
          </a:bodyPr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Core Concepts</a:t>
            </a:r>
            <a:r>
              <a:rPr lang="en-US" b="1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endParaRPr lang="en-CA" dirty="0"/>
          </a:p>
        </p:txBody>
      </p:sp>
      <p:sp>
        <p:nvSpPr>
          <p:cNvPr id="3" name="Right Arrow 2"/>
          <p:cNvSpPr/>
          <p:nvPr/>
        </p:nvSpPr>
        <p:spPr>
          <a:xfrm>
            <a:off x="474975" y="1530500"/>
            <a:ext cx="324036" cy="24231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891025" y="1370572"/>
            <a:ext cx="82374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n w="11430"/>
                <a:gradFill>
                  <a:gsLst>
                    <a:gs pos="0">
                      <a:srgbClr val="855D5D">
                        <a:tint val="90000"/>
                        <a:satMod val="120000"/>
                      </a:srgbClr>
                    </a:gs>
                    <a:gs pos="25000">
                      <a:srgbClr val="855D5D">
                        <a:tint val="93000"/>
                        <a:satMod val="120000"/>
                      </a:srgbClr>
                    </a:gs>
                    <a:gs pos="50000">
                      <a:srgbClr val="855D5D">
                        <a:shade val="89000"/>
                        <a:satMod val="110000"/>
                      </a:srgbClr>
                    </a:gs>
                    <a:gs pos="75000">
                      <a:srgbClr val="855D5D">
                        <a:tint val="93000"/>
                        <a:satMod val="120000"/>
                      </a:srgbClr>
                    </a:gs>
                    <a:gs pos="100000">
                      <a:srgbClr val="855D5D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 kind of communicative syllabus organizing the contents on the basis of functions rather than </a:t>
            </a:r>
            <a:r>
              <a:rPr lang="en-US" sz="3200" b="1" dirty="0" smtClean="0">
                <a:ln w="11430"/>
                <a:gradFill>
                  <a:gsLst>
                    <a:gs pos="0">
                      <a:srgbClr val="855D5D">
                        <a:tint val="90000"/>
                        <a:satMod val="120000"/>
                      </a:srgbClr>
                    </a:gs>
                    <a:gs pos="25000">
                      <a:srgbClr val="855D5D">
                        <a:tint val="93000"/>
                        <a:satMod val="120000"/>
                      </a:srgbClr>
                    </a:gs>
                    <a:gs pos="50000">
                      <a:srgbClr val="855D5D">
                        <a:shade val="89000"/>
                        <a:satMod val="110000"/>
                      </a:srgbClr>
                    </a:gs>
                    <a:gs pos="75000">
                      <a:srgbClr val="855D5D">
                        <a:tint val="93000"/>
                        <a:satMod val="120000"/>
                      </a:srgbClr>
                    </a:gs>
                    <a:gs pos="100000">
                      <a:srgbClr val="855D5D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discrete grammar units.</a:t>
            </a:r>
          </a:p>
          <a:p>
            <a:endParaRPr lang="en-US" sz="3200" b="1" dirty="0">
              <a:ln w="11430"/>
              <a:gradFill>
                <a:gsLst>
                  <a:gs pos="0">
                    <a:srgbClr val="855D5D">
                      <a:tint val="90000"/>
                      <a:satMod val="120000"/>
                    </a:srgbClr>
                  </a:gs>
                  <a:gs pos="25000">
                    <a:srgbClr val="855D5D">
                      <a:tint val="93000"/>
                      <a:satMod val="120000"/>
                    </a:srgbClr>
                  </a:gs>
                  <a:gs pos="50000">
                    <a:srgbClr val="855D5D">
                      <a:shade val="89000"/>
                      <a:satMod val="110000"/>
                    </a:srgbClr>
                  </a:gs>
                  <a:gs pos="75000">
                    <a:srgbClr val="855D5D">
                      <a:tint val="93000"/>
                      <a:satMod val="120000"/>
                    </a:srgbClr>
                  </a:gs>
                  <a:gs pos="100000">
                    <a:srgbClr val="855D5D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sz="3200" b="1" dirty="0" smtClean="0">
                <a:ln w="11430"/>
                <a:gradFill>
                  <a:gsLst>
                    <a:gs pos="0">
                      <a:srgbClr val="855D5D">
                        <a:tint val="90000"/>
                        <a:satMod val="120000"/>
                      </a:srgbClr>
                    </a:gs>
                    <a:gs pos="25000">
                      <a:srgbClr val="855D5D">
                        <a:tint val="93000"/>
                        <a:satMod val="120000"/>
                      </a:srgbClr>
                    </a:gs>
                    <a:gs pos="50000">
                      <a:srgbClr val="855D5D">
                        <a:shade val="89000"/>
                        <a:satMod val="110000"/>
                      </a:srgbClr>
                    </a:gs>
                    <a:gs pos="75000">
                      <a:srgbClr val="855D5D">
                        <a:tint val="93000"/>
                        <a:satMod val="120000"/>
                      </a:srgbClr>
                    </a:gs>
                    <a:gs pos="100000">
                      <a:srgbClr val="855D5D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 product-oriented, content based syllabus.</a:t>
            </a:r>
          </a:p>
          <a:p>
            <a:endParaRPr lang="en-US" sz="3200" b="1" dirty="0">
              <a:ln w="11430"/>
              <a:gradFill>
                <a:gsLst>
                  <a:gs pos="0">
                    <a:srgbClr val="855D5D">
                      <a:tint val="90000"/>
                      <a:satMod val="120000"/>
                    </a:srgbClr>
                  </a:gs>
                  <a:gs pos="25000">
                    <a:srgbClr val="855D5D">
                      <a:tint val="93000"/>
                      <a:satMod val="120000"/>
                    </a:srgbClr>
                  </a:gs>
                  <a:gs pos="50000">
                    <a:srgbClr val="855D5D">
                      <a:shade val="89000"/>
                      <a:satMod val="110000"/>
                    </a:srgbClr>
                  </a:gs>
                  <a:gs pos="75000">
                    <a:srgbClr val="855D5D">
                      <a:tint val="93000"/>
                      <a:satMod val="120000"/>
                    </a:srgbClr>
                  </a:gs>
                  <a:gs pos="100000">
                    <a:srgbClr val="855D5D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sz="3200" b="1" dirty="0" smtClean="0">
                <a:ln w="11430"/>
                <a:gradFill>
                  <a:gsLst>
                    <a:gs pos="0">
                      <a:srgbClr val="855D5D">
                        <a:tint val="90000"/>
                        <a:satMod val="120000"/>
                      </a:srgbClr>
                    </a:gs>
                    <a:gs pos="25000">
                      <a:srgbClr val="855D5D">
                        <a:tint val="93000"/>
                        <a:satMod val="120000"/>
                      </a:srgbClr>
                    </a:gs>
                    <a:gs pos="50000">
                      <a:srgbClr val="855D5D">
                        <a:shade val="89000"/>
                        <a:satMod val="110000"/>
                      </a:srgbClr>
                    </a:gs>
                    <a:gs pos="75000">
                      <a:srgbClr val="855D5D">
                        <a:tint val="93000"/>
                        <a:satMod val="120000"/>
                      </a:srgbClr>
                    </a:gs>
                    <a:gs pos="100000">
                      <a:srgbClr val="855D5D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Proponents believe that the usage of language is more important than the digestion of unapplied system of grammar forms</a:t>
            </a:r>
            <a:endParaRPr lang="en-CA" dirty="0"/>
          </a:p>
        </p:txBody>
      </p:sp>
      <p:sp>
        <p:nvSpPr>
          <p:cNvPr id="6" name="Right Arrow 5"/>
          <p:cNvSpPr/>
          <p:nvPr/>
        </p:nvSpPr>
        <p:spPr>
          <a:xfrm>
            <a:off x="467544" y="3511571"/>
            <a:ext cx="324036" cy="24231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7" name="Right Arrow 6"/>
          <p:cNvSpPr/>
          <p:nvPr/>
        </p:nvSpPr>
        <p:spPr>
          <a:xfrm>
            <a:off x="474975" y="4509120"/>
            <a:ext cx="324036" cy="24231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814117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6632"/>
            <a:ext cx="9144000" cy="54476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Finocchiaro</a:t>
            </a: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&amp; </a:t>
            </a:r>
            <a:r>
              <a:rPr lang="en-US" sz="32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Brumfit</a:t>
            </a: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(1983) suggest 10 benefits of</a:t>
            </a:r>
          </a:p>
          <a:p>
            <a:pPr algn="ctr"/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funtional</a:t>
            </a: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-notional orientation. Some are:</a:t>
            </a:r>
          </a:p>
          <a:p>
            <a:pPr algn="ctr"/>
            <a:endParaRPr lang="en-US" sz="32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5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endParaRPr lang="en-US" sz="32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5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Sets realistic tasks.</a:t>
            </a:r>
          </a:p>
          <a:p>
            <a:pPr marL="514350" indent="-514350">
              <a:buAutoNum type="arabicPeriod"/>
            </a:pP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Provides everyday language.</a:t>
            </a:r>
          </a:p>
          <a:p>
            <a:pPr marL="514350" indent="-514350">
              <a:buAutoNum type="arabicPeriod"/>
            </a:pP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Emphasizes receptive activities first.</a:t>
            </a:r>
          </a:p>
          <a:p>
            <a:pPr marL="514350" indent="-514350">
              <a:buAutoNum type="arabicPeriod"/>
            </a:pP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Can develop naturally.</a:t>
            </a:r>
          </a:p>
          <a:p>
            <a:pPr marL="514350" indent="-514350">
              <a:buAutoNum type="arabicPeriod"/>
            </a:pP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Enables a spiral curriculum. </a:t>
            </a:r>
          </a:p>
          <a:p>
            <a:pPr marL="514350" indent="-514350">
              <a:buAutoNum type="arabicPeriod"/>
            </a:pP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Allows flexible courses.</a:t>
            </a:r>
          </a:p>
          <a:p>
            <a:pPr algn="ctr"/>
            <a:endParaRPr lang="en-US" sz="28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5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78258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552" y="332656"/>
            <a:ext cx="8496944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000" b="1" spc="150" dirty="0" smtClean="0">
                <a:ln w="11430"/>
                <a:solidFill>
                  <a:srgbClr val="2F5897">
                    <a:lumMod val="50000"/>
                  </a:srgb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Criticisms</a:t>
            </a:r>
          </a:p>
          <a:p>
            <a:pPr marL="571500" lvl="0" indent="-571500">
              <a:buFont typeface="Wingdings" pitchFamily="2" charset="2"/>
              <a:buChar char="v"/>
            </a:pPr>
            <a:endParaRPr lang="en-US" sz="3200" b="1" spc="150" dirty="0" smtClean="0">
              <a:ln w="11430"/>
              <a:solidFill>
                <a:srgbClr val="2F5897">
                  <a:lumMod val="50000"/>
                </a:srgb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457200" lvl="0" indent="-457200">
              <a:buFont typeface="Wingdings" pitchFamily="2" charset="2"/>
              <a:buChar char="v"/>
            </a:pPr>
            <a:r>
              <a:rPr lang="en-US" sz="3200" b="1" spc="150" dirty="0" smtClean="0">
                <a:ln w="11430"/>
                <a:solidFill>
                  <a:srgbClr val="2F5897">
                    <a:lumMod val="50000"/>
                  </a:srgb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Selection and </a:t>
            </a:r>
            <a:r>
              <a:rPr lang="en-US" sz="3200" b="1" spc="150" dirty="0" smtClean="0">
                <a:ln w="11430"/>
                <a:solidFill>
                  <a:srgbClr val="2F5897">
                    <a:lumMod val="50000"/>
                  </a:srgb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grading </a:t>
            </a:r>
            <a:r>
              <a:rPr lang="en-US" sz="3200" b="1" spc="150" dirty="0" smtClean="0">
                <a:ln w="11430"/>
                <a:solidFill>
                  <a:srgbClr val="2F5897">
                    <a:lumMod val="50000"/>
                  </a:srgb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are more complex. </a:t>
            </a:r>
          </a:p>
          <a:p>
            <a:pPr marL="571500" lvl="0" indent="-571500">
              <a:buFont typeface="Wingdings" pitchFamily="2" charset="2"/>
              <a:buChar char="v"/>
            </a:pPr>
            <a:endParaRPr lang="en-US" sz="3200" b="1" spc="150" dirty="0" smtClean="0">
              <a:ln w="11430"/>
              <a:solidFill>
                <a:srgbClr val="2F5897">
                  <a:lumMod val="50000"/>
                </a:srgb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457200" lvl="0" indent="-457200">
              <a:buFont typeface="Wingdings" pitchFamily="2" charset="2"/>
              <a:buChar char="v"/>
            </a:pPr>
            <a:r>
              <a:rPr lang="en-US" sz="3200" b="1" spc="150" dirty="0" smtClean="0">
                <a:ln w="11430"/>
                <a:solidFill>
                  <a:srgbClr val="2F5897">
                    <a:lumMod val="50000"/>
                  </a:srgb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Designers need to consider beyond linguistic factors that may include situational, contextual and extra-linguistic factors. </a:t>
            </a:r>
            <a:endParaRPr lang="en-US" sz="3200" b="1" spc="150" dirty="0" smtClean="0">
              <a:ln w="11430"/>
              <a:solidFill>
                <a:srgbClr val="2F5897">
                  <a:lumMod val="50000"/>
                </a:srgb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457200" lvl="0" indent="-457200">
              <a:buFont typeface="Wingdings" pitchFamily="2" charset="2"/>
              <a:buChar char="v"/>
            </a:pPr>
            <a:endParaRPr lang="en-US" sz="3200" b="1" spc="150" dirty="0" smtClean="0">
              <a:ln w="11430"/>
              <a:solidFill>
                <a:srgbClr val="2F5897">
                  <a:lumMod val="50000"/>
                </a:srgb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457200" lvl="0" indent="-457200">
              <a:buFont typeface="Wingdings" pitchFamily="2" charset="2"/>
              <a:buChar char="v"/>
            </a:pPr>
            <a:r>
              <a:rPr lang="en-US" sz="3200" b="1" spc="150" dirty="0" smtClean="0">
                <a:ln w="11430"/>
                <a:solidFill>
                  <a:srgbClr val="2F5897">
                    <a:lumMod val="50000"/>
                  </a:srgb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Basically trains with fixed phrases (</a:t>
            </a:r>
            <a:r>
              <a:rPr lang="en-US" sz="3200" b="1" spc="150" dirty="0" err="1" smtClean="0">
                <a:ln w="11430"/>
                <a:solidFill>
                  <a:srgbClr val="2F5897">
                    <a:lumMod val="50000"/>
                  </a:srgb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e.g.‘Silly</a:t>
            </a:r>
            <a:r>
              <a:rPr lang="en-US" sz="3200" b="1" spc="150" dirty="0" smtClean="0">
                <a:ln w="11430"/>
                <a:solidFill>
                  <a:srgbClr val="2F5897">
                    <a:lumMod val="50000"/>
                  </a:srgb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me!’, ‘You must be joking’), tough to generate new sentences from this.</a:t>
            </a:r>
            <a:endParaRPr lang="en-US" sz="3200" b="1" spc="150" dirty="0">
              <a:ln w="11430"/>
              <a:solidFill>
                <a:srgbClr val="2F5897">
                  <a:lumMod val="50000"/>
                </a:srgb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31140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83324" y="2636912"/>
            <a:ext cx="532229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7200" b="1" cap="all" dirty="0" smtClean="0">
                <a:ln/>
                <a:solidFill>
                  <a:schemeClr val="accent1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Monotype Corsiva" pitchFamily="66" charset="0"/>
              </a:rPr>
              <a:t>Thank you!</a:t>
            </a:r>
            <a:endParaRPr lang="en-US" sz="7200" b="1" cap="all" spc="0" dirty="0">
              <a:ln/>
              <a:solidFill>
                <a:schemeClr val="accent1">
                  <a:lumMod val="75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9420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154</TotalTime>
  <Words>256</Words>
  <Application>Microsoft Office PowerPoint</Application>
  <PresentationFormat>On-screen Show (4:3)</PresentationFormat>
  <Paragraphs>44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Trek</vt:lpstr>
      <vt:lpstr> </vt:lpstr>
      <vt:lpstr>PowerPoint Presentation</vt:lpstr>
      <vt:lpstr>PowerPoint Presentation</vt:lpstr>
      <vt:lpstr>PowerPoint Presentation</vt:lpstr>
      <vt:lpstr>Core Concepts 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ismail - [2010]</dc:creator>
  <cp:lastModifiedBy>ismail - [2010]</cp:lastModifiedBy>
  <cp:revision>23</cp:revision>
  <dcterms:created xsi:type="dcterms:W3CDTF">2022-06-07T16:16:12Z</dcterms:created>
  <dcterms:modified xsi:type="dcterms:W3CDTF">2022-06-12T15:18:46Z</dcterms:modified>
</cp:coreProperties>
</file>