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25" r:id="rId5"/>
    <p:sldId id="326" r:id="rId6"/>
    <p:sldId id="327" r:id="rId7"/>
    <p:sldId id="328" r:id="rId8"/>
    <p:sldId id="340" r:id="rId9"/>
    <p:sldId id="330" r:id="rId10"/>
    <p:sldId id="331" r:id="rId11"/>
    <p:sldId id="341" r:id="rId12"/>
    <p:sldId id="342" r:id="rId13"/>
    <p:sldId id="343" r:id="rId14"/>
    <p:sldId id="348" r:id="rId15"/>
    <p:sldId id="338" r:id="rId16"/>
    <p:sldId id="339" r:id="rId17"/>
    <p:sldId id="344" r:id="rId18"/>
    <p:sldId id="346" r:id="rId19"/>
    <p:sldId id="34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05" autoAdjust="0"/>
  </p:normalViewPr>
  <p:slideViewPr>
    <p:cSldViewPr snapToGrid="0">
      <p:cViewPr varScale="1">
        <p:scale>
          <a:sx n="82" d="100"/>
          <a:sy n="82" d="100"/>
        </p:scale>
        <p:origin x="672"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3/28/2023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3/28/2023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a:xfrm>
            <a:off x="2240211" y="594360"/>
            <a:ext cx="7543800" cy="5029200"/>
          </a:xfr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sz="4800" dirty="0" err="1"/>
              <a:t>DiGITAL</a:t>
            </a:r>
            <a:r>
              <a:rPr lang="en-US" sz="4800" dirty="0"/>
              <a:t> IMAGE PROCESSING</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err="1"/>
              <a:t>Assesment</a:t>
            </a:r>
            <a:r>
              <a:rPr lang="en-US" dirty="0"/>
              <a:t> -04</a:t>
            </a:r>
          </a:p>
        </p:txBody>
      </p:sp>
      <p:sp>
        <p:nvSpPr>
          <p:cNvPr id="3" name="TextBox 2">
            <a:extLst>
              <a:ext uri="{FF2B5EF4-FFF2-40B4-BE49-F238E27FC236}">
                <a16:creationId xmlns:a16="http://schemas.microsoft.com/office/drawing/2014/main" id="{FDEB6087-4CDE-2425-FC08-D28772C29BF1}"/>
              </a:ext>
            </a:extLst>
          </p:cNvPr>
          <p:cNvSpPr txBox="1"/>
          <p:nvPr/>
        </p:nvSpPr>
        <p:spPr>
          <a:xfrm>
            <a:off x="7364511" y="5039213"/>
            <a:ext cx="4643990" cy="1323439"/>
          </a:xfrm>
          <a:prstGeom prst="rect">
            <a:avLst/>
          </a:prstGeom>
          <a:noFill/>
        </p:spPr>
        <p:txBody>
          <a:bodyPr wrap="square" rtlCol="0">
            <a:spAutoFit/>
          </a:bodyPr>
          <a:lstStyle/>
          <a:p>
            <a:r>
              <a:rPr lang="en-US" sz="1600" dirty="0"/>
              <a:t>01 COHDSE221F-004 T. A. A. </a:t>
            </a:r>
            <a:r>
              <a:rPr lang="en-US" sz="1600" dirty="0" err="1"/>
              <a:t>Sudaraka</a:t>
            </a:r>
            <a:endParaRPr lang="en-US" sz="1600" dirty="0"/>
          </a:p>
          <a:p>
            <a:r>
              <a:rPr lang="en-US" sz="1600" dirty="0"/>
              <a:t>02 COHDSE221F-015 K. Sanuga </a:t>
            </a:r>
            <a:r>
              <a:rPr lang="en-US" sz="1600" dirty="0" err="1"/>
              <a:t>Lakdinu</a:t>
            </a:r>
            <a:r>
              <a:rPr lang="en-US" sz="1600" dirty="0"/>
              <a:t> </a:t>
            </a:r>
            <a:r>
              <a:rPr lang="en-US" sz="1600" dirty="0" err="1"/>
              <a:t>Kuruppu</a:t>
            </a:r>
            <a:endParaRPr lang="en-US" sz="1600" dirty="0"/>
          </a:p>
          <a:p>
            <a:r>
              <a:rPr lang="en-US" sz="1600" dirty="0"/>
              <a:t>03 COHDSE221F-021 A.D.C. Janaka </a:t>
            </a:r>
          </a:p>
          <a:p>
            <a:r>
              <a:rPr lang="en-US" sz="1600" dirty="0"/>
              <a:t>04 COHDSE221F-023 (Group Leader) D.D. </a:t>
            </a:r>
            <a:r>
              <a:rPr lang="en-US" sz="1600" dirty="0" err="1"/>
              <a:t>Thimbiripalage</a:t>
            </a:r>
            <a:r>
              <a:rPr lang="en-US" sz="1600" dirty="0"/>
              <a:t> </a:t>
            </a:r>
          </a:p>
          <a:p>
            <a:r>
              <a:rPr lang="en-US" sz="1600" dirty="0"/>
              <a:t>05 COHDSE221F-034 P.H.M.W. </a:t>
            </a:r>
            <a:r>
              <a:rPr lang="en-US" sz="1600" dirty="0" err="1"/>
              <a:t>Senevirathna</a:t>
            </a:r>
            <a:endParaRPr lang="en-US" sz="1600"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813B-D4B3-6FAF-CEDF-05B4D0E8CA20}"/>
              </a:ext>
            </a:extLst>
          </p:cNvPr>
          <p:cNvSpPr>
            <a:spLocks noGrp="1"/>
          </p:cNvSpPr>
          <p:nvPr>
            <p:ph type="title"/>
          </p:nvPr>
        </p:nvSpPr>
        <p:spPr/>
        <p:txBody>
          <a:bodyPr/>
          <a:lstStyle/>
          <a:p>
            <a:r>
              <a:rPr lang="en-US" b="0" i="0" dirty="0">
                <a:effectLst/>
                <a:latin typeface="Söhne"/>
              </a:rPr>
              <a:t>The Automatic Thresholding Criterion (ATC)</a:t>
            </a:r>
            <a:endParaRPr lang="en-US" dirty="0"/>
          </a:p>
        </p:txBody>
      </p:sp>
      <p:sp>
        <p:nvSpPr>
          <p:cNvPr id="3" name="Slide Number Placeholder 2">
            <a:extLst>
              <a:ext uri="{FF2B5EF4-FFF2-40B4-BE49-F238E27FC236}">
                <a16:creationId xmlns:a16="http://schemas.microsoft.com/office/drawing/2014/main" id="{16C370CE-C5B5-3D99-2DD9-6E7A6AD86169}"/>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4" name="Footer Placeholder 3">
            <a:extLst>
              <a:ext uri="{FF2B5EF4-FFF2-40B4-BE49-F238E27FC236}">
                <a16:creationId xmlns:a16="http://schemas.microsoft.com/office/drawing/2014/main" id="{90920EFA-C182-5A19-9979-ECC27A501C1F}"/>
              </a:ext>
            </a:extLst>
          </p:cNvPr>
          <p:cNvSpPr>
            <a:spLocks noGrp="1"/>
          </p:cNvSpPr>
          <p:nvPr>
            <p:ph type="ftr" sz="quarter" idx="12"/>
          </p:nvPr>
        </p:nvSpPr>
        <p:spPr/>
        <p:txBody>
          <a:bodyPr/>
          <a:lstStyle/>
          <a:p>
            <a:r>
              <a:rPr lang="en-US" dirty="0"/>
              <a:t>Dip Assessment 04</a:t>
            </a:r>
          </a:p>
        </p:txBody>
      </p:sp>
      <p:sp>
        <p:nvSpPr>
          <p:cNvPr id="5" name="TextBox 4">
            <a:extLst>
              <a:ext uri="{FF2B5EF4-FFF2-40B4-BE49-F238E27FC236}">
                <a16:creationId xmlns:a16="http://schemas.microsoft.com/office/drawing/2014/main" id="{15ED37F8-9B0D-DFB1-783A-11E2B2A82674}"/>
              </a:ext>
            </a:extLst>
          </p:cNvPr>
          <p:cNvSpPr txBox="1"/>
          <p:nvPr/>
        </p:nvSpPr>
        <p:spPr>
          <a:xfrm>
            <a:off x="1295400" y="2239861"/>
            <a:ext cx="9821955" cy="3693319"/>
          </a:xfrm>
          <a:prstGeom prst="rect">
            <a:avLst/>
          </a:prstGeom>
          <a:noFill/>
        </p:spPr>
        <p:txBody>
          <a:bodyPr wrap="square" rtlCol="0">
            <a:spAutoFit/>
          </a:bodyPr>
          <a:lstStyle/>
          <a:p>
            <a:r>
              <a:rPr lang="en-US" dirty="0"/>
              <a:t>*</a:t>
            </a:r>
            <a:r>
              <a:rPr lang="en-US" b="0" i="0" dirty="0">
                <a:effectLst/>
                <a:latin typeface="Söhne"/>
              </a:rPr>
              <a:t>mathematical concept used in digital image processing for automatically selecting an optimal threshold value for thresholding an image. </a:t>
            </a: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dirty="0">
                <a:latin typeface="Söhne"/>
              </a:rPr>
              <a:t>U</a:t>
            </a:r>
            <a:r>
              <a:rPr lang="en-US" b="0" i="0" dirty="0">
                <a:effectLst/>
                <a:latin typeface="Söhne"/>
              </a:rPr>
              <a:t>ses a histogram-based approach to compute the probabilities of occurrence of the  classes of pixels for each possible threshold value. </a:t>
            </a:r>
          </a:p>
          <a:p>
            <a:pPr marL="285750" indent="-285750">
              <a:buFont typeface="Arial" panose="020B0604020202020204" pitchFamily="34" charset="0"/>
              <a:buChar char="•"/>
            </a:pPr>
            <a:endParaRPr lang="en-US" b="0" i="0" dirty="0">
              <a:effectLst/>
              <a:latin typeface="Söhne"/>
            </a:endParaRPr>
          </a:p>
          <a:p>
            <a:pPr marL="285750" indent="-285750">
              <a:buFont typeface="Arial" panose="020B0604020202020204" pitchFamily="34" charset="0"/>
              <a:buChar char="•"/>
            </a:pPr>
            <a:r>
              <a:rPr lang="en-US" b="0" i="0" dirty="0">
                <a:effectLst/>
                <a:latin typeface="Söhne"/>
              </a:rPr>
              <a:t>It then computes a measure of separability, such as the entropy or mutual information, for each threshold value</a:t>
            </a:r>
          </a:p>
          <a:p>
            <a:endParaRPr lang="en-US" b="0" i="0" dirty="0">
              <a:effectLst/>
              <a:latin typeface="Söhne"/>
            </a:endParaRPr>
          </a:p>
          <a:p>
            <a:pPr marL="285750" indent="-285750">
              <a:buFont typeface="Arial" panose="020B0604020202020204" pitchFamily="34" charset="0"/>
              <a:buChar char="•"/>
            </a:pPr>
            <a:r>
              <a:rPr lang="en-US" b="0" i="0" dirty="0">
                <a:effectLst/>
                <a:latin typeface="Söhne"/>
              </a:rPr>
              <a:t>selects the threshold value that maximizes the measure of separability.</a:t>
            </a:r>
          </a:p>
          <a:p>
            <a:pPr marL="285750" indent="-285750">
              <a:buFont typeface="Arial" panose="020B0604020202020204" pitchFamily="34" charset="0"/>
              <a:buChar char="•"/>
            </a:pPr>
            <a:endParaRPr lang="en-US" dirty="0">
              <a:latin typeface="Söhne"/>
            </a:endParaRPr>
          </a:p>
          <a:p>
            <a:r>
              <a:rPr lang="en-US" dirty="0">
                <a:latin typeface="Söhne"/>
              </a:rPr>
              <a:t>*</a:t>
            </a:r>
            <a:r>
              <a:rPr lang="en-US" b="0" i="0" dirty="0">
                <a:effectLst/>
                <a:latin typeface="Söhne"/>
              </a:rPr>
              <a:t>The ATC is based on statistical measures and concepts such as separability, probability, and entropy, and is a widely used technique in digital image processing for threshold selection.</a:t>
            </a:r>
            <a:endParaRPr lang="en-US" dirty="0"/>
          </a:p>
        </p:txBody>
      </p:sp>
    </p:spTree>
    <p:extLst>
      <p:ext uri="{BB962C8B-B14F-4D97-AF65-F5344CB8AC3E}">
        <p14:creationId xmlns:p14="http://schemas.microsoft.com/office/powerpoint/2010/main" val="3710251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813B-D4B3-6FAF-CEDF-05B4D0E8CA20}"/>
              </a:ext>
            </a:extLst>
          </p:cNvPr>
          <p:cNvSpPr>
            <a:spLocks noGrp="1"/>
          </p:cNvSpPr>
          <p:nvPr>
            <p:ph type="title"/>
          </p:nvPr>
        </p:nvSpPr>
        <p:spPr/>
        <p:txBody>
          <a:bodyPr/>
          <a:lstStyle/>
          <a:p>
            <a:r>
              <a:rPr lang="en-US" dirty="0">
                <a:latin typeface="Söhne"/>
              </a:rPr>
              <a:t>ATC CONT..</a:t>
            </a:r>
            <a:endParaRPr lang="en-US" dirty="0"/>
          </a:p>
        </p:txBody>
      </p:sp>
      <p:sp>
        <p:nvSpPr>
          <p:cNvPr id="3" name="Slide Number Placeholder 2">
            <a:extLst>
              <a:ext uri="{FF2B5EF4-FFF2-40B4-BE49-F238E27FC236}">
                <a16:creationId xmlns:a16="http://schemas.microsoft.com/office/drawing/2014/main" id="{16C370CE-C5B5-3D99-2DD9-6E7A6AD86169}"/>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4" name="Footer Placeholder 3">
            <a:extLst>
              <a:ext uri="{FF2B5EF4-FFF2-40B4-BE49-F238E27FC236}">
                <a16:creationId xmlns:a16="http://schemas.microsoft.com/office/drawing/2014/main" id="{90920EFA-C182-5A19-9979-ECC27A501C1F}"/>
              </a:ext>
            </a:extLst>
          </p:cNvPr>
          <p:cNvSpPr>
            <a:spLocks noGrp="1"/>
          </p:cNvSpPr>
          <p:nvPr>
            <p:ph type="ftr" sz="quarter" idx="12"/>
          </p:nvPr>
        </p:nvSpPr>
        <p:spPr/>
        <p:txBody>
          <a:bodyPr/>
          <a:lstStyle/>
          <a:p>
            <a:r>
              <a:rPr lang="en-US" dirty="0"/>
              <a:t>Dip Assessment 04</a:t>
            </a:r>
          </a:p>
        </p:txBody>
      </p:sp>
      <p:pic>
        <p:nvPicPr>
          <p:cNvPr id="6" name="Picture 5">
            <a:extLst>
              <a:ext uri="{FF2B5EF4-FFF2-40B4-BE49-F238E27FC236}">
                <a16:creationId xmlns:a16="http://schemas.microsoft.com/office/drawing/2014/main" id="{F049ED48-6587-6407-C12A-A46C29FFEA7E}"/>
              </a:ext>
            </a:extLst>
          </p:cNvPr>
          <p:cNvPicPr>
            <a:picLocks noChangeAspect="1"/>
          </p:cNvPicPr>
          <p:nvPr/>
        </p:nvPicPr>
        <p:blipFill>
          <a:blip r:embed="rId2"/>
          <a:stretch>
            <a:fillRect/>
          </a:stretch>
        </p:blipFill>
        <p:spPr>
          <a:xfrm>
            <a:off x="1027397" y="1865714"/>
            <a:ext cx="4937760" cy="3152241"/>
          </a:xfrm>
          <a:prstGeom prst="rect">
            <a:avLst/>
          </a:prstGeom>
        </p:spPr>
      </p:pic>
      <p:pic>
        <p:nvPicPr>
          <p:cNvPr id="7" name="Picture 6">
            <a:extLst>
              <a:ext uri="{FF2B5EF4-FFF2-40B4-BE49-F238E27FC236}">
                <a16:creationId xmlns:a16="http://schemas.microsoft.com/office/drawing/2014/main" id="{1893DDFA-6488-1BD2-5894-9DC9D552A0CD}"/>
              </a:ext>
            </a:extLst>
          </p:cNvPr>
          <p:cNvPicPr>
            <a:picLocks noChangeAspect="1"/>
          </p:cNvPicPr>
          <p:nvPr/>
        </p:nvPicPr>
        <p:blipFill>
          <a:blip r:embed="rId3"/>
          <a:stretch>
            <a:fillRect/>
          </a:stretch>
        </p:blipFill>
        <p:spPr>
          <a:xfrm>
            <a:off x="5961116" y="1952624"/>
            <a:ext cx="5160281" cy="3154680"/>
          </a:xfrm>
          <a:prstGeom prst="rect">
            <a:avLst/>
          </a:prstGeom>
        </p:spPr>
      </p:pic>
      <p:sp>
        <p:nvSpPr>
          <p:cNvPr id="8" name="Text Placeholder 8">
            <a:extLst>
              <a:ext uri="{FF2B5EF4-FFF2-40B4-BE49-F238E27FC236}">
                <a16:creationId xmlns:a16="http://schemas.microsoft.com/office/drawing/2014/main" id="{1F35149E-C0E6-CEE2-F87D-2E8CE2DDA598}"/>
              </a:ext>
            </a:extLst>
          </p:cNvPr>
          <p:cNvSpPr txBox="1">
            <a:spLocks/>
          </p:cNvSpPr>
          <p:nvPr/>
        </p:nvSpPr>
        <p:spPr>
          <a:xfrm>
            <a:off x="1974358" y="5316894"/>
            <a:ext cx="3754638" cy="5394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Difference between original image and threshold image function behavior against the classification number</a:t>
            </a:r>
          </a:p>
        </p:txBody>
      </p:sp>
      <p:sp>
        <p:nvSpPr>
          <p:cNvPr id="9" name="Text Placeholder 8">
            <a:extLst>
              <a:ext uri="{FF2B5EF4-FFF2-40B4-BE49-F238E27FC236}">
                <a16:creationId xmlns:a16="http://schemas.microsoft.com/office/drawing/2014/main" id="{AD3419B6-4E32-242E-A4DD-C857BAD0FBFA}"/>
              </a:ext>
            </a:extLst>
          </p:cNvPr>
          <p:cNvSpPr txBox="1">
            <a:spLocks/>
          </p:cNvSpPr>
          <p:nvPr/>
        </p:nvSpPr>
        <p:spPr>
          <a:xfrm>
            <a:off x="7202612" y="5316894"/>
            <a:ext cx="3754638" cy="5394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Cost Function value behavior against the classification number.</a:t>
            </a:r>
          </a:p>
        </p:txBody>
      </p:sp>
    </p:spTree>
    <p:extLst>
      <p:ext uri="{BB962C8B-B14F-4D97-AF65-F5344CB8AC3E}">
        <p14:creationId xmlns:p14="http://schemas.microsoft.com/office/powerpoint/2010/main" val="3436181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Dip Assessment 04</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547014" y="1762375"/>
            <a:ext cx="9631059" cy="1784353"/>
          </a:xfrm>
        </p:spPr>
        <p:txBody>
          <a:bodyPr/>
          <a:lstStyle/>
          <a:p>
            <a:pPr algn="just"/>
            <a:r>
              <a:rPr lang="en-US" b="0" i="0" dirty="0">
                <a:effectLst/>
                <a:latin typeface="Söhne"/>
              </a:rPr>
              <a:t>In summary, MEC, MCC, and ATC are three thresholding techniques in digital image processing that are based on different mathematical principles to select an optimal threshold value. Each technique has its advantages and disadvantages, and the choice of technique depends on the specific application and image characteristics.</a:t>
            </a:r>
            <a:endParaRPr lang="en-US" sz="2000" spc="0" dirty="0">
              <a:ea typeface="+mn-lt"/>
              <a:cs typeface="+mn-lt"/>
            </a:endParaRPr>
          </a:p>
        </p:txBody>
      </p:sp>
      <p:pic>
        <p:nvPicPr>
          <p:cNvPr id="9" name="Picture 8">
            <a:extLst>
              <a:ext uri="{FF2B5EF4-FFF2-40B4-BE49-F238E27FC236}">
                <a16:creationId xmlns:a16="http://schemas.microsoft.com/office/drawing/2014/main" id="{970521D4-80FF-F505-3256-A5E2B784DD3E}"/>
              </a:ext>
            </a:extLst>
          </p:cNvPr>
          <p:cNvPicPr>
            <a:picLocks noChangeAspect="1"/>
          </p:cNvPicPr>
          <p:nvPr/>
        </p:nvPicPr>
        <p:blipFill>
          <a:blip r:embed="rId2"/>
          <a:stretch>
            <a:fillRect/>
          </a:stretch>
        </p:blipFill>
        <p:spPr>
          <a:xfrm>
            <a:off x="1362269" y="3762871"/>
            <a:ext cx="10123715" cy="2019475"/>
          </a:xfrm>
          <a:prstGeom prst="rect">
            <a:avLst/>
          </a:prstGeom>
        </p:spPr>
      </p:pic>
    </p:spTree>
    <p:extLst>
      <p:ext uri="{BB962C8B-B14F-4D97-AF65-F5344CB8AC3E}">
        <p14:creationId xmlns:p14="http://schemas.microsoft.com/office/powerpoint/2010/main" val="409420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a:blip r:embed="rId3"/>
          <a:srcRect/>
          <a:stretch/>
        </p:blipFill>
        <p:spPr/>
      </p:pic>
    </p:spTree>
    <p:extLst>
      <p:ext uri="{BB962C8B-B14F-4D97-AF65-F5344CB8AC3E}">
        <p14:creationId xmlns:p14="http://schemas.microsoft.com/office/powerpoint/2010/main" val="3334127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98182A-8BD6-92E0-8C46-497EFB3ED712}"/>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3" name="Footer Placeholder 2">
            <a:extLst>
              <a:ext uri="{FF2B5EF4-FFF2-40B4-BE49-F238E27FC236}">
                <a16:creationId xmlns:a16="http://schemas.microsoft.com/office/drawing/2014/main" id="{C06E91AC-86B7-8DE2-EEE8-328FD23CF925}"/>
              </a:ext>
            </a:extLst>
          </p:cNvPr>
          <p:cNvSpPr>
            <a:spLocks noGrp="1"/>
          </p:cNvSpPr>
          <p:nvPr>
            <p:ph type="ftr" sz="quarter" idx="12"/>
          </p:nvPr>
        </p:nvSpPr>
        <p:spPr/>
        <p:txBody>
          <a:bodyPr/>
          <a:lstStyle/>
          <a:p>
            <a:r>
              <a:rPr lang="en-US"/>
              <a:t>presentation title</a:t>
            </a:r>
            <a:endParaRPr lang="en-US" dirty="0"/>
          </a:p>
        </p:txBody>
      </p:sp>
      <p:sp>
        <p:nvSpPr>
          <p:cNvPr id="4" name="Title 1">
            <a:extLst>
              <a:ext uri="{FF2B5EF4-FFF2-40B4-BE49-F238E27FC236}">
                <a16:creationId xmlns:a16="http://schemas.microsoft.com/office/drawing/2014/main" id="{0DDFF078-35B7-E3FF-7268-B14EB7F33BEB}"/>
              </a:ext>
            </a:extLst>
          </p:cNvPr>
          <p:cNvSpPr txBox="1">
            <a:spLocks/>
          </p:cNvSpPr>
          <p:nvPr/>
        </p:nvSpPr>
        <p:spPr>
          <a:xfrm>
            <a:off x="1097280" y="609600"/>
            <a:ext cx="10021824" cy="539496"/>
          </a:xfrm>
          <a:prstGeom prst="rect">
            <a:avLst/>
          </a:prstGeom>
        </p:spPr>
        <p:txBody>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dirty="0"/>
              <a:t>Task Delegation</a:t>
            </a:r>
          </a:p>
        </p:txBody>
      </p:sp>
      <p:pic>
        <p:nvPicPr>
          <p:cNvPr id="5" name="Picture Placeholder 25">
            <a:extLst>
              <a:ext uri="{FF2B5EF4-FFF2-40B4-BE49-F238E27FC236}">
                <a16:creationId xmlns:a16="http://schemas.microsoft.com/office/drawing/2014/main" id="{3EC5D538-973C-501D-A17F-26F8F5A5CE23}"/>
              </a:ext>
            </a:extLst>
          </p:cNvPr>
          <p:cNvPicPr>
            <a:picLocks noChangeAspect="1"/>
          </p:cNvPicPr>
          <p:nvPr/>
        </p:nvPicPr>
        <p:blipFill>
          <a:blip r:embed="rId2"/>
          <a:srcRect/>
          <a:stretch/>
        </p:blipFill>
        <p:spPr>
          <a:xfrm>
            <a:off x="1097280" y="1524001"/>
            <a:ext cx="1828800" cy="1828800"/>
          </a:xfrm>
          <a:custGeom>
            <a:avLst/>
            <a:gdLst>
              <a:gd name="connsiteX0" fmla="*/ 891540 w 1783080"/>
              <a:gd name="connsiteY0" fmla="*/ 0 h 1783080"/>
              <a:gd name="connsiteX1" fmla="*/ 1783080 w 1783080"/>
              <a:gd name="connsiteY1" fmla="*/ 891540 h 1783080"/>
              <a:gd name="connsiteX2" fmla="*/ 891540 w 1783080"/>
              <a:gd name="connsiteY2" fmla="*/ 1783080 h 1783080"/>
              <a:gd name="connsiteX3" fmla="*/ 0 w 1783080"/>
              <a:gd name="connsiteY3" fmla="*/ 891540 h 1783080"/>
              <a:gd name="connsiteX4" fmla="*/ 891540 w 1783080"/>
              <a:gd name="connsiteY4" fmla="*/ 0 h 1783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080" h="1783080">
                <a:moveTo>
                  <a:pt x="891540" y="0"/>
                </a:moveTo>
                <a:cubicBezTo>
                  <a:pt x="1383924" y="0"/>
                  <a:pt x="1783080" y="399156"/>
                  <a:pt x="1783080" y="891540"/>
                </a:cubicBezTo>
                <a:cubicBezTo>
                  <a:pt x="1783080" y="1383924"/>
                  <a:pt x="1383924" y="1783080"/>
                  <a:pt x="891540" y="1783080"/>
                </a:cubicBezTo>
                <a:cubicBezTo>
                  <a:pt x="399156" y="1783080"/>
                  <a:pt x="0" y="1383924"/>
                  <a:pt x="0" y="891540"/>
                </a:cubicBezTo>
                <a:cubicBezTo>
                  <a:pt x="0" y="399156"/>
                  <a:pt x="399156" y="0"/>
                  <a:pt x="891540" y="0"/>
                </a:cubicBezTo>
                <a:close/>
              </a:path>
            </a:pathLst>
          </a:custGeom>
        </p:spPr>
      </p:pic>
      <p:sp>
        <p:nvSpPr>
          <p:cNvPr id="6" name="Text Placeholder 8">
            <a:extLst>
              <a:ext uri="{FF2B5EF4-FFF2-40B4-BE49-F238E27FC236}">
                <a16:creationId xmlns:a16="http://schemas.microsoft.com/office/drawing/2014/main" id="{73FA1451-C889-E2D4-2BFE-638B47CFAA46}"/>
              </a:ext>
            </a:extLst>
          </p:cNvPr>
          <p:cNvSpPr txBox="1">
            <a:spLocks/>
          </p:cNvSpPr>
          <p:nvPr/>
        </p:nvSpPr>
        <p:spPr>
          <a:xfrm>
            <a:off x="1097280" y="3505200"/>
            <a:ext cx="1828800" cy="5394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COHDSE221F-004 </a:t>
            </a:r>
          </a:p>
        </p:txBody>
      </p:sp>
      <p:sp>
        <p:nvSpPr>
          <p:cNvPr id="7" name="Text Placeholder 9">
            <a:extLst>
              <a:ext uri="{FF2B5EF4-FFF2-40B4-BE49-F238E27FC236}">
                <a16:creationId xmlns:a16="http://schemas.microsoft.com/office/drawing/2014/main" id="{28F3D16F-D9B7-61F3-5D3A-05C6F54D4E5D}"/>
              </a:ext>
            </a:extLst>
          </p:cNvPr>
          <p:cNvSpPr txBox="1">
            <a:spLocks/>
          </p:cNvSpPr>
          <p:nvPr/>
        </p:nvSpPr>
        <p:spPr>
          <a:xfrm>
            <a:off x="3392609" y="1805940"/>
            <a:ext cx="6983031" cy="3474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Developing algorithms to understand the flow of control of the algorithm.</a:t>
            </a:r>
          </a:p>
        </p:txBody>
      </p:sp>
      <p:pic>
        <p:nvPicPr>
          <p:cNvPr id="18" name="Picture Placeholder 29">
            <a:extLst>
              <a:ext uri="{FF2B5EF4-FFF2-40B4-BE49-F238E27FC236}">
                <a16:creationId xmlns:a16="http://schemas.microsoft.com/office/drawing/2014/main" id="{63D56802-47ED-F726-1D80-79D2B4E15F98}"/>
              </a:ext>
            </a:extLst>
          </p:cNvPr>
          <p:cNvPicPr>
            <a:picLocks noChangeAspect="1"/>
          </p:cNvPicPr>
          <p:nvPr/>
        </p:nvPicPr>
        <p:blipFill>
          <a:blip r:embed="rId2"/>
          <a:srcRect/>
          <a:stretch/>
        </p:blipFill>
        <p:spPr>
          <a:xfrm>
            <a:off x="1097280" y="4197095"/>
            <a:ext cx="1828800" cy="1828800"/>
          </a:xfrm>
          <a:custGeom>
            <a:avLst/>
            <a:gdLst>
              <a:gd name="connsiteX0" fmla="*/ 891540 w 1783080"/>
              <a:gd name="connsiteY0" fmla="*/ 0 h 1783080"/>
              <a:gd name="connsiteX1" fmla="*/ 1783080 w 1783080"/>
              <a:gd name="connsiteY1" fmla="*/ 891540 h 1783080"/>
              <a:gd name="connsiteX2" fmla="*/ 891540 w 1783080"/>
              <a:gd name="connsiteY2" fmla="*/ 1783080 h 1783080"/>
              <a:gd name="connsiteX3" fmla="*/ 0 w 1783080"/>
              <a:gd name="connsiteY3" fmla="*/ 891540 h 1783080"/>
              <a:gd name="connsiteX4" fmla="*/ 891540 w 1783080"/>
              <a:gd name="connsiteY4" fmla="*/ 0 h 1783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080" h="1783080">
                <a:moveTo>
                  <a:pt x="891540" y="0"/>
                </a:moveTo>
                <a:cubicBezTo>
                  <a:pt x="1383924" y="0"/>
                  <a:pt x="1783080" y="399156"/>
                  <a:pt x="1783080" y="891540"/>
                </a:cubicBezTo>
                <a:cubicBezTo>
                  <a:pt x="1783080" y="1383924"/>
                  <a:pt x="1383924" y="1783080"/>
                  <a:pt x="891540" y="1783080"/>
                </a:cubicBezTo>
                <a:cubicBezTo>
                  <a:pt x="399156" y="1783080"/>
                  <a:pt x="0" y="1383924"/>
                  <a:pt x="0" y="891540"/>
                </a:cubicBezTo>
                <a:cubicBezTo>
                  <a:pt x="0" y="399156"/>
                  <a:pt x="399156" y="0"/>
                  <a:pt x="891540" y="0"/>
                </a:cubicBezTo>
                <a:close/>
              </a:path>
            </a:pathLst>
          </a:custGeom>
        </p:spPr>
      </p:pic>
      <p:sp>
        <p:nvSpPr>
          <p:cNvPr id="19" name="Text Placeholder 10">
            <a:extLst>
              <a:ext uri="{FF2B5EF4-FFF2-40B4-BE49-F238E27FC236}">
                <a16:creationId xmlns:a16="http://schemas.microsoft.com/office/drawing/2014/main" id="{F63A40C6-F2BC-6A8C-4B8A-1690AD8EE118}"/>
              </a:ext>
            </a:extLst>
          </p:cNvPr>
          <p:cNvSpPr txBox="1">
            <a:spLocks/>
          </p:cNvSpPr>
          <p:nvPr/>
        </p:nvSpPr>
        <p:spPr>
          <a:xfrm>
            <a:off x="1058722" y="6111876"/>
            <a:ext cx="1828800" cy="5394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COHDSE221F-015</a:t>
            </a:r>
          </a:p>
        </p:txBody>
      </p:sp>
      <p:sp>
        <p:nvSpPr>
          <p:cNvPr id="33" name="Text Placeholder 9">
            <a:extLst>
              <a:ext uri="{FF2B5EF4-FFF2-40B4-BE49-F238E27FC236}">
                <a16:creationId xmlns:a16="http://schemas.microsoft.com/office/drawing/2014/main" id="{CFF4C535-551C-F9C1-4AC5-B509ADB64E36}"/>
              </a:ext>
            </a:extLst>
          </p:cNvPr>
          <p:cNvSpPr txBox="1">
            <a:spLocks/>
          </p:cNvSpPr>
          <p:nvPr/>
        </p:nvSpPr>
        <p:spPr>
          <a:xfrm>
            <a:off x="3392609" y="2264665"/>
            <a:ext cx="6983031" cy="3474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Software development in MATLAB (Multilevel thresholding in MEC).</a:t>
            </a:r>
          </a:p>
        </p:txBody>
      </p:sp>
      <p:sp>
        <p:nvSpPr>
          <p:cNvPr id="34" name="Text Placeholder 9">
            <a:extLst>
              <a:ext uri="{FF2B5EF4-FFF2-40B4-BE49-F238E27FC236}">
                <a16:creationId xmlns:a16="http://schemas.microsoft.com/office/drawing/2014/main" id="{F06C750C-641A-904B-FF83-ED1DBB9E07CD}"/>
              </a:ext>
            </a:extLst>
          </p:cNvPr>
          <p:cNvSpPr txBox="1">
            <a:spLocks/>
          </p:cNvSpPr>
          <p:nvPr/>
        </p:nvSpPr>
        <p:spPr>
          <a:xfrm>
            <a:off x="3392609" y="4505597"/>
            <a:ext cx="6983031" cy="3474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Understanding the research paper and mathematics behind it.</a:t>
            </a:r>
          </a:p>
        </p:txBody>
      </p:sp>
      <p:sp>
        <p:nvSpPr>
          <p:cNvPr id="35" name="Text Placeholder 9">
            <a:extLst>
              <a:ext uri="{FF2B5EF4-FFF2-40B4-BE49-F238E27FC236}">
                <a16:creationId xmlns:a16="http://schemas.microsoft.com/office/drawing/2014/main" id="{330A6DD0-E390-C840-67E7-B42087FEE84B}"/>
              </a:ext>
            </a:extLst>
          </p:cNvPr>
          <p:cNvSpPr txBox="1">
            <a:spLocks/>
          </p:cNvSpPr>
          <p:nvPr/>
        </p:nvSpPr>
        <p:spPr>
          <a:xfrm>
            <a:off x="3392609" y="4964322"/>
            <a:ext cx="6983031" cy="3474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Software development in MATLAB (Bilevel thresholding in MEC).</a:t>
            </a:r>
          </a:p>
        </p:txBody>
      </p:sp>
    </p:spTree>
    <p:extLst>
      <p:ext uri="{BB962C8B-B14F-4D97-AF65-F5344CB8AC3E}">
        <p14:creationId xmlns:p14="http://schemas.microsoft.com/office/powerpoint/2010/main" val="208954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98182A-8BD6-92E0-8C46-497EFB3ED712}"/>
              </a:ext>
            </a:extLst>
          </p:cNvPr>
          <p:cNvSpPr>
            <a:spLocks noGrp="1"/>
          </p:cNvSpPr>
          <p:nvPr>
            <p:ph type="sldNum" sz="quarter" idx="11"/>
          </p:nvPr>
        </p:nvSpPr>
        <p:spPr/>
        <p:txBody>
          <a:bodyPr/>
          <a:lstStyle/>
          <a:p>
            <a:fld id="{75DF2D63-3FF5-D547-96B9-BE9CCD1ABA58}" type="slidenum">
              <a:rPr lang="en-US" smtClean="0"/>
              <a:t>15</a:t>
            </a:fld>
            <a:endParaRPr lang="en-US" dirty="0"/>
          </a:p>
        </p:txBody>
      </p:sp>
      <p:sp>
        <p:nvSpPr>
          <p:cNvPr id="3" name="Footer Placeholder 2">
            <a:extLst>
              <a:ext uri="{FF2B5EF4-FFF2-40B4-BE49-F238E27FC236}">
                <a16:creationId xmlns:a16="http://schemas.microsoft.com/office/drawing/2014/main" id="{C06E91AC-86B7-8DE2-EEE8-328FD23CF925}"/>
              </a:ext>
            </a:extLst>
          </p:cNvPr>
          <p:cNvSpPr>
            <a:spLocks noGrp="1"/>
          </p:cNvSpPr>
          <p:nvPr>
            <p:ph type="ftr" sz="quarter" idx="12"/>
          </p:nvPr>
        </p:nvSpPr>
        <p:spPr/>
        <p:txBody>
          <a:bodyPr/>
          <a:lstStyle/>
          <a:p>
            <a:r>
              <a:rPr lang="en-US"/>
              <a:t>presentation title</a:t>
            </a:r>
            <a:endParaRPr lang="en-US" dirty="0"/>
          </a:p>
        </p:txBody>
      </p:sp>
      <p:sp>
        <p:nvSpPr>
          <p:cNvPr id="4" name="Title 1">
            <a:extLst>
              <a:ext uri="{FF2B5EF4-FFF2-40B4-BE49-F238E27FC236}">
                <a16:creationId xmlns:a16="http://schemas.microsoft.com/office/drawing/2014/main" id="{0DDFF078-35B7-E3FF-7268-B14EB7F33BEB}"/>
              </a:ext>
            </a:extLst>
          </p:cNvPr>
          <p:cNvSpPr txBox="1">
            <a:spLocks/>
          </p:cNvSpPr>
          <p:nvPr/>
        </p:nvSpPr>
        <p:spPr>
          <a:xfrm>
            <a:off x="1097280" y="609600"/>
            <a:ext cx="10021824" cy="539496"/>
          </a:xfrm>
          <a:prstGeom prst="rect">
            <a:avLst/>
          </a:prstGeom>
        </p:spPr>
        <p:txBody>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dirty="0"/>
              <a:t>Task Delegation Cont.. </a:t>
            </a:r>
          </a:p>
        </p:txBody>
      </p:sp>
      <p:pic>
        <p:nvPicPr>
          <p:cNvPr id="5" name="Picture Placeholder 25">
            <a:extLst>
              <a:ext uri="{FF2B5EF4-FFF2-40B4-BE49-F238E27FC236}">
                <a16:creationId xmlns:a16="http://schemas.microsoft.com/office/drawing/2014/main" id="{3EC5D538-973C-501D-A17F-26F8F5A5CE23}"/>
              </a:ext>
            </a:extLst>
          </p:cNvPr>
          <p:cNvPicPr>
            <a:picLocks noChangeAspect="1"/>
          </p:cNvPicPr>
          <p:nvPr/>
        </p:nvPicPr>
        <p:blipFill>
          <a:blip r:embed="rId2"/>
          <a:srcRect/>
          <a:stretch/>
        </p:blipFill>
        <p:spPr>
          <a:xfrm>
            <a:off x="1097280" y="1524001"/>
            <a:ext cx="1828800" cy="1828800"/>
          </a:xfrm>
          <a:custGeom>
            <a:avLst/>
            <a:gdLst>
              <a:gd name="connsiteX0" fmla="*/ 891540 w 1783080"/>
              <a:gd name="connsiteY0" fmla="*/ 0 h 1783080"/>
              <a:gd name="connsiteX1" fmla="*/ 1783080 w 1783080"/>
              <a:gd name="connsiteY1" fmla="*/ 891540 h 1783080"/>
              <a:gd name="connsiteX2" fmla="*/ 891540 w 1783080"/>
              <a:gd name="connsiteY2" fmla="*/ 1783080 h 1783080"/>
              <a:gd name="connsiteX3" fmla="*/ 0 w 1783080"/>
              <a:gd name="connsiteY3" fmla="*/ 891540 h 1783080"/>
              <a:gd name="connsiteX4" fmla="*/ 891540 w 1783080"/>
              <a:gd name="connsiteY4" fmla="*/ 0 h 1783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080" h="1783080">
                <a:moveTo>
                  <a:pt x="891540" y="0"/>
                </a:moveTo>
                <a:cubicBezTo>
                  <a:pt x="1383924" y="0"/>
                  <a:pt x="1783080" y="399156"/>
                  <a:pt x="1783080" y="891540"/>
                </a:cubicBezTo>
                <a:cubicBezTo>
                  <a:pt x="1783080" y="1383924"/>
                  <a:pt x="1383924" y="1783080"/>
                  <a:pt x="891540" y="1783080"/>
                </a:cubicBezTo>
                <a:cubicBezTo>
                  <a:pt x="399156" y="1783080"/>
                  <a:pt x="0" y="1383924"/>
                  <a:pt x="0" y="891540"/>
                </a:cubicBezTo>
                <a:cubicBezTo>
                  <a:pt x="0" y="399156"/>
                  <a:pt x="399156" y="0"/>
                  <a:pt x="891540" y="0"/>
                </a:cubicBezTo>
                <a:close/>
              </a:path>
            </a:pathLst>
          </a:custGeom>
        </p:spPr>
      </p:pic>
      <p:sp>
        <p:nvSpPr>
          <p:cNvPr id="6" name="Text Placeholder 8">
            <a:extLst>
              <a:ext uri="{FF2B5EF4-FFF2-40B4-BE49-F238E27FC236}">
                <a16:creationId xmlns:a16="http://schemas.microsoft.com/office/drawing/2014/main" id="{73FA1451-C889-E2D4-2BFE-638B47CFAA46}"/>
              </a:ext>
            </a:extLst>
          </p:cNvPr>
          <p:cNvSpPr txBox="1">
            <a:spLocks/>
          </p:cNvSpPr>
          <p:nvPr/>
        </p:nvSpPr>
        <p:spPr>
          <a:xfrm>
            <a:off x="1097280" y="3505200"/>
            <a:ext cx="1828800" cy="5394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COHDSE221F-021 </a:t>
            </a:r>
          </a:p>
        </p:txBody>
      </p:sp>
      <p:sp>
        <p:nvSpPr>
          <p:cNvPr id="7" name="Text Placeholder 9">
            <a:extLst>
              <a:ext uri="{FF2B5EF4-FFF2-40B4-BE49-F238E27FC236}">
                <a16:creationId xmlns:a16="http://schemas.microsoft.com/office/drawing/2014/main" id="{28F3D16F-D9B7-61F3-5D3A-05C6F54D4E5D}"/>
              </a:ext>
            </a:extLst>
          </p:cNvPr>
          <p:cNvSpPr txBox="1">
            <a:spLocks/>
          </p:cNvSpPr>
          <p:nvPr/>
        </p:nvSpPr>
        <p:spPr>
          <a:xfrm>
            <a:off x="3392609" y="1805940"/>
            <a:ext cx="6983031" cy="3474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Understanding the research paper and mathematics behind it.</a:t>
            </a:r>
          </a:p>
        </p:txBody>
      </p:sp>
      <p:pic>
        <p:nvPicPr>
          <p:cNvPr id="18" name="Picture Placeholder 29">
            <a:extLst>
              <a:ext uri="{FF2B5EF4-FFF2-40B4-BE49-F238E27FC236}">
                <a16:creationId xmlns:a16="http://schemas.microsoft.com/office/drawing/2014/main" id="{63D56802-47ED-F726-1D80-79D2B4E15F98}"/>
              </a:ext>
            </a:extLst>
          </p:cNvPr>
          <p:cNvPicPr>
            <a:picLocks noChangeAspect="1"/>
          </p:cNvPicPr>
          <p:nvPr/>
        </p:nvPicPr>
        <p:blipFill>
          <a:blip r:embed="rId2"/>
          <a:srcRect/>
          <a:stretch/>
        </p:blipFill>
        <p:spPr>
          <a:xfrm>
            <a:off x="1097280" y="4197095"/>
            <a:ext cx="1828800" cy="1828800"/>
          </a:xfrm>
          <a:custGeom>
            <a:avLst/>
            <a:gdLst>
              <a:gd name="connsiteX0" fmla="*/ 891540 w 1783080"/>
              <a:gd name="connsiteY0" fmla="*/ 0 h 1783080"/>
              <a:gd name="connsiteX1" fmla="*/ 1783080 w 1783080"/>
              <a:gd name="connsiteY1" fmla="*/ 891540 h 1783080"/>
              <a:gd name="connsiteX2" fmla="*/ 891540 w 1783080"/>
              <a:gd name="connsiteY2" fmla="*/ 1783080 h 1783080"/>
              <a:gd name="connsiteX3" fmla="*/ 0 w 1783080"/>
              <a:gd name="connsiteY3" fmla="*/ 891540 h 1783080"/>
              <a:gd name="connsiteX4" fmla="*/ 891540 w 1783080"/>
              <a:gd name="connsiteY4" fmla="*/ 0 h 1783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080" h="1783080">
                <a:moveTo>
                  <a:pt x="891540" y="0"/>
                </a:moveTo>
                <a:cubicBezTo>
                  <a:pt x="1383924" y="0"/>
                  <a:pt x="1783080" y="399156"/>
                  <a:pt x="1783080" y="891540"/>
                </a:cubicBezTo>
                <a:cubicBezTo>
                  <a:pt x="1783080" y="1383924"/>
                  <a:pt x="1383924" y="1783080"/>
                  <a:pt x="891540" y="1783080"/>
                </a:cubicBezTo>
                <a:cubicBezTo>
                  <a:pt x="399156" y="1783080"/>
                  <a:pt x="0" y="1383924"/>
                  <a:pt x="0" y="891540"/>
                </a:cubicBezTo>
                <a:cubicBezTo>
                  <a:pt x="0" y="399156"/>
                  <a:pt x="399156" y="0"/>
                  <a:pt x="891540" y="0"/>
                </a:cubicBezTo>
                <a:close/>
              </a:path>
            </a:pathLst>
          </a:custGeom>
        </p:spPr>
      </p:pic>
      <p:sp>
        <p:nvSpPr>
          <p:cNvPr id="19" name="Text Placeholder 10">
            <a:extLst>
              <a:ext uri="{FF2B5EF4-FFF2-40B4-BE49-F238E27FC236}">
                <a16:creationId xmlns:a16="http://schemas.microsoft.com/office/drawing/2014/main" id="{F63A40C6-F2BC-6A8C-4B8A-1690AD8EE118}"/>
              </a:ext>
            </a:extLst>
          </p:cNvPr>
          <p:cNvSpPr txBox="1">
            <a:spLocks/>
          </p:cNvSpPr>
          <p:nvPr/>
        </p:nvSpPr>
        <p:spPr>
          <a:xfrm>
            <a:off x="1058722" y="6111876"/>
            <a:ext cx="1828800" cy="5394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COHDSE221F-023</a:t>
            </a:r>
          </a:p>
        </p:txBody>
      </p:sp>
      <p:sp>
        <p:nvSpPr>
          <p:cNvPr id="33" name="Text Placeholder 9">
            <a:extLst>
              <a:ext uri="{FF2B5EF4-FFF2-40B4-BE49-F238E27FC236}">
                <a16:creationId xmlns:a16="http://schemas.microsoft.com/office/drawing/2014/main" id="{CFF4C535-551C-F9C1-4AC5-B509ADB64E36}"/>
              </a:ext>
            </a:extLst>
          </p:cNvPr>
          <p:cNvSpPr txBox="1">
            <a:spLocks/>
          </p:cNvSpPr>
          <p:nvPr/>
        </p:nvSpPr>
        <p:spPr>
          <a:xfrm>
            <a:off x="3392609" y="2264665"/>
            <a:ext cx="6983031" cy="3474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Software development in MATLAB (Bilevel thresholding in MCC).</a:t>
            </a:r>
          </a:p>
        </p:txBody>
      </p:sp>
      <p:sp>
        <p:nvSpPr>
          <p:cNvPr id="34" name="Text Placeholder 9">
            <a:extLst>
              <a:ext uri="{FF2B5EF4-FFF2-40B4-BE49-F238E27FC236}">
                <a16:creationId xmlns:a16="http://schemas.microsoft.com/office/drawing/2014/main" id="{F06C750C-641A-904B-FF83-ED1DBB9E07CD}"/>
              </a:ext>
            </a:extLst>
          </p:cNvPr>
          <p:cNvSpPr txBox="1">
            <a:spLocks/>
          </p:cNvSpPr>
          <p:nvPr/>
        </p:nvSpPr>
        <p:spPr>
          <a:xfrm>
            <a:off x="3392609" y="4505597"/>
            <a:ext cx="6983031" cy="3474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Developing algorithms to understand the flow of control of the algorithm.</a:t>
            </a:r>
          </a:p>
          <a:p>
            <a:endParaRPr lang="en-US" sz="1800" dirty="0"/>
          </a:p>
        </p:txBody>
      </p:sp>
      <p:sp>
        <p:nvSpPr>
          <p:cNvPr id="35" name="Text Placeholder 9">
            <a:extLst>
              <a:ext uri="{FF2B5EF4-FFF2-40B4-BE49-F238E27FC236}">
                <a16:creationId xmlns:a16="http://schemas.microsoft.com/office/drawing/2014/main" id="{330A6DD0-E390-C840-67E7-B42087FEE84B}"/>
              </a:ext>
            </a:extLst>
          </p:cNvPr>
          <p:cNvSpPr txBox="1">
            <a:spLocks/>
          </p:cNvSpPr>
          <p:nvPr/>
        </p:nvSpPr>
        <p:spPr>
          <a:xfrm>
            <a:off x="3392609" y="4964322"/>
            <a:ext cx="6983031" cy="3474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Software development in MATLAB (Multilevel thresholding in MCC).</a:t>
            </a:r>
          </a:p>
        </p:txBody>
      </p:sp>
    </p:spTree>
    <p:extLst>
      <p:ext uri="{BB962C8B-B14F-4D97-AF65-F5344CB8AC3E}">
        <p14:creationId xmlns:p14="http://schemas.microsoft.com/office/powerpoint/2010/main" val="770631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06E91AC-86B7-8DE2-EEE8-328FD23CF925}"/>
              </a:ext>
            </a:extLst>
          </p:cNvPr>
          <p:cNvSpPr>
            <a:spLocks noGrp="1"/>
          </p:cNvSpPr>
          <p:nvPr>
            <p:ph type="ftr" sz="quarter" idx="12"/>
          </p:nvPr>
        </p:nvSpPr>
        <p:spPr/>
        <p:txBody>
          <a:bodyPr/>
          <a:lstStyle/>
          <a:p>
            <a:r>
              <a:rPr lang="en-US"/>
              <a:t>presentation title</a:t>
            </a:r>
            <a:endParaRPr lang="en-US" dirty="0"/>
          </a:p>
        </p:txBody>
      </p:sp>
      <p:sp>
        <p:nvSpPr>
          <p:cNvPr id="4" name="Title 1">
            <a:extLst>
              <a:ext uri="{FF2B5EF4-FFF2-40B4-BE49-F238E27FC236}">
                <a16:creationId xmlns:a16="http://schemas.microsoft.com/office/drawing/2014/main" id="{0DDFF078-35B7-E3FF-7268-B14EB7F33BEB}"/>
              </a:ext>
            </a:extLst>
          </p:cNvPr>
          <p:cNvSpPr txBox="1">
            <a:spLocks/>
          </p:cNvSpPr>
          <p:nvPr/>
        </p:nvSpPr>
        <p:spPr>
          <a:xfrm>
            <a:off x="1097280" y="609600"/>
            <a:ext cx="10021824" cy="539496"/>
          </a:xfrm>
          <a:prstGeom prst="rect">
            <a:avLst/>
          </a:prstGeom>
        </p:spPr>
        <p:txBody>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dirty="0"/>
              <a:t>Task Delegation Cont.. </a:t>
            </a:r>
          </a:p>
        </p:txBody>
      </p:sp>
      <p:sp>
        <p:nvSpPr>
          <p:cNvPr id="6" name="Text Placeholder 8">
            <a:extLst>
              <a:ext uri="{FF2B5EF4-FFF2-40B4-BE49-F238E27FC236}">
                <a16:creationId xmlns:a16="http://schemas.microsoft.com/office/drawing/2014/main" id="{73FA1451-C889-E2D4-2BFE-638B47CFAA46}"/>
              </a:ext>
            </a:extLst>
          </p:cNvPr>
          <p:cNvSpPr txBox="1">
            <a:spLocks/>
          </p:cNvSpPr>
          <p:nvPr/>
        </p:nvSpPr>
        <p:spPr>
          <a:xfrm>
            <a:off x="1097280" y="4449210"/>
            <a:ext cx="1828800" cy="5394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COHDSE221F-034 </a:t>
            </a:r>
          </a:p>
        </p:txBody>
      </p:sp>
      <p:sp>
        <p:nvSpPr>
          <p:cNvPr id="7" name="Text Placeholder 9">
            <a:extLst>
              <a:ext uri="{FF2B5EF4-FFF2-40B4-BE49-F238E27FC236}">
                <a16:creationId xmlns:a16="http://schemas.microsoft.com/office/drawing/2014/main" id="{28F3D16F-D9B7-61F3-5D3A-05C6F54D4E5D}"/>
              </a:ext>
            </a:extLst>
          </p:cNvPr>
          <p:cNvSpPr txBox="1">
            <a:spLocks/>
          </p:cNvSpPr>
          <p:nvPr/>
        </p:nvSpPr>
        <p:spPr>
          <a:xfrm>
            <a:off x="3392609" y="2749950"/>
            <a:ext cx="6983031" cy="3474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Understanding the research paper and mathematics behind it.</a:t>
            </a:r>
          </a:p>
        </p:txBody>
      </p:sp>
      <p:sp>
        <p:nvSpPr>
          <p:cNvPr id="33" name="Text Placeholder 9">
            <a:extLst>
              <a:ext uri="{FF2B5EF4-FFF2-40B4-BE49-F238E27FC236}">
                <a16:creationId xmlns:a16="http://schemas.microsoft.com/office/drawing/2014/main" id="{CFF4C535-551C-F9C1-4AC5-B509ADB64E36}"/>
              </a:ext>
            </a:extLst>
          </p:cNvPr>
          <p:cNvSpPr txBox="1">
            <a:spLocks/>
          </p:cNvSpPr>
          <p:nvPr/>
        </p:nvSpPr>
        <p:spPr>
          <a:xfrm>
            <a:off x="3392609" y="3208675"/>
            <a:ext cx="6983031" cy="3474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Software development in MATLAB (Multilevel thresholding in MCC).</a:t>
            </a:r>
          </a:p>
        </p:txBody>
      </p:sp>
      <p:pic>
        <p:nvPicPr>
          <p:cNvPr id="9" name="Picture Placeholder 33">
            <a:extLst>
              <a:ext uri="{FF2B5EF4-FFF2-40B4-BE49-F238E27FC236}">
                <a16:creationId xmlns:a16="http://schemas.microsoft.com/office/drawing/2014/main" id="{0F1F9071-CAE5-6E38-A931-BFB8D7C91C92}"/>
              </a:ext>
            </a:extLst>
          </p:cNvPr>
          <p:cNvPicPr>
            <a:picLocks noChangeAspect="1"/>
          </p:cNvPicPr>
          <p:nvPr/>
        </p:nvPicPr>
        <p:blipFill>
          <a:blip r:embed="rId2"/>
          <a:srcRect/>
          <a:stretch/>
        </p:blipFill>
        <p:spPr>
          <a:xfrm>
            <a:off x="1097280" y="2438401"/>
            <a:ext cx="1828800" cy="1828800"/>
          </a:xfrm>
          <a:custGeom>
            <a:avLst/>
            <a:gdLst>
              <a:gd name="connsiteX0" fmla="*/ 891540 w 1783080"/>
              <a:gd name="connsiteY0" fmla="*/ 0 h 1783080"/>
              <a:gd name="connsiteX1" fmla="*/ 1783080 w 1783080"/>
              <a:gd name="connsiteY1" fmla="*/ 891540 h 1783080"/>
              <a:gd name="connsiteX2" fmla="*/ 891540 w 1783080"/>
              <a:gd name="connsiteY2" fmla="*/ 1783080 h 1783080"/>
              <a:gd name="connsiteX3" fmla="*/ 0 w 1783080"/>
              <a:gd name="connsiteY3" fmla="*/ 891540 h 1783080"/>
              <a:gd name="connsiteX4" fmla="*/ 891540 w 1783080"/>
              <a:gd name="connsiteY4" fmla="*/ 0 h 1783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080" h="1783080">
                <a:moveTo>
                  <a:pt x="891540" y="0"/>
                </a:moveTo>
                <a:cubicBezTo>
                  <a:pt x="1383924" y="0"/>
                  <a:pt x="1783080" y="399156"/>
                  <a:pt x="1783080" y="891540"/>
                </a:cubicBezTo>
                <a:cubicBezTo>
                  <a:pt x="1783080" y="1383924"/>
                  <a:pt x="1383924" y="1783080"/>
                  <a:pt x="891540" y="1783080"/>
                </a:cubicBezTo>
                <a:cubicBezTo>
                  <a:pt x="399156" y="1783080"/>
                  <a:pt x="0" y="1383924"/>
                  <a:pt x="0" y="891540"/>
                </a:cubicBezTo>
                <a:cubicBezTo>
                  <a:pt x="0" y="399156"/>
                  <a:pt x="399156" y="0"/>
                  <a:pt x="891540" y="0"/>
                </a:cubicBezTo>
                <a:close/>
              </a:path>
            </a:pathLst>
          </a:custGeom>
        </p:spPr>
      </p:pic>
      <p:sp>
        <p:nvSpPr>
          <p:cNvPr id="10" name="Text Placeholder 9">
            <a:extLst>
              <a:ext uri="{FF2B5EF4-FFF2-40B4-BE49-F238E27FC236}">
                <a16:creationId xmlns:a16="http://schemas.microsoft.com/office/drawing/2014/main" id="{95FD4BD6-8225-AA46-0706-CD085339799D}"/>
              </a:ext>
            </a:extLst>
          </p:cNvPr>
          <p:cNvSpPr txBox="1">
            <a:spLocks/>
          </p:cNvSpPr>
          <p:nvPr/>
        </p:nvSpPr>
        <p:spPr>
          <a:xfrm>
            <a:off x="3392609" y="3667400"/>
            <a:ext cx="6983031" cy="3474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Preparing final report &amp; presentation.</a:t>
            </a:r>
          </a:p>
        </p:txBody>
      </p:sp>
    </p:spTree>
    <p:extLst>
      <p:ext uri="{BB962C8B-B14F-4D97-AF65-F5344CB8AC3E}">
        <p14:creationId xmlns:p14="http://schemas.microsoft.com/office/powerpoint/2010/main" val="127661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Dip Assessment 04</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522737"/>
            <a:ext cx="3602736" cy="3364992"/>
          </a:xfrm>
        </p:spPr>
        <p:txBody>
          <a:bodyPr/>
          <a:lstStyle/>
          <a:p>
            <a:r>
              <a:rPr lang="en-US" dirty="0"/>
              <a:t>Introduction</a:t>
            </a:r>
          </a:p>
          <a:p>
            <a:r>
              <a:rPr lang="en-US" dirty="0"/>
              <a:t>Problems Of early methods</a:t>
            </a:r>
          </a:p>
          <a:p>
            <a:r>
              <a:rPr lang="en-US" dirty="0"/>
              <a:t>How to overcome</a:t>
            </a:r>
          </a:p>
          <a:p>
            <a:r>
              <a:rPr lang="en-US" dirty="0"/>
              <a:t>Areas of growth</a:t>
            </a:r>
          </a:p>
          <a:p>
            <a:r>
              <a:rPr lang="en-US" dirty="0"/>
              <a:t>mathematical concepts</a:t>
            </a:r>
          </a:p>
          <a:p>
            <a:r>
              <a:rPr lang="en-US" dirty="0"/>
              <a:t>Summary</a:t>
            </a:r>
          </a:p>
          <a:p>
            <a:endParaRPr lang="en-US" dirty="0"/>
          </a:p>
          <a:p>
            <a:endParaRPr lang="en-US" dirty="0"/>
          </a:p>
          <a:p>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a:xfrm>
            <a:off x="4596289" y="1252728"/>
            <a:ext cx="6638544" cy="4480560"/>
          </a:xfrm>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Dip Assessment 04</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622335" y="2884678"/>
            <a:ext cx="7239698" cy="3432231"/>
          </a:xfrm>
        </p:spPr>
        <p:txBody>
          <a:bodyPr/>
          <a:lstStyle/>
          <a:p>
            <a:pPr marL="0" indent="0" algn="just">
              <a:lnSpc>
                <a:spcPts val="2400"/>
              </a:lnSpc>
              <a:buNone/>
            </a:pPr>
            <a:r>
              <a:rPr lang="en-US" b="0" i="0" dirty="0">
                <a:effectLst/>
                <a:latin typeface="Söhne"/>
              </a:rPr>
              <a:t>The article presents a new criterion for multilevel thresholding in image processing, which considers two factors.</a:t>
            </a:r>
          </a:p>
          <a:p>
            <a:pPr marL="342900" indent="-342900" algn="just">
              <a:lnSpc>
                <a:spcPts val="2400"/>
              </a:lnSpc>
              <a:buFont typeface="Arial" panose="020B0604020202020204" pitchFamily="34" charset="0"/>
              <a:buChar char="•"/>
            </a:pPr>
            <a:r>
              <a:rPr lang="en-US" b="0" i="0" dirty="0">
                <a:effectLst/>
                <a:latin typeface="Söhne"/>
              </a:rPr>
              <a:t> the discrepancy between the thresholder and original images. </a:t>
            </a:r>
            <a:endParaRPr lang="en-US" dirty="0">
              <a:latin typeface="Söhne"/>
            </a:endParaRPr>
          </a:p>
          <a:p>
            <a:pPr marL="342900" indent="-342900" algn="just">
              <a:lnSpc>
                <a:spcPts val="2400"/>
              </a:lnSpc>
              <a:buFont typeface="Arial" panose="020B0604020202020204" pitchFamily="34" charset="0"/>
              <a:buChar char="•"/>
            </a:pPr>
            <a:r>
              <a:rPr lang="en-US" b="0" i="0" dirty="0">
                <a:effectLst/>
                <a:latin typeface="Söhne"/>
              </a:rPr>
              <a:t> </a:t>
            </a:r>
            <a:r>
              <a:rPr lang="en-US" dirty="0">
                <a:latin typeface="Söhne"/>
              </a:rPr>
              <a:t>T</a:t>
            </a:r>
            <a:r>
              <a:rPr lang="en-US" b="0" i="0" dirty="0">
                <a:effectLst/>
                <a:latin typeface="Söhne"/>
              </a:rPr>
              <a:t>he number of bits required to represent the threshold image. </a:t>
            </a:r>
          </a:p>
          <a:p>
            <a:pPr marL="342900" indent="-342900" algn="just">
              <a:lnSpc>
                <a:spcPts val="2400"/>
              </a:lnSpc>
              <a:buFont typeface="Arial" panose="020B0604020202020204" pitchFamily="34" charset="0"/>
              <a:buChar char="•"/>
            </a:pPr>
            <a:endParaRPr lang="en-US" b="0" i="0" dirty="0">
              <a:effectLst/>
              <a:latin typeface="Söhne"/>
            </a:endParaRPr>
          </a:p>
          <a:p>
            <a:pPr algn="l"/>
            <a:r>
              <a:rPr lang="en-US" b="0" i="0" dirty="0">
                <a:effectLst/>
                <a:latin typeface="Söhne"/>
              </a:rPr>
              <a:t>*provides a review of the conventional maximum entropy criterion and introduces the new maximum correlation criterion for bilevel thresholding.</a:t>
            </a:r>
          </a:p>
          <a:p>
            <a:pPr algn="l"/>
            <a:r>
              <a:rPr lang="en-US" b="0" i="0" dirty="0">
                <a:solidFill>
                  <a:srgbClr val="D1D5DB"/>
                </a:solidFill>
                <a:effectLst/>
                <a:latin typeface="Söhne"/>
              </a:rPr>
              <a:t>.</a:t>
            </a:r>
          </a:p>
          <a:p>
            <a:pPr marL="342900" indent="-342900" algn="just">
              <a:lnSpc>
                <a:spcPts val="2400"/>
              </a:lnSpc>
              <a:buFont typeface="Arial" panose="020B0604020202020204" pitchFamily="34" charset="0"/>
              <a:buChar char="•"/>
            </a:pPr>
            <a:endParaRPr lang="en-US" b="0" i="0" dirty="0">
              <a:effectLst/>
              <a:latin typeface="Söhne"/>
            </a:endParaRPr>
          </a:p>
        </p:txBody>
      </p:sp>
      <p:pic>
        <p:nvPicPr>
          <p:cNvPr id="10" name="Picture Placeholder 9">
            <a:extLst>
              <a:ext uri="{FF2B5EF4-FFF2-40B4-BE49-F238E27FC236}">
                <a16:creationId xmlns:a16="http://schemas.microsoft.com/office/drawing/2014/main" id="{E29F3302-2CE4-3103-0C9B-0FF9F833F448}"/>
              </a:ext>
            </a:extLst>
          </p:cNvPr>
          <p:cNvPicPr>
            <a:picLocks noGrp="1" noChangeAspect="1"/>
          </p:cNvPicPr>
          <p:nvPr>
            <p:ph type="pic" sz="quarter" idx="13"/>
          </p:nvPr>
        </p:nvPicPr>
        <p:blipFill>
          <a:blip r:embed="rId2"/>
          <a:srcRect l="5097" r="5097"/>
          <a:stretch>
            <a:fillRect/>
          </a:stretch>
        </p:blipFill>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524000" y="174156"/>
            <a:ext cx="914400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40636" y="1551964"/>
            <a:ext cx="8110728" cy="880844"/>
          </a:xfrm>
        </p:spPr>
        <p:txBody>
          <a:bodyPr/>
          <a:lstStyle/>
          <a:p>
            <a:r>
              <a:rPr lang="en-US" dirty="0"/>
              <a:t>Problems of early methods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746621" y="4169328"/>
            <a:ext cx="11115412" cy="2514516"/>
          </a:xfrm>
        </p:spPr>
        <p:txBody>
          <a:bodyPr/>
          <a:lstStyle/>
          <a:p>
            <a:r>
              <a:rPr lang="en-US" sz="2000" b="0" i="0" dirty="0">
                <a:effectLst/>
                <a:latin typeface="Söhne"/>
              </a:rPr>
              <a:t>Two main approaches to determining threshold values are described</a:t>
            </a:r>
          </a:p>
          <a:p>
            <a:pPr marL="342900" indent="-342900">
              <a:buFont typeface="Arial" panose="020B0604020202020204" pitchFamily="34" charset="0"/>
              <a:buChar char="•"/>
            </a:pPr>
            <a:r>
              <a:rPr lang="en-US" sz="2000" b="0" i="0" dirty="0">
                <a:effectLst/>
                <a:latin typeface="Söhne"/>
              </a:rPr>
              <a:t>parametric approach</a:t>
            </a:r>
            <a:r>
              <a:rPr lang="en-US" sz="2000" b="0" i="0" dirty="0">
                <a:effectLst/>
                <a:latin typeface="Söhne"/>
                <a:sym typeface="Wingdings" panose="05000000000000000000" pitchFamily="2" charset="2"/>
              </a:rPr>
              <a:t></a:t>
            </a:r>
            <a:r>
              <a:rPr lang="en-US" sz="2000" b="0" i="0" dirty="0">
                <a:effectLst/>
                <a:latin typeface="Söhne"/>
              </a:rPr>
              <a:t> which is computationally complex and often results in poor performance</a:t>
            </a:r>
          </a:p>
          <a:p>
            <a:pPr marL="342900" indent="-342900">
              <a:buFont typeface="Arial" panose="020B0604020202020204" pitchFamily="34" charset="0"/>
              <a:buChar char="•"/>
            </a:pPr>
            <a:r>
              <a:rPr lang="en-US" sz="2000" b="0" i="0" dirty="0">
                <a:effectLst/>
                <a:latin typeface="Söhne"/>
              </a:rPr>
              <a:t> the nonparametric approach </a:t>
            </a:r>
            <a:r>
              <a:rPr lang="en-US" sz="2000" b="0" i="0" dirty="0">
                <a:effectLst/>
                <a:latin typeface="Söhne"/>
                <a:sym typeface="Wingdings" panose="05000000000000000000" pitchFamily="2" charset="2"/>
              </a:rPr>
              <a:t> </a:t>
            </a:r>
            <a:r>
              <a:rPr lang="en-US" sz="2000" b="0" i="0" dirty="0">
                <a:effectLst/>
                <a:latin typeface="Söhne"/>
              </a:rPr>
              <a:t>which is more accurate but requires supervision and large computational time</a:t>
            </a:r>
            <a:r>
              <a:rPr lang="en-US" sz="2000" b="0" i="0" dirty="0">
                <a:solidFill>
                  <a:srgbClr val="D1D5DB"/>
                </a:solidFill>
                <a:effectLst/>
                <a:latin typeface="Söhne"/>
              </a:rPr>
              <a:t>.</a:t>
            </a:r>
            <a:endParaRPr lang="en-US" sz="2000" dirty="0">
              <a:latin typeface="Söhne"/>
            </a:endParaRP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99CD-9588-288A-BBF3-BBAA84C66C81}"/>
              </a:ext>
            </a:extLst>
          </p:cNvPr>
          <p:cNvSpPr>
            <a:spLocks noGrp="1"/>
          </p:cNvSpPr>
          <p:nvPr>
            <p:ph type="title"/>
          </p:nvPr>
        </p:nvSpPr>
        <p:spPr>
          <a:xfrm>
            <a:off x="5449824" y="722040"/>
            <a:ext cx="5760720" cy="548640"/>
          </a:xfrm>
        </p:spPr>
        <p:txBody>
          <a:bodyPr/>
          <a:lstStyle/>
          <a:p>
            <a:r>
              <a:rPr lang="en-US" dirty="0"/>
              <a:t>How to overcome</a:t>
            </a:r>
          </a:p>
        </p:txBody>
      </p:sp>
      <p:sp>
        <p:nvSpPr>
          <p:cNvPr id="3" name="Content Placeholder 2">
            <a:extLst>
              <a:ext uri="{FF2B5EF4-FFF2-40B4-BE49-F238E27FC236}">
                <a16:creationId xmlns:a16="http://schemas.microsoft.com/office/drawing/2014/main" id="{7DD43755-0738-231A-9D77-29AC7EC9DCA5}"/>
              </a:ext>
            </a:extLst>
          </p:cNvPr>
          <p:cNvSpPr>
            <a:spLocks noGrp="1"/>
          </p:cNvSpPr>
          <p:nvPr>
            <p:ph idx="1"/>
          </p:nvPr>
        </p:nvSpPr>
        <p:spPr>
          <a:xfrm>
            <a:off x="5449823" y="2256639"/>
            <a:ext cx="6630323" cy="3952137"/>
          </a:xfrm>
        </p:spPr>
        <p:txBody>
          <a:bodyPr/>
          <a:lstStyle/>
          <a:p>
            <a:pPr marL="342900" indent="-342900">
              <a:buFont typeface="Arial" panose="020B0604020202020204" pitchFamily="34" charset="0"/>
              <a:buChar char="•"/>
            </a:pPr>
            <a:r>
              <a:rPr lang="en-US" b="0" i="0" dirty="0">
                <a:effectLst/>
                <a:latin typeface="Söhne"/>
              </a:rPr>
              <a:t>To overcome these problems, the authors propose a new criterion for multilevel thresholding that considers the discrepancy between the thresholder and original images and the number of bits required to represent the thresholder image.</a:t>
            </a:r>
          </a:p>
          <a:p>
            <a:pPr marL="342900" indent="-342900">
              <a:buFont typeface="Arial" panose="020B0604020202020204" pitchFamily="34" charset="0"/>
              <a:buChar char="•"/>
            </a:pPr>
            <a:r>
              <a:rPr lang="en-US" b="0" i="0" dirty="0">
                <a:effectLst/>
                <a:latin typeface="Söhne"/>
              </a:rPr>
              <a:t> A cost function is proposed that takes both factors into account and can be minimized to automatically determine the classification number and threshold values. </a:t>
            </a:r>
            <a:endParaRPr lang="en-US" dirty="0"/>
          </a:p>
        </p:txBody>
      </p:sp>
      <p:sp>
        <p:nvSpPr>
          <p:cNvPr id="4" name="Slide Number Placeholder 3">
            <a:extLst>
              <a:ext uri="{FF2B5EF4-FFF2-40B4-BE49-F238E27FC236}">
                <a16:creationId xmlns:a16="http://schemas.microsoft.com/office/drawing/2014/main" id="{496599DD-7E63-0AD4-FCD7-E480CC0FDB05}"/>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5" name="Footer Placeholder 4">
            <a:extLst>
              <a:ext uri="{FF2B5EF4-FFF2-40B4-BE49-F238E27FC236}">
                <a16:creationId xmlns:a16="http://schemas.microsoft.com/office/drawing/2014/main" id="{3A54ABC2-A61F-1A33-8EFD-0970DD33EECD}"/>
              </a:ext>
            </a:extLst>
          </p:cNvPr>
          <p:cNvSpPr>
            <a:spLocks noGrp="1"/>
          </p:cNvSpPr>
          <p:nvPr>
            <p:ph type="ftr" sz="quarter" idx="12"/>
          </p:nvPr>
        </p:nvSpPr>
        <p:spPr/>
        <p:txBody>
          <a:bodyPr/>
          <a:lstStyle/>
          <a:p>
            <a:r>
              <a:rPr lang="en-US" dirty="0"/>
              <a:t>Dip Assessment 04</a:t>
            </a:r>
          </a:p>
        </p:txBody>
      </p:sp>
      <p:pic>
        <p:nvPicPr>
          <p:cNvPr id="13" name="Picture Placeholder 12">
            <a:extLst>
              <a:ext uri="{FF2B5EF4-FFF2-40B4-BE49-F238E27FC236}">
                <a16:creationId xmlns:a16="http://schemas.microsoft.com/office/drawing/2014/main" id="{97D73A19-202F-F864-CB8A-A9F021E8B63A}"/>
              </a:ext>
            </a:extLst>
          </p:cNvPr>
          <p:cNvPicPr>
            <a:picLocks noGrp="1" noChangeAspect="1"/>
          </p:cNvPicPr>
          <p:nvPr>
            <p:ph type="pic" sz="quarter" idx="13"/>
          </p:nvPr>
        </p:nvPicPr>
        <p:blipFill>
          <a:blip r:embed="rId2"/>
          <a:srcRect l="5097" r="5097"/>
          <a:stretch>
            <a:fillRect/>
          </a:stretch>
        </p:blipFill>
        <p:spPr/>
      </p:pic>
    </p:spTree>
    <p:extLst>
      <p:ext uri="{BB962C8B-B14F-4D97-AF65-F5344CB8AC3E}">
        <p14:creationId xmlns:p14="http://schemas.microsoft.com/office/powerpoint/2010/main" val="139420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Areas of growth</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Dip Assessment 04</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7" name="Content Placeholder 6">
            <a:extLst>
              <a:ext uri="{FF2B5EF4-FFF2-40B4-BE49-F238E27FC236}">
                <a16:creationId xmlns:a16="http://schemas.microsoft.com/office/drawing/2014/main" id="{A1436359-9838-176A-D9E7-29F24AF80896}"/>
              </a:ext>
            </a:extLst>
          </p:cNvPr>
          <p:cNvSpPr>
            <a:spLocks noGrp="1"/>
          </p:cNvSpPr>
          <p:nvPr>
            <p:ph idx="1"/>
          </p:nvPr>
        </p:nvSpPr>
        <p:spPr>
          <a:xfrm>
            <a:off x="1188720" y="2048508"/>
            <a:ext cx="9829800" cy="3177834"/>
          </a:xfrm>
        </p:spPr>
        <p:txBody>
          <a:bodyPr/>
          <a:lstStyle/>
          <a:p>
            <a:pPr algn="l">
              <a:buFont typeface="+mj-lt"/>
              <a:buAutoNum type="arabicPeriod"/>
            </a:pPr>
            <a:r>
              <a:rPr lang="en-US" b="0" i="0" dirty="0">
                <a:effectLst/>
                <a:latin typeface="Söhne"/>
              </a:rPr>
              <a:t>Image acquisition</a:t>
            </a:r>
          </a:p>
          <a:p>
            <a:pPr algn="l">
              <a:buFont typeface="+mj-lt"/>
              <a:buAutoNum type="arabicPeriod"/>
            </a:pPr>
            <a:r>
              <a:rPr lang="en-US" b="0" i="0" dirty="0">
                <a:effectLst/>
                <a:latin typeface="Söhne"/>
              </a:rPr>
              <a:t>Pre-processing</a:t>
            </a:r>
          </a:p>
          <a:p>
            <a:pPr algn="l">
              <a:buFont typeface="+mj-lt"/>
              <a:buAutoNum type="arabicPeriod"/>
            </a:pPr>
            <a:r>
              <a:rPr lang="en-US" b="0" i="0" dirty="0">
                <a:effectLst/>
                <a:latin typeface="Söhne"/>
              </a:rPr>
              <a:t>Histogram calculation</a:t>
            </a:r>
          </a:p>
          <a:p>
            <a:pPr algn="l">
              <a:buFont typeface="+mj-lt"/>
              <a:buAutoNum type="arabicPeriod"/>
            </a:pPr>
            <a:r>
              <a:rPr lang="en-US" b="0" i="0" dirty="0">
                <a:effectLst/>
                <a:latin typeface="Söhne"/>
              </a:rPr>
              <a:t>Threshold determination</a:t>
            </a:r>
          </a:p>
          <a:p>
            <a:pPr algn="l">
              <a:buFont typeface="+mj-lt"/>
              <a:buAutoNum type="arabicPeriod"/>
            </a:pPr>
            <a:r>
              <a:rPr lang="en-US" b="0" i="0" dirty="0">
                <a:effectLst/>
                <a:latin typeface="Söhne"/>
              </a:rPr>
              <a:t>Image segmentation</a:t>
            </a:r>
          </a:p>
          <a:p>
            <a:pPr algn="l">
              <a:buFont typeface="+mj-lt"/>
              <a:buAutoNum type="arabicPeriod"/>
            </a:pPr>
            <a:r>
              <a:rPr lang="en-US" b="0" i="0" dirty="0">
                <a:effectLst/>
                <a:latin typeface="Söhne"/>
              </a:rPr>
              <a:t>Post-processing</a:t>
            </a:r>
            <a:endParaRPr lang="en-US" dirty="0"/>
          </a:p>
        </p:txBody>
      </p:sp>
    </p:spTree>
    <p:extLst>
      <p:ext uri="{BB962C8B-B14F-4D97-AF65-F5344CB8AC3E}">
        <p14:creationId xmlns:p14="http://schemas.microsoft.com/office/powerpoint/2010/main" val="123935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p:txBody>
          <a:bodyPr/>
          <a:lstStyle/>
          <a:p>
            <a:r>
              <a:rPr lang="en-US" dirty="0"/>
              <a:t>Now we can move on to the mathematical concepts which are used in our scenario…</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Dip Assessment 04</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Tree>
    <p:extLst>
      <p:ext uri="{BB962C8B-B14F-4D97-AF65-F5344CB8AC3E}">
        <p14:creationId xmlns:p14="http://schemas.microsoft.com/office/powerpoint/2010/main" val="259085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C0C3-93EA-D5AA-2B84-0953BEBAE0E3}"/>
              </a:ext>
            </a:extLst>
          </p:cNvPr>
          <p:cNvSpPr>
            <a:spLocks noGrp="1"/>
          </p:cNvSpPr>
          <p:nvPr>
            <p:ph type="title"/>
          </p:nvPr>
        </p:nvSpPr>
        <p:spPr/>
        <p:txBody>
          <a:bodyPr/>
          <a:lstStyle/>
          <a:p>
            <a:r>
              <a:rPr lang="en-US" i="0" dirty="0">
                <a:effectLst/>
                <a:latin typeface="Söhne"/>
              </a:rPr>
              <a:t>The Maximum Entropy Criterion (MEC) </a:t>
            </a:r>
            <a:endParaRPr lang="en-US" dirty="0"/>
          </a:p>
        </p:txBody>
      </p:sp>
      <p:sp>
        <p:nvSpPr>
          <p:cNvPr id="3" name="Slide Number Placeholder 2">
            <a:extLst>
              <a:ext uri="{FF2B5EF4-FFF2-40B4-BE49-F238E27FC236}">
                <a16:creationId xmlns:a16="http://schemas.microsoft.com/office/drawing/2014/main" id="{E68DC05C-BE48-B9AC-6ED1-C29198BB1FA8}"/>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4" name="Footer Placeholder 3">
            <a:extLst>
              <a:ext uri="{FF2B5EF4-FFF2-40B4-BE49-F238E27FC236}">
                <a16:creationId xmlns:a16="http://schemas.microsoft.com/office/drawing/2014/main" id="{548E4DC2-18E4-51A2-6FA4-229C12E4FD68}"/>
              </a:ext>
            </a:extLst>
          </p:cNvPr>
          <p:cNvSpPr>
            <a:spLocks noGrp="1"/>
          </p:cNvSpPr>
          <p:nvPr>
            <p:ph type="ftr" sz="quarter" idx="12"/>
          </p:nvPr>
        </p:nvSpPr>
        <p:spPr/>
        <p:txBody>
          <a:bodyPr/>
          <a:lstStyle/>
          <a:p>
            <a:r>
              <a:rPr lang="en-US" dirty="0"/>
              <a:t>Dip Assessment 04</a:t>
            </a:r>
          </a:p>
        </p:txBody>
      </p:sp>
      <p:sp>
        <p:nvSpPr>
          <p:cNvPr id="5" name="TextBox 4">
            <a:extLst>
              <a:ext uri="{FF2B5EF4-FFF2-40B4-BE49-F238E27FC236}">
                <a16:creationId xmlns:a16="http://schemas.microsoft.com/office/drawing/2014/main" id="{B2ADBCEA-CAFC-1C10-0C15-EFBF3E2896DD}"/>
              </a:ext>
            </a:extLst>
          </p:cNvPr>
          <p:cNvSpPr txBox="1"/>
          <p:nvPr/>
        </p:nvSpPr>
        <p:spPr>
          <a:xfrm>
            <a:off x="1295400" y="2206305"/>
            <a:ext cx="9929070" cy="3970318"/>
          </a:xfrm>
          <a:prstGeom prst="rect">
            <a:avLst/>
          </a:prstGeom>
          <a:noFill/>
        </p:spPr>
        <p:txBody>
          <a:bodyPr wrap="square" rtlCol="0">
            <a:spAutoFit/>
          </a:bodyPr>
          <a:lstStyle/>
          <a:p>
            <a:r>
              <a:rPr lang="en-US" b="0" i="0" dirty="0">
                <a:effectLst/>
                <a:latin typeface="Söhne"/>
              </a:rPr>
              <a:t>*The MEC is based on the principle of maximizing the information content or entropy of the binary image resulting from thresholding with a given threshold value.</a:t>
            </a:r>
          </a:p>
          <a:p>
            <a:endParaRPr lang="en-US" u="sng" dirty="0">
              <a:latin typeface="Söhne"/>
            </a:endParaRPr>
          </a:p>
          <a:p>
            <a:r>
              <a:rPr lang="en-US" u="sng" dirty="0">
                <a:latin typeface="Söhne"/>
              </a:rPr>
              <a:t>Main scenarios those are used in this core concept…</a:t>
            </a:r>
          </a:p>
          <a:p>
            <a:endParaRPr lang="en-US" u="sng" dirty="0">
              <a:latin typeface="Söhne"/>
            </a:endParaRPr>
          </a:p>
          <a:p>
            <a:pPr marL="285750" indent="-285750">
              <a:buFont typeface="Arial" panose="020B0604020202020204" pitchFamily="34" charset="0"/>
              <a:buChar char="•"/>
            </a:pPr>
            <a:r>
              <a:rPr lang="en-US" i="0" dirty="0">
                <a:effectLst/>
                <a:latin typeface="Söhne"/>
              </a:rPr>
              <a:t>It computes the probabilities of occurrence of the two classes of pixels, mean intensity values, and variances of the two classes for each possible threshold value</a:t>
            </a:r>
            <a:r>
              <a:rPr lang="en-US" b="0" i="0" dirty="0">
                <a:effectLst/>
                <a:latin typeface="Söhne"/>
              </a:rPr>
              <a:t>.</a:t>
            </a:r>
          </a:p>
          <a:p>
            <a:pPr marL="285750" indent="-285750">
              <a:buFont typeface="Arial" panose="020B0604020202020204" pitchFamily="34" charset="0"/>
              <a:buChar char="•"/>
            </a:pPr>
            <a:endParaRPr lang="en-US" b="0" i="0" dirty="0">
              <a:effectLst/>
              <a:latin typeface="Söhne"/>
            </a:endParaRPr>
          </a:p>
          <a:p>
            <a:pPr marL="285750" indent="-285750">
              <a:buFont typeface="Arial" panose="020B0604020202020204" pitchFamily="34" charset="0"/>
              <a:buChar char="•"/>
            </a:pPr>
            <a:r>
              <a:rPr lang="en-US" b="0" i="0" dirty="0">
                <a:effectLst/>
                <a:latin typeface="Söhne"/>
              </a:rPr>
              <a:t>he threshold value that maximizes the entropy is selected as the optimal threshold value.</a:t>
            </a: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b="0" i="0" dirty="0">
                <a:effectLst/>
                <a:latin typeface="Söhne"/>
              </a:rPr>
              <a:t> The MEC is based on information theory and probability concepts.</a:t>
            </a:r>
            <a:endParaRPr lang="en-US" u="sng" dirty="0">
              <a:latin typeface="Söhne"/>
            </a:endParaRPr>
          </a:p>
          <a:p>
            <a:endParaRPr lang="en-US" dirty="0">
              <a:latin typeface="Söhne"/>
            </a:endParaRPr>
          </a:p>
          <a:p>
            <a:endParaRPr lang="en-US" dirty="0">
              <a:latin typeface="Söhne"/>
            </a:endParaRPr>
          </a:p>
          <a:p>
            <a:r>
              <a:rPr lang="en-US" dirty="0">
                <a:latin typeface="Söhne"/>
              </a:rPr>
              <a:t>*</a:t>
            </a:r>
            <a:r>
              <a:rPr lang="en-US" i="0" dirty="0">
                <a:effectLst/>
                <a:latin typeface="Söhne"/>
              </a:rPr>
              <a:t>The MEC is the threshold value that maximizes the entropy of the binary image.</a:t>
            </a:r>
            <a:endParaRPr lang="en-US" dirty="0">
              <a:latin typeface="Söhne"/>
            </a:endParaRPr>
          </a:p>
        </p:txBody>
      </p:sp>
    </p:spTree>
    <p:extLst>
      <p:ext uri="{BB962C8B-B14F-4D97-AF65-F5344CB8AC3E}">
        <p14:creationId xmlns:p14="http://schemas.microsoft.com/office/powerpoint/2010/main" val="98966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8CBC-1DF1-5FB8-6091-3A7ACF359C81}"/>
              </a:ext>
            </a:extLst>
          </p:cNvPr>
          <p:cNvSpPr>
            <a:spLocks noGrp="1"/>
          </p:cNvSpPr>
          <p:nvPr>
            <p:ph type="title"/>
          </p:nvPr>
        </p:nvSpPr>
        <p:spPr/>
        <p:txBody>
          <a:bodyPr/>
          <a:lstStyle/>
          <a:p>
            <a:r>
              <a:rPr lang="en-US" b="0" i="0" dirty="0">
                <a:effectLst/>
                <a:latin typeface="Söhne"/>
              </a:rPr>
              <a:t>The Maximum Correlation Criterion (MCC)</a:t>
            </a:r>
            <a:endParaRPr lang="en-US" dirty="0"/>
          </a:p>
        </p:txBody>
      </p:sp>
      <p:sp>
        <p:nvSpPr>
          <p:cNvPr id="3" name="Slide Number Placeholder 2">
            <a:extLst>
              <a:ext uri="{FF2B5EF4-FFF2-40B4-BE49-F238E27FC236}">
                <a16:creationId xmlns:a16="http://schemas.microsoft.com/office/drawing/2014/main" id="{26F22422-0708-6C55-2C07-97F0166B3FDC}"/>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4" name="Footer Placeholder 3">
            <a:extLst>
              <a:ext uri="{FF2B5EF4-FFF2-40B4-BE49-F238E27FC236}">
                <a16:creationId xmlns:a16="http://schemas.microsoft.com/office/drawing/2014/main" id="{D8330547-A977-7C08-FE86-CA67A674910D}"/>
              </a:ext>
            </a:extLst>
          </p:cNvPr>
          <p:cNvSpPr>
            <a:spLocks noGrp="1"/>
          </p:cNvSpPr>
          <p:nvPr>
            <p:ph type="ftr" sz="quarter" idx="12"/>
          </p:nvPr>
        </p:nvSpPr>
        <p:spPr/>
        <p:txBody>
          <a:bodyPr/>
          <a:lstStyle/>
          <a:p>
            <a:r>
              <a:rPr lang="en-US" dirty="0"/>
              <a:t>Dip Assessment 04</a:t>
            </a:r>
          </a:p>
        </p:txBody>
      </p:sp>
      <p:sp>
        <p:nvSpPr>
          <p:cNvPr id="8" name="TextBox 7">
            <a:extLst>
              <a:ext uri="{FF2B5EF4-FFF2-40B4-BE49-F238E27FC236}">
                <a16:creationId xmlns:a16="http://schemas.microsoft.com/office/drawing/2014/main" id="{4966B63A-87D2-FDEB-4313-717E08FF256C}"/>
              </a:ext>
            </a:extLst>
          </p:cNvPr>
          <p:cNvSpPr txBox="1"/>
          <p:nvPr/>
        </p:nvSpPr>
        <p:spPr>
          <a:xfrm>
            <a:off x="1258775" y="2056686"/>
            <a:ext cx="9674449" cy="4801314"/>
          </a:xfrm>
          <a:prstGeom prst="rect">
            <a:avLst/>
          </a:prstGeom>
          <a:noFill/>
        </p:spPr>
        <p:txBody>
          <a:bodyPr wrap="square" rtlCol="0">
            <a:spAutoFit/>
          </a:bodyPr>
          <a:lstStyle/>
          <a:p>
            <a:r>
              <a:rPr lang="en-US" b="0" i="0" dirty="0">
                <a:effectLst/>
                <a:latin typeface="Söhne"/>
              </a:rPr>
              <a:t>*The MCC is based on the principle of maximizing the correlation between the binary image and the original image.</a:t>
            </a:r>
          </a:p>
          <a:p>
            <a:endParaRPr lang="en-US" u="sng" dirty="0">
              <a:latin typeface="Söhne"/>
            </a:endParaRPr>
          </a:p>
          <a:p>
            <a:r>
              <a:rPr lang="en-US" u="sng" dirty="0">
                <a:latin typeface="Söhne"/>
              </a:rPr>
              <a:t>Main scenarios those are used in this core concept…</a:t>
            </a:r>
          </a:p>
          <a:p>
            <a:endParaRPr lang="en-US" u="sng" dirty="0">
              <a:latin typeface="Söhne"/>
            </a:endParaRPr>
          </a:p>
          <a:p>
            <a:pPr marL="285750" indent="-285750">
              <a:buFont typeface="Arial" panose="020B0604020202020204" pitchFamily="34" charset="0"/>
              <a:buChar char="•"/>
            </a:pPr>
            <a:r>
              <a:rPr lang="en-US" b="0" i="0" dirty="0">
                <a:effectLst/>
                <a:latin typeface="Söhne"/>
              </a:rPr>
              <a:t>This algorithm computes the mean and variance of the pixel intensity values for each possible threshold value. </a:t>
            </a: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b="0" i="0" dirty="0">
                <a:effectLst/>
                <a:latin typeface="Söhne"/>
              </a:rPr>
              <a:t> </a:t>
            </a:r>
            <a:r>
              <a:rPr lang="en-US" dirty="0">
                <a:latin typeface="Söhne"/>
              </a:rPr>
              <a:t>U</a:t>
            </a:r>
            <a:r>
              <a:rPr lang="en-US" b="0" i="0" dirty="0">
                <a:effectLst/>
                <a:latin typeface="Söhne"/>
              </a:rPr>
              <a:t>ses these values to compute the correlation coefficient between the binary image and the original image. </a:t>
            </a:r>
          </a:p>
          <a:p>
            <a:pPr marL="285750" indent="-285750">
              <a:buFont typeface="Arial" panose="020B0604020202020204" pitchFamily="34" charset="0"/>
              <a:buChar char="•"/>
            </a:pPr>
            <a:endParaRPr lang="en-US" b="0" i="0" dirty="0">
              <a:effectLst/>
              <a:latin typeface="Söhne"/>
            </a:endParaRPr>
          </a:p>
          <a:p>
            <a:pPr marL="285750" indent="-285750">
              <a:buFont typeface="Arial" panose="020B0604020202020204" pitchFamily="34" charset="0"/>
              <a:buChar char="•"/>
            </a:pPr>
            <a:r>
              <a:rPr lang="en-US" b="0" i="0" dirty="0">
                <a:effectLst/>
                <a:latin typeface="Söhne"/>
              </a:rPr>
              <a:t>The threshold value that maximizes the correlation coefficient is selected as the optimal threshold value.</a:t>
            </a:r>
            <a:endParaRPr lang="en-US" u="sng" dirty="0">
              <a:latin typeface="Söhne"/>
            </a:endParaRPr>
          </a:p>
          <a:p>
            <a:endParaRPr lang="en-US" u="sng" dirty="0">
              <a:latin typeface="Söhne"/>
            </a:endParaRPr>
          </a:p>
          <a:p>
            <a:r>
              <a:rPr lang="en-US" u="sng" dirty="0">
                <a:latin typeface="Söhne"/>
              </a:rPr>
              <a:t>*</a:t>
            </a:r>
            <a:r>
              <a:rPr lang="en-US" b="0" i="0" dirty="0">
                <a:effectLst/>
                <a:latin typeface="Söhne"/>
              </a:rPr>
              <a:t>The MCC is based on statistical concepts such as correlation and probability, and is a widely used technique in digital image processing for threshold selection.</a:t>
            </a:r>
            <a:endParaRPr lang="en-US" u="sng" dirty="0">
              <a:latin typeface="Söhne"/>
            </a:endParaRPr>
          </a:p>
          <a:p>
            <a:endParaRPr lang="en-US" dirty="0"/>
          </a:p>
        </p:txBody>
      </p:sp>
    </p:spTree>
    <p:extLst>
      <p:ext uri="{BB962C8B-B14F-4D97-AF65-F5344CB8AC3E}">
        <p14:creationId xmlns:p14="http://schemas.microsoft.com/office/powerpoint/2010/main" val="3261570001"/>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{DC3E7B5E-73A7-4B1C-8D0A-473E190174AB}tf67061901_win32</Template>
  <TotalTime>315</TotalTime>
  <Words>866</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Daytona Condensed Light</vt:lpstr>
      <vt:lpstr>Posterama</vt:lpstr>
      <vt:lpstr>Söhne</vt:lpstr>
      <vt:lpstr>Office Theme</vt:lpstr>
      <vt:lpstr>DiGITAL IMAGE PROCESSING</vt:lpstr>
      <vt:lpstr>Agenda</vt:lpstr>
      <vt:lpstr>Introduction</vt:lpstr>
      <vt:lpstr>Problems of early methods</vt:lpstr>
      <vt:lpstr>How to overcome</vt:lpstr>
      <vt:lpstr>Areas of growth</vt:lpstr>
      <vt:lpstr>Now we can move on to the mathematical concepts which are used in our scenario…</vt:lpstr>
      <vt:lpstr>The Maximum Entropy Criterion (MEC) </vt:lpstr>
      <vt:lpstr>The Maximum Correlation Criterion (MCC)</vt:lpstr>
      <vt:lpstr>The Automatic Thresholding Criterion (ATC)</vt:lpstr>
      <vt:lpstr>ATC CONT..</vt:lpstr>
      <vt:lpstr>Summary </vt:lpstr>
      <vt:lpstr>Thank you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ADASSOORIYA C J</dc:creator>
  <cp:lastModifiedBy>K. Sanuga Kuruppu</cp:lastModifiedBy>
  <cp:revision>11</cp:revision>
  <dcterms:created xsi:type="dcterms:W3CDTF">2023-03-12T11:27:05Z</dcterms:created>
  <dcterms:modified xsi:type="dcterms:W3CDTF">2023-03-27T23:20:30Z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