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6" r:id="rId2"/>
    <p:sldId id="292" r:id="rId3"/>
    <p:sldId id="278" r:id="rId4"/>
    <p:sldId id="279" r:id="rId5"/>
    <p:sldId id="281" r:id="rId6"/>
    <p:sldId id="291" r:id="rId7"/>
    <p:sldId id="298" r:id="rId8"/>
    <p:sldId id="299" r:id="rId9"/>
    <p:sldId id="300" r:id="rId10"/>
    <p:sldId id="301" r:id="rId11"/>
    <p:sldId id="302" r:id="rId12"/>
    <p:sldId id="288" r:id="rId13"/>
    <p:sldId id="3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128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6813-DDFB-4BC1-A6BA-72FE7D9C9CDB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7CFE2-7C03-4D4A-B6D5-69A25678A49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54D74875-FFDB-46A6-B54C-833D27C586D2}" type="slidenum">
              <a:rPr lang="en-IN" altLang="en-US">
                <a:latin typeface="Calibri" panose="020F0502020204030204" pitchFamily="32" charset="0"/>
              </a:rPr>
              <a:t>1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133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10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11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7EB5E4A0-B86E-45E4-92FF-F1C2D979DDE6}" type="slidenum">
              <a:rPr lang="en-IN" altLang="en-US">
                <a:latin typeface="Calibri" panose="020F0502020204030204" pitchFamily="32" charset="0"/>
              </a:rPr>
              <a:t>12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281CB-89F5-2584-EAD3-0451B06D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770CF9C-A6BE-073E-BD8C-E8C478ADCDB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7EB5E4A0-B86E-45E4-92FF-F1C2D979DDE6}" type="slidenum">
              <a:rPr lang="en-IN" altLang="en-US">
                <a:latin typeface="Calibri" panose="020F0502020204030204" pitchFamily="32" charset="0"/>
              </a:rPr>
              <a:t>13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4FD71EE-9A1D-1CA1-F024-34B13F6EC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1E61BA00-446C-7B68-0DBD-815C0C3B3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87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9A923778-2E09-4231-A87B-18EF33DB8B3E}" type="slidenum">
              <a:rPr lang="en-IN" altLang="en-US">
                <a:latin typeface="Calibri" panose="020F0502020204030204" pitchFamily="32" charset="0"/>
              </a:rPr>
              <a:t>2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153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160F8B6D-BB6C-4C26-966D-F78DA36CDA3D}" type="slidenum">
              <a:rPr lang="en-IN" altLang="en-US">
                <a:latin typeface="Calibri" panose="020F0502020204030204" pitchFamily="32" charset="0"/>
              </a:rPr>
              <a:t>3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AFFD434A-289D-4693-96AA-BF1EE5B6CB78}" type="slidenum">
              <a:rPr lang="en-IN" altLang="en-US">
                <a:latin typeface="Calibri" panose="020F0502020204030204" pitchFamily="32" charset="0"/>
              </a:rPr>
              <a:t>4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5C59BFE7-9E71-446A-A874-0E5E8D2B8A91}" type="slidenum">
              <a:rPr lang="en-IN" altLang="en-US">
                <a:latin typeface="Calibri" panose="020F0502020204030204" pitchFamily="32" charset="0"/>
              </a:rPr>
              <a:t>5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6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7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8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5pPr>
            <a:lvl6pPr marL="25146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6pPr>
            <a:lvl7pPr marL="29718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7pPr>
            <a:lvl8pPr marL="34290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8pPr>
            <a:lvl9pPr marL="3886200" indent="-228600" defTabSz="44958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6" charset="0"/>
              </a:defRPr>
            </a:lvl9pPr>
          </a:lstStyle>
          <a:p>
            <a:fld id="{341E80A0-5749-422A-8BF6-649022B87008}" type="slidenum">
              <a:rPr lang="en-IN" altLang="en-US">
                <a:latin typeface="Calibri" panose="020F0502020204030204" pitchFamily="32" charset="0"/>
              </a:rPr>
              <a:t>9</a:t>
            </a:fld>
            <a:endParaRPr lang="en-IN" altLang="en-US">
              <a:latin typeface="Calibri" panose="020F0502020204030204" pitchFamily="32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394-7CD2-47B2-9792-B8E2B8E2D20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EB88E-4040-4B41-BBD0-F31C7B68EC8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593725" y="668020"/>
            <a:ext cx="7956550" cy="296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>
              <a:buClr>
                <a:srgbClr val="000000"/>
              </a:buClr>
              <a:buSzPct val="100000"/>
            </a:pPr>
            <a:r>
              <a:rPr lang="en-US" altLang="en-US" sz="5400" dirty="0">
                <a:solidFill>
                  <a:srgbClr val="10253F"/>
                </a:solidFill>
                <a:latin typeface="Berlin Sans FB Demi" panose="020E0802020502020306" pitchFamily="32" charset="0"/>
              </a:rPr>
              <a:t>INT253</a:t>
            </a:r>
            <a:br>
              <a:rPr lang="en-US" altLang="en-US" sz="5400" dirty="0">
                <a:solidFill>
                  <a:srgbClr val="10253F"/>
                </a:solidFill>
                <a:latin typeface="Berlin Sans FB Demi" panose="020E0802020502020306" pitchFamily="32" charset="0"/>
              </a:rPr>
            </a:br>
            <a:r>
              <a:rPr lang="en-US" altLang="en-US" sz="5400" dirty="0">
                <a:solidFill>
                  <a:srgbClr val="10253F"/>
                </a:solidFill>
                <a:latin typeface="Berlin Sans FB Demi" panose="020E0802020502020306" pitchFamily="32" charset="0"/>
              </a:rPr>
              <a:t>WEB DEVELOPMENT IN PYTHON USING DJANGO</a:t>
            </a:r>
          </a:p>
        </p:txBody>
      </p:sp>
      <p:pic>
        <p:nvPicPr>
          <p:cNvPr id="12291" name="Object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2" name="Line 3"/>
          <p:cNvSpPr>
            <a:spLocks noChangeShapeType="1"/>
          </p:cNvSpPr>
          <p:nvPr/>
        </p:nvSpPr>
        <p:spPr bwMode="auto">
          <a:xfrm>
            <a:off x="1042988" y="3789363"/>
            <a:ext cx="7058025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768725" y="3917950"/>
            <a:ext cx="1876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400">
                <a:solidFill>
                  <a:srgbClr val="376092"/>
                </a:solidFill>
                <a:latin typeface="Arial Rounded MT Bold" panose="020F0704030504030204" pitchFamily="32" charset="0"/>
                <a:cs typeface="Arial" panose="020B0604020202020204" pitchFamily="34" charset="0"/>
              </a:rPr>
              <a:t>Lecture #0</a:t>
            </a:r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1371600" y="4379913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en-US">
                <a:solidFill>
                  <a:srgbClr val="898989"/>
                </a:solidFill>
              </a:rPr>
              <a:t>The kick start session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List of </a:t>
            </a:r>
            <a:r>
              <a:rPr lang="en-US" altLang="en-US" sz="4800" dirty="0" err="1">
                <a:solidFill>
                  <a:srgbClr val="C00000"/>
                </a:solidFill>
              </a:rPr>
              <a:t>practicals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Validate form data and implement CSRF protection to ensure security.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Design and create models representing different data entities.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Apply migrations to reflect changes in the database schema.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Utilize </a:t>
            </a:r>
            <a:r>
              <a:rPr lang="en-US" sz="2400" dirty="0" err="1"/>
              <a:t>Django</a:t>
            </a:r>
            <a:r>
              <a:rPr lang="en-US" sz="2400" dirty="0"/>
              <a:t> Admin to manage and interact with model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 session-based functionality using cookies for user interaction.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Manage user creation, authentication, and permissions within the </a:t>
            </a:r>
            <a:r>
              <a:rPr lang="en-US" sz="2400" dirty="0" err="1"/>
              <a:t>Django</a:t>
            </a:r>
            <a:r>
              <a:rPr lang="en-US" sz="2400" dirty="0"/>
              <a:t>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Set up login/logout functionality and secure specific views with authentication checks.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Software requirement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/>
              <a:t>VS code</a:t>
            </a:r>
            <a:endParaRPr lang="en-US" sz="24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Text &amp; Reference Books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323850" y="1455738"/>
            <a:ext cx="8640763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2400" b="1" dirty="0"/>
              <a:t>Text Books:</a:t>
            </a:r>
          </a:p>
          <a:p>
            <a:r>
              <a:rPr lang="en-US" sz="2400" dirty="0"/>
              <a:t>		BUILDING WEBSITES WITH DJANGO by AWANISH RANJAN, 	BPB PUBLICATIONS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References:</a:t>
            </a:r>
          </a:p>
          <a:p>
            <a:pPr marL="0" indent="0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sz="2400" dirty="0"/>
              <a:t>	DESIGNING MICROSERVICES USING DJANGO by SHAYANK 	JAIN, BPB PUBLICATIONS</a:t>
            </a:r>
            <a:endParaRPr lang="en-US" altLang="en-US" sz="2400" b="1" dirty="0"/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6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7E351-08A7-AB11-B267-BA9DAD508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352B34C5-9F83-8EB9-74F3-F63C84A7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Edu Rev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C804B4D8-E80E-6929-D59C-01CB4EDF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55738"/>
            <a:ext cx="8640763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/>
              <a:t>Recognition for prior learning If student has A grade or better than that  in Python (INT 108) or CSE326 - student can apply for RPL and give the exam If student scores more than B+ then student course may get exempted.</a:t>
            </a:r>
          </a:p>
          <a:p>
            <a:pPr marL="342900" indent="-3429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400" b="1" dirty="0"/>
          </a:p>
          <a:p>
            <a:pPr marL="342900" indent="-342900"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/>
              <a:t>As part of the Edu-Revolution initiative for project-based learning, students who participate in Smart India Hackathon (SIH) or similar nationally recognized competitions and secure a position in the top 3 — with a project that aligns with the targeted skill set — will be eligible for a complete course exemption</a:t>
            </a:r>
          </a:p>
        </p:txBody>
      </p:sp>
      <p:sp>
        <p:nvSpPr>
          <p:cNvPr id="36868" name="Line 3">
            <a:extLst>
              <a:ext uri="{FF2B5EF4-FFF2-40B4-BE49-F238E27FC236}">
                <a16:creationId xmlns:a16="http://schemas.microsoft.com/office/drawing/2014/main" id="{82ECC92E-7E9C-81E8-5590-8545EEC70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6869" name="Object 4">
            <a:extLst>
              <a:ext uri="{FF2B5EF4-FFF2-40B4-BE49-F238E27FC236}">
                <a16:creationId xmlns:a16="http://schemas.microsoft.com/office/drawing/2014/main" id="{9DBFC61A-139B-D6DE-2CA2-F8219ADC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9397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details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LTP – 2 0 2 [Two lectures and Two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Practicals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/week]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Credit – 3 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4341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Evaluation Scheme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Attendance: 5%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CA: 45%</a:t>
            </a:r>
          </a:p>
          <a:p>
            <a:pPr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2" charset="0"/>
                <a:cs typeface="Noto Sans CJK SC" charset="0"/>
              </a:rPr>
              <a:t>ETP: 50%</a:t>
            </a:r>
          </a:p>
          <a:p>
            <a:pPr marL="0" indent="0" eaLnBrk="1" hangingPunct="1">
              <a:spcBef>
                <a:spcPts val="1000"/>
              </a:spcBef>
              <a:buClr>
                <a:srgbClr val="C00000"/>
              </a:buClr>
              <a:buSzPct val="100000"/>
              <a:defRPr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  <a:p>
            <a:pPr marL="342900">
              <a:spcBef>
                <a:spcPts val="800"/>
              </a:spcBef>
              <a:buSzPct val="100000"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defRPr/>
            </a:pPr>
            <a:endParaRPr lang="de-DE" altLang="en-US" sz="2400" b="1" dirty="0">
              <a:solidFill>
                <a:schemeClr val="tx1"/>
              </a:solidFill>
              <a:latin typeface="Calibri" panose="020F0502020204030204" pitchFamily="32" charset="0"/>
              <a:cs typeface="Noto Sans CJK SC" charset="0"/>
            </a:endParaRP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6389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03213" y="3540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Academic tasks</a:t>
            </a:r>
          </a:p>
        </p:txBody>
      </p:sp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338138" y="1655763"/>
            <a:ext cx="8482012" cy="465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675"/>
              </a:spcBef>
              <a:buSzPct val="100000"/>
            </a:pPr>
            <a:r>
              <a:rPr lang="en-US" altLang="en-US" sz="2400" dirty="0">
                <a:solidFill>
                  <a:schemeClr val="tx1"/>
                </a:solidFill>
              </a:rPr>
              <a:t>CA1: Visual Implementation- 30 marks</a:t>
            </a: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CA2: Project - 30 marks</a:t>
            </a:r>
          </a:p>
          <a:p>
            <a:pPr>
              <a:lnSpc>
                <a:spcPct val="80000"/>
              </a:lnSpc>
              <a:spcBef>
                <a:spcPts val="675"/>
              </a:spcBef>
            </a:pPr>
            <a:endParaRPr lang="en-US" alt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75"/>
              </a:spcBef>
            </a:pPr>
            <a:r>
              <a:rPr lang="en-US" altLang="en-US" sz="2400" dirty="0">
                <a:solidFill>
                  <a:schemeClr val="tx1"/>
                </a:solidFill>
              </a:rPr>
              <a:t>NOTE: Both </a:t>
            </a:r>
            <a:r>
              <a:rPr lang="en-US" altLang="en-US" sz="2400">
                <a:solidFill>
                  <a:schemeClr val="tx1"/>
                </a:solidFill>
              </a:rPr>
              <a:t>are compulsory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75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Course outcomes</a:t>
            </a:r>
          </a:p>
        </p:txBody>
      </p:sp>
      <p:sp>
        <p:nvSpPr>
          <p:cNvPr id="22531" name="Line 2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2532" name="Object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571500" y="1571625"/>
            <a:ext cx="8001000" cy="504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just" eaLnBrk="1" hangingPunct="1"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Through this course students should be able to: 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CO1 :: understand Python/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installation, editor setup, project creation, grasp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commands, and excel in app structuring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CO2 :: experiment views, map URLs for content display, handle HTTP methods, and manage errors for enhanced functionality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CO3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templates for creation, variable handling, loops, conditions, inheritance, debugging, and app testing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CO4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forms for handling GET, POST, HTTP, implementing CSRF security, and validating data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CO5 :: apply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Django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for modeling, migrations, ORM, Admin, user management, and database setup</a:t>
            </a:r>
          </a:p>
          <a:p>
            <a:pPr algn="just"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CO6 :: apply techniques for cookies, sessions, user management, login/logout URLs, and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viewbased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2300" dirty="0" err="1">
                <a:solidFill>
                  <a:srgbClr val="000000"/>
                </a:solidFill>
                <a:latin typeface="+mj-lt"/>
              </a:rPr>
              <a:t>ogin</a:t>
            </a:r>
            <a:r>
              <a:rPr lang="en-US" altLang="en-US" sz="2300" dirty="0">
                <a:solidFill>
                  <a:srgbClr val="000000"/>
                </a:solidFill>
                <a:latin typeface="+mj-lt"/>
              </a:rPr>
              <a:t> within the system.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</a:t>
            </a:r>
          </a:p>
          <a:p>
            <a:pPr algn="just"/>
            <a:r>
              <a:rPr lang="en-US" sz="2400" b="1" dirty="0"/>
              <a:t>Introduction to </a:t>
            </a:r>
            <a:r>
              <a:rPr lang="en-US" sz="2400" b="1" dirty="0" err="1"/>
              <a:t>Django</a:t>
            </a:r>
            <a:r>
              <a:rPr lang="en-US" sz="2400" b="1" dirty="0"/>
              <a:t> : </a:t>
            </a:r>
            <a:r>
              <a:rPr lang="en-US" sz="2400" dirty="0"/>
              <a:t>Introduction to </a:t>
            </a:r>
            <a:r>
              <a:rPr lang="en-US" sz="2400" dirty="0" err="1"/>
              <a:t>Django</a:t>
            </a:r>
            <a:r>
              <a:rPr lang="en-US" sz="2400" dirty="0"/>
              <a:t>, Installing Python and </a:t>
            </a:r>
            <a:r>
              <a:rPr lang="en-US" sz="2400" dirty="0" err="1"/>
              <a:t>Django</a:t>
            </a:r>
            <a:r>
              <a:rPr lang="en-US" sz="2400" dirty="0"/>
              <a:t>, Setting up project in editor, Projects and Apps overview, Project structure, Creating your first project, </a:t>
            </a:r>
            <a:r>
              <a:rPr lang="en-US" sz="2400" dirty="0" err="1"/>
              <a:t>Django</a:t>
            </a:r>
            <a:r>
              <a:rPr lang="en-US" sz="2400" dirty="0"/>
              <a:t>-admin &amp; manage.py commands, App structures, Creating an App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II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Views and URLs : </a:t>
            </a:r>
            <a:r>
              <a:rPr lang="en-US" sz="2400" dirty="0">
                <a:solidFill>
                  <a:schemeClr val="tx1"/>
                </a:solidFill>
              </a:rPr>
              <a:t>Creating views and mapping to URLs, Creating views and view logic, HTTP requests, Creating Requests and Responses, Understanding URLs, Mapping URLs with </a:t>
            </a:r>
            <a:r>
              <a:rPr lang="en-US" sz="2400" dirty="0" err="1">
                <a:solidFill>
                  <a:schemeClr val="tx1"/>
                </a:solidFill>
              </a:rPr>
              <a:t>Params</a:t>
            </a:r>
            <a:r>
              <a:rPr lang="en-US" sz="2400" dirty="0">
                <a:solidFill>
                  <a:schemeClr val="tx1"/>
                </a:solidFill>
              </a:rPr>
              <a:t>, Regular expressions in URLs, Error Handling</a:t>
            </a:r>
            <a:endParaRPr lang="en-IN" sz="2400" dirty="0">
              <a:solidFill>
                <a:schemeClr val="tx1"/>
              </a:solidFill>
            </a:endParaRPr>
          </a:p>
          <a:p>
            <a:pPr algn="just"/>
            <a:endParaRPr lang="en-US" altLang="en-US" sz="24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III</a:t>
            </a:r>
          </a:p>
          <a:p>
            <a:pPr algn="just"/>
            <a:r>
              <a:rPr lang="en-US" sz="2400" b="1" dirty="0"/>
              <a:t>Templates, Debugging and Testing : </a:t>
            </a:r>
            <a:r>
              <a:rPr lang="en-US" sz="2400" dirty="0"/>
              <a:t>Introduction to Templates in </a:t>
            </a:r>
            <a:r>
              <a:rPr lang="en-US" sz="2400" dirty="0" err="1"/>
              <a:t>Django</a:t>
            </a:r>
            <a:r>
              <a:rPr lang="en-US" sz="2400" dirty="0"/>
              <a:t>, Creating Templates, Working with </a:t>
            </a:r>
            <a:r>
              <a:rPr lang="en-US" sz="2400" dirty="0" err="1"/>
              <a:t>Django</a:t>
            </a:r>
            <a:r>
              <a:rPr lang="en-US" sz="2400" dirty="0"/>
              <a:t> Template Language(DTL), Using template tags, </a:t>
            </a:r>
            <a:r>
              <a:rPr lang="en-US" sz="2400" dirty="0" err="1"/>
              <a:t>Django</a:t>
            </a:r>
            <a:r>
              <a:rPr lang="en-US" sz="2400" dirty="0"/>
              <a:t> variables, for loop and if-else statements, Dynamic Templates in </a:t>
            </a:r>
            <a:r>
              <a:rPr lang="en-US" sz="2400" dirty="0" err="1"/>
              <a:t>Django</a:t>
            </a:r>
            <a:r>
              <a:rPr lang="en-US" sz="2400" dirty="0"/>
              <a:t>, Working with Template inheritance, Debugging </a:t>
            </a:r>
            <a:r>
              <a:rPr lang="en-US" sz="2400" dirty="0" err="1"/>
              <a:t>Django</a:t>
            </a:r>
            <a:r>
              <a:rPr lang="en-US" sz="2400" dirty="0"/>
              <a:t> applications, Testing in </a:t>
            </a:r>
            <a:r>
              <a:rPr lang="en-US" sz="2400" dirty="0" err="1"/>
              <a:t>Django</a:t>
            </a:r>
            <a:endParaRPr lang="en-US" sz="2400" dirty="0"/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IV</a:t>
            </a:r>
          </a:p>
          <a:p>
            <a:pPr algn="just"/>
            <a:r>
              <a:rPr lang="en-US" sz="2400" b="1" dirty="0"/>
              <a:t>Forms in </a:t>
            </a:r>
            <a:r>
              <a:rPr lang="en-US" sz="2400" b="1" dirty="0" err="1"/>
              <a:t>Django</a:t>
            </a:r>
            <a:r>
              <a:rPr lang="en-US" sz="2400" b="1" dirty="0"/>
              <a:t> : </a:t>
            </a:r>
            <a:r>
              <a:rPr lang="en-US" sz="2400" dirty="0"/>
              <a:t>Introduction to Forms, Using GET, POST and HTTP, Building forms using </a:t>
            </a:r>
            <a:r>
              <a:rPr lang="en-US" sz="2400" dirty="0" err="1"/>
              <a:t>Django</a:t>
            </a:r>
            <a:r>
              <a:rPr lang="en-US" sz="2400" dirty="0"/>
              <a:t>, Introduction to Cross Site Request Forgery(CSRF), CSRF support in </a:t>
            </a:r>
            <a:r>
              <a:rPr lang="en-US" sz="2400" dirty="0" err="1"/>
              <a:t>Django</a:t>
            </a:r>
            <a:r>
              <a:rPr lang="en-US" sz="2400" dirty="0"/>
              <a:t>, Implementing POST redirect in </a:t>
            </a:r>
            <a:r>
              <a:rPr lang="en-US" sz="2400" dirty="0" err="1"/>
              <a:t>Django</a:t>
            </a:r>
            <a:r>
              <a:rPr lang="en-US" sz="2400" dirty="0"/>
              <a:t>, Data validation with </a:t>
            </a:r>
            <a:r>
              <a:rPr lang="en-US" sz="2400" dirty="0" err="1"/>
              <a:t>Django</a:t>
            </a:r>
            <a:r>
              <a:rPr lang="en-US" sz="2400" dirty="0"/>
              <a:t> forms</a:t>
            </a:r>
          </a:p>
          <a:p>
            <a:pPr algn="just"/>
            <a:endParaRPr lang="en-US" sz="24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>
                <a:solidFill>
                  <a:srgbClr val="C00000"/>
                </a:solidFill>
              </a:rPr>
              <a:t>Course contents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V</a:t>
            </a:r>
          </a:p>
          <a:p>
            <a:pPr algn="just"/>
            <a:r>
              <a:rPr lang="en-US" sz="2400" b="1" dirty="0"/>
              <a:t>Models and Migrations and </a:t>
            </a:r>
            <a:r>
              <a:rPr lang="en-US" sz="2400" b="1" dirty="0" err="1"/>
              <a:t>Django</a:t>
            </a:r>
            <a:r>
              <a:rPr lang="en-US" sz="2400" b="1" dirty="0"/>
              <a:t> Admin </a:t>
            </a:r>
            <a:r>
              <a:rPr lang="en-US" sz="2400" dirty="0"/>
              <a:t>: Creating models, Working with Migrations, Using the </a:t>
            </a:r>
            <a:r>
              <a:rPr lang="en-US" sz="2400" dirty="0" err="1"/>
              <a:t>Django</a:t>
            </a:r>
            <a:r>
              <a:rPr lang="en-US" sz="2400" dirty="0"/>
              <a:t> Shell to Explore Models(Insert, Update and Delete), Using Object Relational Mapping(ORM), Models using Foreign Keys, </a:t>
            </a:r>
            <a:r>
              <a:rPr lang="en-US" sz="2400" dirty="0" err="1"/>
              <a:t>Django</a:t>
            </a:r>
            <a:r>
              <a:rPr lang="en-US" sz="2400" dirty="0"/>
              <a:t> Admin, Adding groups and users, Users and Permissions, Database configuration – Configuring and setting up database connection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</a:rPr>
              <a:t>Unit VI</a:t>
            </a:r>
          </a:p>
          <a:p>
            <a:pPr algn="just"/>
            <a:r>
              <a:rPr lang="en-US" sz="2400" b="1" dirty="0"/>
              <a:t>Cookies and Sessions, users and authentication : </a:t>
            </a:r>
            <a:r>
              <a:rPr lang="en-US" sz="2400" dirty="0"/>
              <a:t>Creating Cookies and sessions in </a:t>
            </a:r>
            <a:r>
              <a:rPr lang="en-US" sz="2400" dirty="0" err="1"/>
              <a:t>Django</a:t>
            </a:r>
            <a:r>
              <a:rPr lang="en-US" sz="2400" dirty="0"/>
              <a:t>, Creating and Managing Users in </a:t>
            </a:r>
            <a:r>
              <a:rPr lang="en-US" sz="2400" dirty="0" err="1"/>
              <a:t>Django</a:t>
            </a:r>
            <a:r>
              <a:rPr lang="en-US" sz="2400" dirty="0"/>
              <a:t>, Login and Logout URLs in </a:t>
            </a:r>
            <a:r>
              <a:rPr lang="en-US" sz="2400" dirty="0" err="1"/>
              <a:t>Django</a:t>
            </a:r>
            <a:r>
              <a:rPr lang="en-US" sz="2400" dirty="0"/>
              <a:t>, Using </a:t>
            </a:r>
            <a:r>
              <a:rPr lang="en-US" sz="2400" dirty="0" err="1"/>
              <a:t>Django</a:t>
            </a:r>
            <a:r>
              <a:rPr lang="en-US" sz="2400" dirty="0"/>
              <a:t> Login in Views</a:t>
            </a:r>
          </a:p>
          <a:p>
            <a:pPr algn="just"/>
            <a:endParaRPr lang="en-US" sz="2400" dirty="0"/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4800" dirty="0">
                <a:solidFill>
                  <a:srgbClr val="C00000"/>
                </a:solidFill>
              </a:rPr>
              <a:t>List of </a:t>
            </a:r>
            <a:r>
              <a:rPr lang="en-US" altLang="en-US" sz="4800" dirty="0" err="1">
                <a:solidFill>
                  <a:srgbClr val="C00000"/>
                </a:solidFill>
              </a:rPr>
              <a:t>practicals</a:t>
            </a:r>
            <a:endParaRPr lang="en-US" altLang="en-US" sz="4800" dirty="0">
              <a:solidFill>
                <a:srgbClr val="C00000"/>
              </a:solidFill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455738"/>
            <a:ext cx="8229600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630" indent="-34163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5pPr>
            <a:lvl6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6pPr>
            <a:lvl7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7pPr>
            <a:lvl8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8pPr>
            <a:lvl9pPr defTabSz="449580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2" charset="0"/>
                <a:ea typeface="Noto Sans CJK SC" charset="0"/>
                <a:cs typeface="Noto Sans CJK SC" charset="0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Set up a </a:t>
            </a:r>
            <a:r>
              <a:rPr lang="en-US" sz="2400" dirty="0" err="1"/>
              <a:t>Django</a:t>
            </a:r>
            <a:r>
              <a:rPr lang="en-US" sz="2400" dirty="0"/>
              <a:t> project, create an app, and execute basic manage.py commands.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Organize the project structure and explore the initial settings.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 views for different functionalities (e.g., displaying content, handling forms).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Map views to specific URLs and handle various HTTP requests.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Create and integrate templates in </a:t>
            </a:r>
            <a:r>
              <a:rPr lang="en-US" sz="2400" dirty="0" err="1"/>
              <a:t>Django</a:t>
            </a:r>
            <a:r>
              <a:rPr lang="en-US" sz="2400" dirty="0"/>
              <a:t> for different pages or components.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Debug a </a:t>
            </a:r>
            <a:r>
              <a:rPr lang="en-US" sz="2400" dirty="0" err="1"/>
              <a:t>Django</a:t>
            </a:r>
            <a:r>
              <a:rPr lang="en-US" sz="2400" dirty="0"/>
              <a:t> application, utilizing </a:t>
            </a:r>
            <a:r>
              <a:rPr lang="en-US" sz="2400" dirty="0" err="1"/>
              <a:t>Django's</a:t>
            </a:r>
            <a:r>
              <a:rPr lang="en-US" sz="2400" dirty="0"/>
              <a:t> built-in debugging features.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Implement basic tests to check functionality across different parts of the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Build forms using </a:t>
            </a:r>
            <a:r>
              <a:rPr lang="en-US" sz="2400" dirty="0" err="1"/>
              <a:t>Django</a:t>
            </a:r>
            <a:r>
              <a:rPr lang="en-US" sz="2400" dirty="0"/>
              <a:t> for user input or data submission.</a:t>
            </a:r>
          </a:p>
        </p:txBody>
      </p:sp>
      <p:sp>
        <p:nvSpPr>
          <p:cNvPr id="30724" name="Line 3"/>
          <p:cNvSpPr>
            <a:spLocks noChangeShapeType="1"/>
          </p:cNvSpPr>
          <p:nvPr/>
        </p:nvSpPr>
        <p:spPr bwMode="auto">
          <a:xfrm>
            <a:off x="611188" y="1268413"/>
            <a:ext cx="7056437" cy="1587"/>
          </a:xfrm>
          <a:prstGeom prst="line">
            <a:avLst/>
          </a:prstGeom>
          <a:noFill/>
          <a:ln w="38160">
            <a:solidFill>
              <a:srgbClr val="F79646"/>
            </a:solidFill>
            <a:miter lim="800000"/>
          </a:ln>
          <a:effectLst>
            <a:outerShdw dist="2304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30725" name="Object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85725"/>
            <a:ext cx="1676400" cy="67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839</Words>
  <Application>Microsoft Office PowerPoint</Application>
  <PresentationFormat>On-screen Show (4:3)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Berlin Sans FB Demi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Tanwarjot Singh</cp:lastModifiedBy>
  <cp:revision>240</cp:revision>
  <dcterms:created xsi:type="dcterms:W3CDTF">2020-07-17T10:32:00Z</dcterms:created>
  <dcterms:modified xsi:type="dcterms:W3CDTF">2025-07-28T03:38:35Z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3AA2C3A7941D4B258B9FCEFB2741BDF0_12</vt:lpwstr>
  </property>
  <property fmtid="{D5CDD505-2E9C-101B-9397-08002B2CF9AE}" pid="3" name="KSOProductBuildVer">
    <vt:lpwstr>2057-12.2.0.21936</vt:lpwstr>
  </property>
</Properties>
</file>