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A1A5-F6D1-C22D-8CA6-6790240B5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EEF7F-4D5A-3EF7-F734-9F575A841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15309-86E8-A084-2100-2B6DFF3C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FE24-F15F-4F8E-A10A-FB43881117B3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EA39-C33B-917E-4A49-DD0808CF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47C71-9E17-BBBA-0262-5ABC5C97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69F-EAB2-4056-B8F3-A7DAE9119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1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44DD-9F84-6987-3D62-8F5F6568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8907F-DC21-0431-3ED1-287858FA0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C4219-43E8-9622-8549-872E3A6F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FE24-F15F-4F8E-A10A-FB43881117B3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10B7-524F-AD4F-6876-2897768D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C5879-8A3B-3D0D-FFF6-05F79A41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69F-EAB2-4056-B8F3-A7DAE9119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5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FF3EE-CC6C-CFF2-6A7E-D24418C34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6CDA-4192-41AE-4F96-588E33FAC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CFE2F-51C6-C34A-255E-CFF9821E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FE24-F15F-4F8E-A10A-FB43881117B3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90E7-AB17-2758-AF68-A40ACD39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481A7-AE3D-3820-A26D-C5E0CDDF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69F-EAB2-4056-B8F3-A7DAE9119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7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4698-AF0D-FE49-A84E-87549356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6881-C5A5-6E20-486B-A60C2144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05D7-C7C4-E6AD-E7DC-2363EC4A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FE24-F15F-4F8E-A10A-FB43881117B3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2A969-585A-B7F1-C22F-377AFF79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7A373-2B5C-C812-6A5D-B8CBCB1B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69F-EAB2-4056-B8F3-A7DAE9119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40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9BF-B0D5-0059-A40B-4CBC8C38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954EB-8CC1-DF19-E39D-EECE9C16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4474C-852F-55C5-CED4-B6DE8332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FE24-F15F-4F8E-A10A-FB43881117B3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84293-C969-69E1-14D1-818D16CB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272B-3BCA-74DF-4B0D-A39B1A4C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69F-EAB2-4056-B8F3-A7DAE9119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6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99A2-9F7F-37BB-08D7-BCF2B888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87CE-5278-98B9-54A0-1F35AD864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C5A97-FE7F-753D-EFB3-9312A409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A38EF-ED27-E4EA-4941-96AEA8C6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FE24-F15F-4F8E-A10A-FB43881117B3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4D1D0-DEB5-6409-0AAA-B05C3746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597E0-1E9A-3D50-FAF8-E117172C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69F-EAB2-4056-B8F3-A7DAE9119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0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4030-FFB3-D63F-41D3-DB29CAC4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0BE28-80FD-7E26-9168-8BDC67747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4BB86-46C6-7CC2-A75F-425BF7A8B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F8B35-3950-4E51-EA6C-6215901C3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1AED0-1194-8D4E-CD89-824E3F3B4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F2854-8663-8F7E-12D8-625A33DA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FE24-F15F-4F8E-A10A-FB43881117B3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924AF-B317-8E9A-BBFA-53A8DB81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06EF6-816B-31D9-B130-8C7EE5EE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69F-EAB2-4056-B8F3-A7DAE9119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62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9DD6-04FD-220A-1FB8-F500A6B2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F2C78-3AF5-5EF9-956A-BD965B5F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FE24-F15F-4F8E-A10A-FB43881117B3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358C7-DC0B-9DB5-B6BF-873DA67E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57168-2665-F7A2-5788-C2DECBA4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69F-EAB2-4056-B8F3-A7DAE9119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E0974-0172-7A7C-6785-A3E5E7E7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FE24-F15F-4F8E-A10A-FB43881117B3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F7D7B-E0E7-D19B-D6BF-39A9C0D5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3172-AAA7-6E6D-2992-6C51D0B1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69F-EAB2-4056-B8F3-A7DAE9119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02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E49F-777B-F893-2E07-0C8BA479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23CD-38E7-BC64-1454-0EAE0A331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4BE27-2AA0-2D38-FB94-F0D394C36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BBEFD-183F-9439-44F7-DC7A7ED4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FE24-F15F-4F8E-A10A-FB43881117B3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79E3E-CB90-DB2A-0C94-03E593DA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21E0D-1341-83BF-8FF4-6C5740FE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69F-EAB2-4056-B8F3-A7DAE9119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01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731C-D6F0-230B-DF63-35E2C49D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8AA42-6E86-F2D4-BD70-88FB8826C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907F5-DD10-5600-51C5-E4EDC3E0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FB13E-6BD8-63E3-2713-37C6AB4C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FE24-F15F-4F8E-A10A-FB43881117B3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28645-14DD-9A01-C999-DBAB0C52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F5005-6B05-135C-4151-DF8BEB1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F69F-EAB2-4056-B8F3-A7DAE9119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7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B0C63-6108-EC4F-425C-0DD55B82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2D99-4DA7-63CF-E24B-ABC65627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20689-3167-A6A4-8474-2DE44BD32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3FE24-F15F-4F8E-A10A-FB43881117B3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60D52-BF0D-9317-AF61-14E4270F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A721-9C9E-C556-D9B8-F820AF034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DF69F-EAB2-4056-B8F3-A7DAE91199D9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BE770-5DEE-530A-AC2D-EA9A3879CFA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327" y="4218"/>
            <a:ext cx="1529673" cy="7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6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FC612B-DC9E-E319-EC60-CB7017433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42744"/>
              </p:ext>
            </p:extLst>
          </p:nvPr>
        </p:nvGraphicFramePr>
        <p:xfrm>
          <a:off x="174172" y="653143"/>
          <a:ext cx="11669487" cy="60711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9829">
                  <a:extLst>
                    <a:ext uri="{9D8B030D-6E8A-4147-A177-3AD203B41FA5}">
                      <a16:colId xmlns:a16="http://schemas.microsoft.com/office/drawing/2014/main" val="2842584527"/>
                    </a:ext>
                  </a:extLst>
                </a:gridCol>
                <a:gridCol w="3889829">
                  <a:extLst>
                    <a:ext uri="{9D8B030D-6E8A-4147-A177-3AD203B41FA5}">
                      <a16:colId xmlns:a16="http://schemas.microsoft.com/office/drawing/2014/main" val="2876601455"/>
                    </a:ext>
                  </a:extLst>
                </a:gridCol>
                <a:gridCol w="3889829">
                  <a:extLst>
                    <a:ext uri="{9D8B030D-6E8A-4147-A177-3AD203B41FA5}">
                      <a16:colId xmlns:a16="http://schemas.microsoft.com/office/drawing/2014/main" val="4113893645"/>
                    </a:ext>
                  </a:extLst>
                </a:gridCol>
              </a:tblGrid>
              <a:tr h="308624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600" b="1">
                          <a:effectLst/>
                        </a:rPr>
                        <a:t>Construct Type</a:t>
                      </a:r>
                    </a:p>
                  </a:txBody>
                  <a:tcPr marL="27751" marR="27751" marT="27751" marB="27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600" b="1">
                          <a:effectLst/>
                        </a:rPr>
                        <a:t>Syntax Example</a:t>
                      </a:r>
                    </a:p>
                  </a:txBody>
                  <a:tcPr marL="27751" marR="27751" marT="27751" marB="27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600" b="1">
                          <a:effectLst/>
                        </a:rPr>
                        <a:t>Purpose</a:t>
                      </a:r>
                    </a:p>
                  </a:txBody>
                  <a:tcPr marL="27751" marR="27751" marT="27751" marB="27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66969"/>
                  </a:ext>
                </a:extLst>
              </a:tr>
              <a:tr h="485994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1">
                          <a:effectLst/>
                        </a:rPr>
                        <a:t>Variable</a:t>
                      </a:r>
                    </a:p>
                  </a:txBody>
                  <a:tcPr marL="27751" marR="27751" marT="24976" marB="24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1">
                          <a:effectLst/>
                        </a:rPr>
                        <a:t>{{ variable }}</a:t>
                      </a:r>
                    </a:p>
                  </a:txBody>
                  <a:tcPr marL="27751" marR="27751" marT="24976" marB="24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1">
                          <a:effectLst/>
                        </a:rPr>
                        <a:t>Output dynamic data</a:t>
                      </a:r>
                    </a:p>
                  </a:txBody>
                  <a:tcPr marL="27751" marR="27751" marT="24976" marB="24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608614"/>
                  </a:ext>
                </a:extLst>
              </a:tr>
              <a:tr h="485994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1">
                          <a:effectLst/>
                        </a:rPr>
                        <a:t>If tag</a:t>
                      </a:r>
                    </a:p>
                  </a:txBody>
                  <a:tcPr marL="27751" marR="27751" marT="24976" marB="24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1">
                          <a:effectLst/>
                        </a:rPr>
                        <a:t>{% if condition %}...{% endif %}</a:t>
                      </a:r>
                    </a:p>
                  </a:txBody>
                  <a:tcPr marL="27751" marR="27751" marT="24976" marB="24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1">
                          <a:effectLst/>
                        </a:rPr>
                        <a:t>Conditional rendering</a:t>
                      </a:r>
                    </a:p>
                  </a:txBody>
                  <a:tcPr marL="27751" marR="27751" marT="24976" marB="24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902938"/>
                  </a:ext>
                </a:extLst>
              </a:tr>
              <a:tr h="694278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1" dirty="0">
                          <a:effectLst/>
                        </a:rPr>
                        <a:t>For tag</a:t>
                      </a:r>
                    </a:p>
                  </a:txBody>
                  <a:tcPr marL="27751" marR="27751" marT="24976" marB="24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1" dirty="0">
                          <a:effectLst/>
                        </a:rPr>
                        <a:t>{% for item in list %}...{% </a:t>
                      </a:r>
                      <a:r>
                        <a:rPr lang="en-IN" sz="1600" b="1" dirty="0" err="1">
                          <a:effectLst/>
                        </a:rPr>
                        <a:t>endfor</a:t>
                      </a:r>
                      <a:r>
                        <a:rPr lang="en-IN" sz="1600" b="1" dirty="0">
                          <a:effectLst/>
                        </a:rPr>
                        <a:t> %}</a:t>
                      </a:r>
                    </a:p>
                  </a:txBody>
                  <a:tcPr marL="27751" marR="27751" marT="24976" marB="24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1">
                          <a:effectLst/>
                        </a:rPr>
                        <a:t>Looping over data</a:t>
                      </a:r>
                    </a:p>
                  </a:txBody>
                  <a:tcPr marL="27751" marR="27751" marT="24976" marB="24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721082"/>
                  </a:ext>
                </a:extLst>
              </a:tr>
              <a:tr h="902561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1">
                          <a:effectLst/>
                        </a:rPr>
                        <a:t>Block tag</a:t>
                      </a:r>
                    </a:p>
                  </a:txBody>
                  <a:tcPr marL="27751" marR="27751" marT="24976" marB="24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1">
                          <a:effectLst/>
                        </a:rPr>
                        <a:t>{% block block_name %}...{% endblock %}</a:t>
                      </a:r>
                    </a:p>
                  </a:txBody>
                  <a:tcPr marL="27751" marR="27751" marT="24976" marB="24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 b="1">
                          <a:effectLst/>
                        </a:rPr>
                        <a:t>Define overridable sections for inheritance</a:t>
                      </a:r>
                    </a:p>
                  </a:txBody>
                  <a:tcPr marL="27751" marR="27751" marT="24976" marB="24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738235"/>
                  </a:ext>
                </a:extLst>
              </a:tr>
              <a:tr h="694278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1">
                          <a:effectLst/>
                        </a:rPr>
                        <a:t>Extends tag</a:t>
                      </a:r>
                    </a:p>
                  </a:txBody>
                  <a:tcPr marL="27751" marR="27751" marT="24976" marB="24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1">
                          <a:effectLst/>
                        </a:rPr>
                        <a:t>{% extends "base.html" %}</a:t>
                      </a:r>
                    </a:p>
                  </a:txBody>
                  <a:tcPr marL="27751" marR="27751" marT="24976" marB="24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1">
                          <a:effectLst/>
                        </a:rPr>
                        <a:t>Template inheritance base</a:t>
                      </a:r>
                    </a:p>
                  </a:txBody>
                  <a:tcPr marL="27751" marR="27751" marT="24976" marB="24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608184"/>
                  </a:ext>
                </a:extLst>
              </a:tr>
              <a:tr h="694278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1">
                          <a:effectLst/>
                        </a:rPr>
                        <a:t>Include tag</a:t>
                      </a:r>
                    </a:p>
                  </a:txBody>
                  <a:tcPr marL="27751" marR="27751" marT="24976" marB="24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1">
                          <a:effectLst/>
                        </a:rPr>
                        <a:t>{% include "template.html" %}</a:t>
                      </a:r>
                    </a:p>
                  </a:txBody>
                  <a:tcPr marL="27751" marR="27751" marT="24976" marB="24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1">
                          <a:effectLst/>
                        </a:rPr>
                        <a:t>Insert other templates</a:t>
                      </a:r>
                    </a:p>
                  </a:txBody>
                  <a:tcPr marL="27751" marR="27751" marT="24976" marB="24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480657"/>
                  </a:ext>
                </a:extLst>
              </a:tr>
              <a:tr h="902561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1">
                          <a:effectLst/>
                        </a:rPr>
                        <a:t>With tag</a:t>
                      </a:r>
                    </a:p>
                  </a:txBody>
                  <a:tcPr marL="27751" marR="27751" marT="24976" marB="24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1">
                          <a:effectLst/>
                        </a:rPr>
                        <a:t>{% with var=value %}...{% endwith %}</a:t>
                      </a:r>
                    </a:p>
                  </a:txBody>
                  <a:tcPr marL="27751" marR="27751" marT="24976" marB="24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1">
                          <a:effectLst/>
                        </a:rPr>
                        <a:t>Scoped variable assignment</a:t>
                      </a:r>
                    </a:p>
                  </a:txBody>
                  <a:tcPr marL="27751" marR="27751" marT="24976" marB="24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307802"/>
                  </a:ext>
                </a:extLst>
              </a:tr>
              <a:tr h="902561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1">
                          <a:effectLst/>
                        </a:rPr>
                        <a:t>Comment tag</a:t>
                      </a:r>
                    </a:p>
                  </a:txBody>
                  <a:tcPr marL="27751" marR="27751" marT="24976" marB="24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b="1">
                          <a:effectLst/>
                        </a:rPr>
                        <a:t>{% comment %}...{% endcomment %}</a:t>
                      </a:r>
                    </a:p>
                  </a:txBody>
                  <a:tcPr marL="27751" marR="27751" marT="24976" marB="24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 b="1" dirty="0">
                          <a:effectLst/>
                        </a:rPr>
                        <a:t>Multi-line comments, ignored in output</a:t>
                      </a:r>
                    </a:p>
                  </a:txBody>
                  <a:tcPr marL="27751" marR="27751" marT="24976" marB="249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43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00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C8D2C9-017C-5344-47B9-EBC583DE3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00186"/>
              </p:ext>
            </p:extLst>
          </p:nvPr>
        </p:nvGraphicFramePr>
        <p:xfrm>
          <a:off x="335280" y="679269"/>
          <a:ext cx="11521440" cy="591418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840480">
                  <a:extLst>
                    <a:ext uri="{9D8B030D-6E8A-4147-A177-3AD203B41FA5}">
                      <a16:colId xmlns:a16="http://schemas.microsoft.com/office/drawing/2014/main" val="3811381478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3054657870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187059996"/>
                    </a:ext>
                  </a:extLst>
                </a:gridCol>
              </a:tblGrid>
              <a:tr h="435956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800" b="1" dirty="0">
                          <a:effectLst/>
                        </a:rPr>
                        <a:t>Filter</a:t>
                      </a:r>
                    </a:p>
                  </a:txBody>
                  <a:tcPr marL="27436" marR="27436" marT="27436" marB="27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800" b="1">
                          <a:effectLst/>
                        </a:rPr>
                        <a:t>Purpose &amp; Example</a:t>
                      </a:r>
                    </a:p>
                  </a:txBody>
                  <a:tcPr marL="27436" marR="27436" marT="27436" marB="27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800" b="1">
                          <a:effectLst/>
                        </a:rPr>
                        <a:t>Output</a:t>
                      </a:r>
                    </a:p>
                  </a:txBody>
                  <a:tcPr marL="27436" marR="27436" marT="27436" marB="27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65814"/>
                  </a:ext>
                </a:extLst>
              </a:tr>
              <a:tr h="614026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b="1">
                          <a:effectLst/>
                        </a:rPr>
                        <a:t>length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800" b="1">
                          <a:effectLst/>
                        </a:rPr>
                        <a:t>Returns length of a value</a:t>
                      </a:r>
                      <a:br>
                        <a:rPr lang="en-US" sz="1800" b="1">
                          <a:effectLst/>
                        </a:rPr>
                      </a:br>
                      <a:r>
                        <a:rPr lang="en-US" sz="1800" b="1">
                          <a:effectLst/>
                        </a:rPr>
                        <a:t>`{{ value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b="1">
                          <a:effectLst/>
                        </a:rPr>
                        <a:t>length }}`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354414"/>
                  </a:ext>
                </a:extLst>
              </a:tr>
              <a:tr h="614026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b="1" dirty="0">
                          <a:effectLst/>
                        </a:rPr>
                        <a:t>date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b="1">
                          <a:effectLst/>
                        </a:rPr>
                        <a:t>Format a datetime</a:t>
                      </a:r>
                      <a:br>
                        <a:rPr lang="en-IN" sz="1800" b="1">
                          <a:effectLst/>
                        </a:rPr>
                      </a:br>
                      <a:r>
                        <a:rPr lang="en-IN" sz="1800" b="1">
                          <a:effectLst/>
                        </a:rPr>
                        <a:t>`{{ date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b="1">
                          <a:effectLst/>
                        </a:rPr>
                        <a:t>date:"Y-m-d" }}`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54249"/>
                  </a:ext>
                </a:extLst>
              </a:tr>
              <a:tr h="614026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b="1">
                          <a:effectLst/>
                        </a:rPr>
                        <a:t>default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b="1">
                          <a:effectLst/>
                        </a:rPr>
                        <a:t>Provide a default</a:t>
                      </a:r>
                      <a:br>
                        <a:rPr lang="en-IN" sz="1800" b="1">
                          <a:effectLst/>
                        </a:rPr>
                      </a:br>
                      <a:r>
                        <a:rPr lang="en-IN" sz="1800" b="1">
                          <a:effectLst/>
                        </a:rPr>
                        <a:t>`{{ value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b="1">
                          <a:effectLst/>
                        </a:rPr>
                        <a:t>default:"none" }}`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454658"/>
                  </a:ext>
                </a:extLst>
              </a:tr>
              <a:tr h="429303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b="1">
                          <a:effectLst/>
                        </a:rPr>
                        <a:t>add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b="1">
                          <a:effectLst/>
                        </a:rPr>
                        <a:t>Adds a value</a:t>
                      </a:r>
                      <a:br>
                        <a:rPr lang="en-IN" sz="1800" b="1">
                          <a:effectLst/>
                        </a:rPr>
                      </a:br>
                      <a:r>
                        <a:rPr lang="en-IN" sz="1800" b="1">
                          <a:effectLst/>
                        </a:rPr>
                        <a:t>`{{ value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b="1">
                          <a:effectLst/>
                        </a:rPr>
                        <a:t>add:"2" }}`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250235"/>
                  </a:ext>
                </a:extLst>
              </a:tr>
              <a:tr h="614026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b="1">
                          <a:effectLst/>
                        </a:rPr>
                        <a:t>capfirst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b="1">
                          <a:effectLst/>
                        </a:rPr>
                        <a:t>Capitalize first letter</a:t>
                      </a:r>
                      <a:br>
                        <a:rPr lang="en-IN" sz="1800" b="1">
                          <a:effectLst/>
                        </a:rPr>
                      </a:br>
                      <a:r>
                        <a:rPr lang="en-IN" sz="1800" b="1">
                          <a:effectLst/>
                        </a:rPr>
                        <a:t>`{{ name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b="1">
                          <a:effectLst/>
                        </a:rPr>
                        <a:t>capfirst }}`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354703"/>
                  </a:ext>
                </a:extLst>
              </a:tr>
              <a:tr h="614026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b="1">
                          <a:effectLst/>
                        </a:rPr>
                        <a:t>filesizeformat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b="1">
                          <a:effectLst/>
                        </a:rPr>
                        <a:t>Formats file size</a:t>
                      </a:r>
                      <a:br>
                        <a:rPr lang="en-IN" sz="1800" b="1">
                          <a:effectLst/>
                        </a:rPr>
                      </a:br>
                      <a:r>
                        <a:rPr lang="en-IN" sz="1800" b="1">
                          <a:effectLst/>
                        </a:rPr>
                        <a:t>`{{ value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b="1">
                          <a:effectLst/>
                        </a:rPr>
                        <a:t>filesizeformat }}`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345888"/>
                  </a:ext>
                </a:extLst>
              </a:tr>
              <a:tr h="429303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b="1">
                          <a:effectLst/>
                        </a:rPr>
                        <a:t>join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b="1">
                          <a:effectLst/>
                        </a:rPr>
                        <a:t>Joins list items</a:t>
                      </a:r>
                      <a:br>
                        <a:rPr lang="en-IN" sz="1800" b="1">
                          <a:effectLst/>
                        </a:rPr>
                      </a:br>
                      <a:r>
                        <a:rPr lang="en-IN" sz="1800" b="1">
                          <a:effectLst/>
                        </a:rPr>
                        <a:t>`{{ list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b="1">
                          <a:effectLst/>
                        </a:rPr>
                        <a:t>join:", " }}`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083468"/>
                  </a:ext>
                </a:extLst>
              </a:tr>
              <a:tr h="429303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b="1">
                          <a:effectLst/>
                        </a:rPr>
                        <a:t>addslashes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b="1">
                          <a:effectLst/>
                        </a:rPr>
                        <a:t>Escapes quotes</a:t>
                      </a:r>
                      <a:br>
                        <a:rPr lang="en-IN" sz="1800" b="1">
                          <a:effectLst/>
                        </a:rPr>
                      </a:br>
                      <a:r>
                        <a:rPr lang="en-IN" sz="1800" b="1">
                          <a:effectLst/>
                        </a:rPr>
                        <a:t>`{{ "I'm Jai"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b="1">
                          <a:effectLst/>
                        </a:rPr>
                        <a:t>addslashes }}`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498448"/>
                  </a:ext>
                </a:extLst>
              </a:tr>
              <a:tr h="614026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b="1">
                          <a:effectLst/>
                        </a:rPr>
                        <a:t>center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800" b="1">
                          <a:effectLst/>
                        </a:rPr>
                        <a:t>Centers value in width</a:t>
                      </a:r>
                      <a:br>
                        <a:rPr lang="en-US" sz="1800" b="1">
                          <a:effectLst/>
                        </a:rPr>
                      </a:br>
                      <a:r>
                        <a:rPr lang="en-US" sz="1800" b="1">
                          <a:effectLst/>
                        </a:rPr>
                        <a:t>`{{ value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b="1" dirty="0">
                          <a:effectLst/>
                        </a:rPr>
                        <a:t>center:"15"}}`</a:t>
                      </a:r>
                    </a:p>
                  </a:txBody>
                  <a:tcPr marL="27436" marR="27436" marT="24692" marB="24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50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55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206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Tanwarjot Singh</dc:creator>
  <cp:lastModifiedBy>Tanwarjot Singh</cp:lastModifiedBy>
  <cp:revision>2</cp:revision>
  <dcterms:created xsi:type="dcterms:W3CDTF">2025-08-11T04:17:19Z</dcterms:created>
  <dcterms:modified xsi:type="dcterms:W3CDTF">2025-08-16T11:09:23Z</dcterms:modified>
</cp:coreProperties>
</file>