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15"/>
  </p:notesMasterIdLst>
  <p:handoutMasterIdLst>
    <p:handoutMasterId r:id="rId16"/>
  </p:handoutMasterIdLst>
  <p:sldIdLst>
    <p:sldId id="264" r:id="rId2"/>
    <p:sldId id="427" r:id="rId3"/>
    <p:sldId id="415" r:id="rId4"/>
    <p:sldId id="257" r:id="rId5"/>
    <p:sldId id="426" r:id="rId6"/>
    <p:sldId id="418" r:id="rId7"/>
    <p:sldId id="428" r:id="rId8"/>
    <p:sldId id="424" r:id="rId9"/>
    <p:sldId id="425" r:id="rId10"/>
    <p:sldId id="271" r:id="rId11"/>
    <p:sldId id="422" r:id="rId12"/>
    <p:sldId id="421" r:id="rId13"/>
    <p:sldId id="420" r:id="rId14"/>
  </p:sldIdLst>
  <p:sldSz cx="9144000" cy="6858000" type="screen4x3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9319" autoAdjust="0"/>
  </p:normalViewPr>
  <p:slideViewPr>
    <p:cSldViewPr>
      <p:cViewPr varScale="1">
        <p:scale>
          <a:sx n="65" d="100"/>
          <a:sy n="65" d="100"/>
        </p:scale>
        <p:origin x="15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702" y="-84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6342: ML</a:t>
            </a:r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ACC88664-0E78-4387-BC6E-C15B6D1370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008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5708EC01-AC36-455C-AC3A-BED2C61EE88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37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A6393-1FEB-4494-9531-E556A28EB277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A6393-1FEB-4494-9531-E556A28EB277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r>
              <a:rPr lang="en-US"/>
              <a:t>Ch. Eick: COSC 6342 ML Topic`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1666BAED-1147-4895-94AB-689E6F08F8D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572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2223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65016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47462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79757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56950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1780-2E25-4081-A2D9-4C0805256F6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8402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0A0-ED6C-4884-9FFE-87471827F59A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3205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70904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FEB72-96BF-4604-92B3-FEDAD2BCBA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6993E9-CEF0-47B7-AEA6-AFACC79966BA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4CA400CE-0021-4D28-B7C6-2F7EB58CE385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5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0474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43519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2533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34811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72952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9380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7822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E61780-2E25-4081-A2D9-4C0805256F6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930FFE4-9D24-49BF-94B9-35EBB107631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98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723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609600"/>
            <a:ext cx="6481794" cy="24384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r>
              <a:rPr lang="en-IN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eCOSystem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</a:b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“</a:t>
            </a:r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An e-College Learning Initiative”</a:t>
            </a:r>
            <a:endParaRPr lang="tr-TR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0528863">
            <a:off x="4103199" y="3070394"/>
            <a:ext cx="3733800" cy="3851731"/>
          </a:xfrm>
          <a:prstGeom prst="diamond">
            <a:avLst/>
          </a:prstGeom>
          <a:solidFill>
            <a:schemeClr val="accent1">
              <a:lumMod val="75000"/>
            </a:schemeClr>
          </a:solidFill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Presented by:  </a:t>
            </a:r>
          </a:p>
          <a:p>
            <a:pPr>
              <a:defRPr/>
            </a:pPr>
            <a:r>
              <a:rPr lang="en-US" sz="20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Sanuj</a:t>
            </a:r>
            <a:r>
              <a:rPr lang="en-US" sz="20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Kumar,                              </a:t>
            </a:r>
            <a:r>
              <a:rPr lang="en-US" sz="20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Sooraj</a:t>
            </a:r>
            <a:r>
              <a:rPr lang="en-US" sz="20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Mishra,                           </a:t>
            </a:r>
            <a:r>
              <a:rPr lang="en-US" sz="20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Saransh</a:t>
            </a:r>
            <a:r>
              <a:rPr lang="en-US" sz="20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Gupta,                              Shubham Jha                                 </a:t>
            </a:r>
          </a:p>
          <a:p>
            <a:pPr>
              <a:defRPr/>
            </a:pPr>
            <a:endParaRPr lang="en-US" sz="2000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E6296B-272E-467F-9CDB-6B92FEF7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3022"/>
            <a:ext cx="1422386" cy="15014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4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371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Applications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2286000"/>
            <a:ext cx="8229600" cy="338612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Some real world application of the project can be:</a:t>
            </a:r>
          </a:p>
          <a:p>
            <a:pPr eaLnBrk="1" hangingPunct="1"/>
            <a:endParaRPr lang="en-IN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eaLnBrk="1" hangingPunct="1"/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Source Development &amp; Live Project</a:t>
            </a:r>
          </a:p>
          <a:p>
            <a:pPr lvl="0"/>
            <a:r>
              <a:rPr lang="en-IN" sz="2000" dirty="0"/>
              <a:t>Obtain proper guidance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Learn, Follow, Share, Develop, Grow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eaLnBrk="1" hangingPunct="1"/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Networking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</a:pPr>
            <a:endParaRPr lang="tr-TR" dirty="0"/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64" y="6237288"/>
            <a:ext cx="2133600" cy="457200"/>
          </a:xfrm>
          <a:noFill/>
        </p:spPr>
        <p:txBody>
          <a:bodyPr/>
          <a:lstStyle/>
          <a:p>
            <a:fld id="{982715C5-56B0-4DED-8EDE-CCEE4449AFCA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763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pitchFamily="34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391400" cy="419708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Hardware to be used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 </a:t>
            </a:r>
            <a:r>
              <a:rPr lang="en-I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- Intel Pentium IV Processor, 2.4 GHz, Dual core           </a:t>
            </a:r>
            <a:endParaRPr lang="en-US" sz="1400" dirty="0"/>
          </a:p>
          <a:p>
            <a:pPr lvl="1"/>
            <a:r>
              <a:rPr lang="en-I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RAM - 1GB </a:t>
            </a:r>
            <a:endParaRPr lang="en-US" sz="1400" dirty="0"/>
          </a:p>
          <a:p>
            <a:pPr lvl="1"/>
            <a:r>
              <a:rPr lang="en-I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HDD– 20 MB</a:t>
            </a: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OS – Windows </a:t>
            </a:r>
          </a:p>
          <a:p>
            <a:pPr lvl="1">
              <a:buNone/>
            </a:pPr>
            <a:endParaRPr lang="en-IN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/>
              <a:t>Software to be used 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+mn-lt"/>
              </a:rPr>
              <a:t>     HTML5 , CSS, Bootstrap</a:t>
            </a:r>
            <a:endParaRPr lang="en-IN" sz="14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IN" sz="1400" dirty="0"/>
              <a:t>     Cloud –AWS</a:t>
            </a:r>
          </a:p>
          <a:p>
            <a:pPr lvl="1"/>
            <a:r>
              <a:rPr lang="en-IN" sz="1400" dirty="0">
                <a:solidFill>
                  <a:schemeClr val="tx1"/>
                </a:solidFill>
                <a:latin typeface="+mn-lt"/>
              </a:rPr>
              <a:t>     Recommendation Tool – </a:t>
            </a:r>
            <a:r>
              <a:rPr lang="en-IN" sz="1400" dirty="0" err="1">
                <a:solidFill>
                  <a:schemeClr val="tx1"/>
                </a:solidFill>
                <a:latin typeface="+mn-lt"/>
              </a:rPr>
              <a:t>Recombee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 API</a:t>
            </a:r>
          </a:p>
          <a:p>
            <a:pPr lvl="1"/>
            <a:r>
              <a:rPr lang="en-IN" sz="1400" dirty="0"/>
              <a:t>     </a:t>
            </a:r>
            <a:r>
              <a:rPr lang="en-IN" sz="1400" dirty="0">
                <a:solidFill>
                  <a:schemeClr val="tx1"/>
                </a:solidFill>
                <a:latin typeface="+mn-lt"/>
              </a:rPr>
              <a:t>Django 2.1.7 , MongoDB 4.0</a:t>
            </a:r>
          </a:p>
          <a:p>
            <a:pPr lvl="2">
              <a:buNone/>
            </a:pPr>
            <a:r>
              <a:rPr lang="en-IN" sz="1800" dirty="0"/>
              <a:t>      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  <a:p>
            <a:pPr lvl="2">
              <a:buNone/>
            </a:pPr>
            <a:r>
              <a:rPr lang="en-IN" sz="1800" dirty="0"/>
              <a:t>  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400CE-0021-4D28-B7C6-2F7EB58CE385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84702"/>
            <a:ext cx="7704667" cy="68579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Conclusion!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0"/>
            <a:ext cx="7704667" cy="33328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sum up :</a:t>
            </a:r>
          </a:p>
          <a:p>
            <a:r>
              <a:rPr lang="en-US" dirty="0"/>
              <a:t>We built a </a:t>
            </a:r>
            <a:r>
              <a:rPr lang="en-US" b="1" dirty="0"/>
              <a:t>informational</a:t>
            </a:r>
            <a:r>
              <a:rPr lang="en-US" dirty="0"/>
              <a:t> social networking with features promoting strong</a:t>
            </a:r>
          </a:p>
          <a:p>
            <a:r>
              <a:rPr lang="en-US" dirty="0"/>
              <a:t> foundational knowledge.</a:t>
            </a:r>
          </a:p>
          <a:p>
            <a:r>
              <a:rPr lang="en-US" dirty="0"/>
              <a:t>A means to grow and spread your knowledge across everyone in the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Future Scope</a:t>
            </a:r>
          </a:p>
          <a:p>
            <a:r>
              <a:rPr lang="en-US" dirty="0"/>
              <a:t>Implementation at university level</a:t>
            </a:r>
          </a:p>
          <a:p>
            <a:r>
              <a:rPr lang="en-US" dirty="0"/>
              <a:t>Application of Mapping-Reducing Functions for handling large database</a:t>
            </a:r>
          </a:p>
          <a:p>
            <a:r>
              <a:rPr lang="en-US" dirty="0"/>
              <a:t>AI Powered Feedback &amp; Reply</a:t>
            </a:r>
          </a:p>
          <a:p>
            <a:r>
              <a:rPr lang="en-US" dirty="0"/>
              <a:t>Addition of News Feeds, Trends And gallery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400CE-0021-4D28-B7C6-2F7EB58CE385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 rot="19558429">
            <a:off x="2151764" y="1608544"/>
            <a:ext cx="6681279" cy="315575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THANK YOU…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We hope you liked this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  <a:sym typeface="Wingdings" panose="05000000000000000000" pitchFamily="2" charset="2"/>
              </a:rPr>
              <a:t>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  <a:sym typeface="Wingdings" panose="05000000000000000000" pitchFamily="2" charset="2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  <a:sym typeface="Wingdings" panose="05000000000000000000" pitchFamily="2" charset="2"/>
              </a:rPr>
              <a:t>Cheers!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8399-51A0-459A-82C5-1D22317C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763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Contents: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A38C-5E88-481B-9A9F-12088698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514600"/>
            <a:ext cx="7704667" cy="3561618"/>
          </a:xfrm>
        </p:spPr>
        <p:txBody>
          <a:bodyPr>
            <a:normAutofit fontScale="70000" lnSpcReduction="20000"/>
          </a:bodyPr>
          <a:lstStyle/>
          <a:p>
            <a:r>
              <a:rPr lang="en-IN" sz="2000" dirty="0"/>
              <a:t>Problem Statement</a:t>
            </a:r>
          </a:p>
          <a:p>
            <a:r>
              <a:rPr lang="en-IN" sz="2000" dirty="0"/>
              <a:t>Need of </a:t>
            </a:r>
            <a:r>
              <a:rPr lang="en-IN" sz="2000" dirty="0" err="1"/>
              <a:t>eCOSystem</a:t>
            </a:r>
            <a:endParaRPr lang="en-IN" sz="2000" dirty="0"/>
          </a:p>
          <a:p>
            <a:r>
              <a:rPr lang="en-IN" sz="2000" dirty="0"/>
              <a:t>How is it More Than A Website</a:t>
            </a:r>
          </a:p>
          <a:p>
            <a:r>
              <a:rPr lang="en-IN" sz="2000" dirty="0"/>
              <a:t>How it works?</a:t>
            </a:r>
          </a:p>
          <a:p>
            <a:r>
              <a:rPr lang="en-IN" sz="2000" dirty="0"/>
              <a:t>Why are we making this?</a:t>
            </a:r>
          </a:p>
          <a:p>
            <a:r>
              <a:rPr lang="en-IN" sz="2000" dirty="0"/>
              <a:t>Critical Analysis!</a:t>
            </a:r>
          </a:p>
          <a:p>
            <a:r>
              <a:rPr lang="en-IN" sz="2000" dirty="0"/>
              <a:t>Components</a:t>
            </a:r>
          </a:p>
          <a:p>
            <a:r>
              <a:rPr lang="en-IN" sz="2000" dirty="0" err="1"/>
              <a:t>Recombee</a:t>
            </a:r>
            <a:r>
              <a:rPr lang="en-IN" sz="2000" dirty="0"/>
              <a:t> Module</a:t>
            </a:r>
          </a:p>
          <a:p>
            <a:r>
              <a:rPr lang="en-IN" sz="2000" dirty="0"/>
              <a:t>Applications</a:t>
            </a:r>
          </a:p>
          <a:p>
            <a:r>
              <a:rPr lang="en-IN" sz="2000" dirty="0"/>
              <a:t>System Requirements</a:t>
            </a:r>
          </a:p>
          <a:p>
            <a:r>
              <a:rPr lang="en-IN" sz="2000" dirty="0"/>
              <a:t>Conclusion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D60FE-41A7-40CB-BF94-6C6622687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A400CE-0021-4D28-B7C6-2F7EB58CE385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32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0"/>
            <a:ext cx="7391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latin typeface="Comic Sans MS" panose="030F0702030302020204" pitchFamily="66" charset="0"/>
              </a:rPr>
              <a:t>Problem Statement</a:t>
            </a:r>
            <a:br>
              <a:rPr lang="en-US" b="1" dirty="0">
                <a:latin typeface="Comic Sans MS" panose="030F0702030302020204" pitchFamily="66" charset="0"/>
              </a:rPr>
            </a:br>
            <a:r>
              <a:rPr lang="en-US" b="1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What exactly are we dealing with?</a:t>
            </a:r>
            <a:endParaRPr lang="tr-TR" dirty="0">
              <a:latin typeface="Comic Sans MS" panose="030F0702030302020204" pitchFamily="66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04667" cy="3962400"/>
          </a:xfrm>
        </p:spPr>
        <p:txBody>
          <a:bodyPr>
            <a:normAutofit fontScale="77500" lnSpcReduction="20000"/>
          </a:bodyPr>
          <a:lstStyle/>
          <a:p>
            <a:pPr marL="457200" indent="-457200" eaLnBrk="1" hangingPunct="1">
              <a:lnSpc>
                <a:spcPct val="90000"/>
              </a:lnSpc>
            </a:pPr>
            <a:endParaRPr lang="en-IN" sz="2000" b="1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Scarcity of information </a:t>
            </a:r>
            <a:r>
              <a:rPr lang="en-IN" sz="2000" dirty="0"/>
              <a:t>which exists locally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 of proper guidance and knowledge at the time of need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Inability to interact with professionals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Gap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IN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Solution: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IN" sz="2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</a:t>
            </a:r>
            <a:r>
              <a:rPr lang="en-IN" sz="2000" b="1" dirty="0"/>
              <a:t>O</a:t>
            </a:r>
            <a:r>
              <a:rPr lang="en-IN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bjective -</a:t>
            </a: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develop a system which introduces a culture   social interaction and ubiquitous learning process for everyone?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is itself a knowledge repository which is improved and updated by regularly.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Promotes awareness and knowledge.</a:t>
            </a:r>
          </a:p>
          <a:p>
            <a:pPr marL="457200" lvl="0" indent="-457200" eaLnBrk="1" hangingPunct="1">
              <a:lnSpc>
                <a:spcPct val="90000"/>
              </a:lnSpc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answer to all your – when(s), where(s) , how(s) and why(s).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DB2E0-08D8-4448-BE9B-C0AC474C23A4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853" y="804789"/>
            <a:ext cx="7704667" cy="15239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Need of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eCOSystem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</a:br>
            <a:endParaRPr lang="tr-TR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idx="1"/>
          </p:nvPr>
        </p:nvSpPr>
        <p:spPr>
          <a:xfrm>
            <a:off x="1470514" y="2324099"/>
            <a:ext cx="7286624" cy="2819399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Find someone locally with matching interest sets</a:t>
            </a:r>
          </a:p>
          <a:p>
            <a:pPr eaLnBrk="1" hangingPunct="1"/>
            <a:r>
              <a:rPr lang="en-US" sz="1800" dirty="0"/>
              <a:t>Power of socialization to promote self interest.</a:t>
            </a:r>
          </a:p>
          <a:p>
            <a:pPr eaLnBrk="1" hangingPunct="1"/>
            <a:r>
              <a:rPr lang="en-US" sz="1800" dirty="0"/>
              <a:t>Guidance and Experience.</a:t>
            </a:r>
          </a:p>
          <a:p>
            <a:pPr eaLnBrk="1" hangingPunct="1"/>
            <a:r>
              <a:rPr lang="en-US" sz="1800" dirty="0"/>
              <a:t>Collective ideas each contributing to success.</a:t>
            </a:r>
          </a:p>
          <a:p>
            <a:pPr eaLnBrk="1" hangingPunct="1"/>
            <a:r>
              <a:rPr lang="en-US" sz="1800" dirty="0"/>
              <a:t>To bridge the communication as well as information gap in the organization.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9F06F-B332-4605-BD2A-FA3D1FB7940E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982133" y="457201"/>
            <a:ext cx="7704667" cy="15239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How is it More Than A Website!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  <a:sym typeface="Wingdings" panose="05000000000000000000" pitchFamily="2" charset="2"/>
              </a:rPr>
              <a:t></a:t>
            </a:r>
            <a:endParaRPr lang="tr-TR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idx="1"/>
          </p:nvPr>
        </p:nvSpPr>
        <p:spPr>
          <a:xfrm>
            <a:off x="1390798" y="2209800"/>
            <a:ext cx="7286624" cy="3143249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dirty="0"/>
              <a:t>Witness growth as an real-time experience </a:t>
            </a:r>
          </a:p>
          <a:p>
            <a:pPr eaLnBrk="1" hangingPunct="1"/>
            <a:r>
              <a:rPr lang="en-US" dirty="0"/>
              <a:t>Built-in recommendation system to give users what they are looking for</a:t>
            </a:r>
          </a:p>
          <a:p>
            <a:pPr eaLnBrk="1" hangingPunct="1"/>
            <a:r>
              <a:rPr lang="en-US" dirty="0"/>
              <a:t>Build, Learn, Develop &amp; most importantly share  and gain from all of it.</a:t>
            </a:r>
          </a:p>
          <a:p>
            <a:pPr eaLnBrk="1" hangingPunct="1"/>
            <a:r>
              <a:rPr lang="en-US" dirty="0"/>
              <a:t>Platform which shows how you stand out of the crowd!</a:t>
            </a:r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9F06F-B332-4605-BD2A-FA3D1FB7940E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9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24000" y="642938"/>
            <a:ext cx="7191375" cy="1071562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Why are we making it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2143125"/>
            <a:ext cx="7496175" cy="3724275"/>
          </a:xfrm>
        </p:spPr>
        <p:txBody>
          <a:bodyPr>
            <a:normAutofit fontScale="85000" lnSpcReduction="20000"/>
          </a:bodyPr>
          <a:lstStyle/>
          <a:p>
            <a:pPr lvl="0" eaLnBrk="1" hangingPunct="1">
              <a:defRPr/>
            </a:pPr>
            <a:r>
              <a:rPr lang="en-US" sz="1900" dirty="0">
                <a:ea typeface="+mn-ea"/>
                <a:cs typeface="+mn-cs"/>
              </a:rPr>
              <a:t>T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ake right decision for your goal.</a:t>
            </a:r>
          </a:p>
          <a:p>
            <a:pPr lvl="0" eaLnBrk="1" hangingPunct="1">
              <a:defRPr/>
            </a:pPr>
            <a:r>
              <a:rPr lang="en-US" sz="1900" dirty="0"/>
              <a:t>S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tep by step guides.</a:t>
            </a:r>
          </a:p>
          <a:p>
            <a:pPr eaLnBrk="1" hangingPunct="1"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Fresh or Instantly Import Your Resume to the Web</a:t>
            </a:r>
          </a:p>
          <a:p>
            <a:pPr eaLnBrk="1" hangingPunct="1"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</a:t>
            </a:r>
            <a:r>
              <a:rPr lang="en-US" sz="1900" dirty="0"/>
              <a:t>n with industry professionals - In</a:t>
            </a: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sider Advice, Tips &amp; Examples </a:t>
            </a:r>
          </a:p>
          <a:p>
            <a:pPr eaLnBrk="1" hangingPunct="1"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from Several Types of fields</a:t>
            </a:r>
          </a:p>
          <a:p>
            <a:pPr lvl="0" eaLnBrk="1" hangingPunct="1"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Your Resume Stand Out with Powerful Phrases</a:t>
            </a:r>
          </a:p>
          <a:p>
            <a:pPr eaLnBrk="1" hangingPunct="1"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eaLnBrk="1" hangingPunct="1"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sz="2000" dirty="0"/>
              <a:t>      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sz="2000" dirty="0"/>
              <a:t>  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8419E-0799-4C2C-8E64-8F13B898BFD5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58175" cy="1071562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Critical Analysis!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49199"/>
            <a:ext cx="6324600" cy="37242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it really going to make a differe</a:t>
            </a:r>
            <a:r>
              <a:rPr lang="en-US" sz="1900" dirty="0"/>
              <a:t>nce?</a:t>
            </a:r>
          </a:p>
          <a:p>
            <a:pPr eaLnBrk="1" hangingPunct="1">
              <a:defRPr/>
            </a:pPr>
            <a:r>
              <a:rPr lang="en-US" sz="1900" dirty="0"/>
              <a:t>How it is different?</a:t>
            </a:r>
          </a:p>
          <a:p>
            <a:pPr eaLnBrk="1" hangingPunct="1"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issue?</a:t>
            </a:r>
          </a:p>
          <a:p>
            <a:pPr eaLnBrk="1" hangingPunct="1">
              <a:defRPr/>
            </a:pPr>
            <a:r>
              <a:rPr lang="en-US" sz="1900" dirty="0"/>
              <a:t>Is it going to solve the issue?</a:t>
            </a:r>
          </a:p>
          <a:p>
            <a:pPr eaLnBrk="1" hangingPunct="1">
              <a:defRPr/>
            </a:pPr>
            <a:endParaRPr lang="en-US" sz="1900" dirty="0"/>
          </a:p>
          <a:p>
            <a:pPr marL="0" indent="0" eaLnBrk="1" hangingPunct="1">
              <a:buNone/>
              <a:defRPr/>
            </a:pPr>
            <a:r>
              <a:rPr lang="en-US" sz="1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“And the biggest questio</a:t>
            </a:r>
            <a:r>
              <a:rPr lang="en-US" sz="1900" dirty="0"/>
              <a:t>n” -</a:t>
            </a:r>
          </a:p>
          <a:p>
            <a:pPr marL="0" indent="0" eaLnBrk="1" hangingPunct="1">
              <a:buNone/>
              <a:defRPr/>
            </a:pPr>
            <a:endParaRPr lang="en-US" sz="1900" b="1" dirty="0"/>
          </a:p>
          <a:p>
            <a:pPr marL="0" indent="0" eaLnBrk="1" hangingPunct="1">
              <a:buNone/>
              <a:defRPr/>
            </a:pPr>
            <a:endParaRPr lang="en-US" sz="1900" b="1" dirty="0"/>
          </a:p>
          <a:p>
            <a:pPr marL="0" indent="0" algn="ctr" eaLnBrk="1" hangingPunct="1">
              <a:buNone/>
              <a:defRPr/>
            </a:pPr>
            <a:r>
              <a:rPr lang="en-US" sz="1900" b="1" dirty="0"/>
              <a:t>How long will the system last?</a:t>
            </a:r>
          </a:p>
          <a:p>
            <a:pPr marL="0" indent="0" eaLnBrk="1" hangingPunct="1">
              <a:buNone/>
              <a:defRPr/>
            </a:pP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sz="1600" dirty="0"/>
              <a:t>       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sz="1600" dirty="0"/>
              <a:t>  </a:t>
            </a:r>
            <a:endParaRPr lang="en-US" sz="1600" dirty="0"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48419E-0799-4C2C-8E64-8F13B898BFD5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4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58175" cy="1071562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2143125"/>
            <a:ext cx="8929687" cy="37242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sz="2000" dirty="0"/>
              <a:t>      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None/>
              <a:defRPr/>
            </a:pPr>
            <a:r>
              <a:rPr lang="en-US" sz="2000" dirty="0"/>
              <a:t>  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8419E-0799-4C2C-8E64-8F13B898BFD5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62C313-2B1C-40D3-8FA8-9C713733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2000250"/>
            <a:ext cx="77438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endParaRPr lang="en-US" sz="1600" kern="0" dirty="0">
              <a:latin typeface="Corbel (Body)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kern="0" dirty="0" err="1">
                <a:latin typeface="Corbel (Body)"/>
                <a:cs typeface="Times New Roman" panose="02020603050405020304" pitchFamily="18" charset="0"/>
              </a:rPr>
              <a:t>Signin</a:t>
            </a:r>
            <a:r>
              <a:rPr lang="en-US" sz="1600" kern="0" dirty="0">
                <a:latin typeface="Corbel (Body)"/>
                <a:cs typeface="Times New Roman" panose="02020603050405020304" pitchFamily="18" charset="0"/>
              </a:rPr>
              <a:t> : Generic &amp; OAuth Authentication</a:t>
            </a: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00" kern="0" dirty="0">
              <a:latin typeface="Corbel (Body)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kern="0" dirty="0">
                <a:latin typeface="Corbel (Body)"/>
                <a:cs typeface="Times New Roman" panose="02020603050405020304" pitchFamily="18" charset="0"/>
              </a:rPr>
              <a:t>Index : Post, Like, Comment, Search, Top Profiles, Recommendations {posts, profiles} , Notifications, Logout</a:t>
            </a: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00" kern="0" dirty="0">
              <a:latin typeface="Corbel (Body)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kern="0" dirty="0">
                <a:latin typeface="Corbel (Body)"/>
                <a:cs typeface="Times New Roman" panose="02020603050405020304" pitchFamily="18" charset="0"/>
              </a:rPr>
              <a:t>Profiles/My Network : Follow {Followers , Followings} / Connected Profiles</a:t>
            </a: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00" kern="0" dirty="0">
              <a:latin typeface="Corbel (Body)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kern="0" dirty="0">
                <a:latin typeface="Corbel (Body)"/>
                <a:cs typeface="Times New Roman" panose="02020603050405020304" pitchFamily="18" charset="0"/>
              </a:rPr>
              <a:t>My profile feed : Dashboard, Feed , Portfolio</a:t>
            </a: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600" kern="0" dirty="0">
              <a:latin typeface="Corbel (Body)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kern="0" dirty="0">
                <a:latin typeface="Corbel (Body)"/>
                <a:cs typeface="Times New Roman" panose="02020603050405020304" pitchFamily="18" charset="0"/>
              </a:rPr>
              <a:t>Chat : Send, Receive , Show</a:t>
            </a:r>
          </a:p>
          <a:p>
            <a:pPr marL="0" indent="0" eaLnBrk="1" hangingPunct="1">
              <a:buNone/>
            </a:pPr>
            <a:endParaRPr lang="en-US" sz="1800" kern="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34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95399"/>
          </a:xfrm>
        </p:spPr>
        <p:txBody>
          <a:bodyPr/>
          <a:lstStyle/>
          <a:p>
            <a:r>
              <a:rPr lang="en-US" dirty="0" err="1">
                <a:latin typeface="Berlin Sans FB Demi" panose="020E0802020502020306" pitchFamily="34" charset="0"/>
                <a:cs typeface="Times New Roman" panose="02020603050405020304" pitchFamily="18" charset="0"/>
              </a:rPr>
              <a:t>Recombee</a:t>
            </a:r>
            <a:r>
              <a:rPr lang="en-US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6" name="Content Placeholder 5" descr="recombee-server-side-integ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53" y="2263824"/>
            <a:ext cx="7952025" cy="2438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400CE-0021-4D28-B7C6-2F7EB58CE385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3651</TotalTime>
  <Words>567</Words>
  <Application>Microsoft Office PowerPoint</Application>
  <PresentationFormat>On-screen Show (4:3)</PresentationFormat>
  <Paragraphs>130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Berlin Sans FB Demi</vt:lpstr>
      <vt:lpstr>Comic Sans MS</vt:lpstr>
      <vt:lpstr>Corbel</vt:lpstr>
      <vt:lpstr>Corbel (Body)</vt:lpstr>
      <vt:lpstr>Franklin Gothic Demi Cond</vt:lpstr>
      <vt:lpstr>Freestyle Script</vt:lpstr>
      <vt:lpstr>Wingdings</vt:lpstr>
      <vt:lpstr>Parallax</vt:lpstr>
      <vt:lpstr>         eCOSystem  “An e-College Learning Initiative”</vt:lpstr>
      <vt:lpstr>Contents: </vt:lpstr>
      <vt:lpstr>Problem Statement  What exactly are we dealing with?</vt:lpstr>
      <vt:lpstr>Need of eCOSystem </vt:lpstr>
      <vt:lpstr>How is it More Than A Website! </vt:lpstr>
      <vt:lpstr>Why are we making it ?</vt:lpstr>
      <vt:lpstr>Critical Analysis!</vt:lpstr>
      <vt:lpstr>Components</vt:lpstr>
      <vt:lpstr>Recombee Module</vt:lpstr>
      <vt:lpstr>Applications</vt:lpstr>
      <vt:lpstr>System Requirements</vt:lpstr>
      <vt:lpstr>Conclusion!</vt:lpstr>
      <vt:lpstr> THANK YOU…  We hope you liked this  Cheers!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HP-2000</cp:lastModifiedBy>
  <cp:revision>346</cp:revision>
  <dcterms:created xsi:type="dcterms:W3CDTF">2005-01-24T14:46:28Z</dcterms:created>
  <dcterms:modified xsi:type="dcterms:W3CDTF">2019-05-31T06:01:50Z</dcterms:modified>
</cp:coreProperties>
</file>