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2"/>
  </p:sldMasterIdLst>
  <p:notesMasterIdLst>
    <p:notesMasterId r:id="rId25"/>
  </p:notesMasterIdLst>
  <p:handoutMasterIdLst>
    <p:handoutMasterId r:id="rId26"/>
  </p:handoutMasterIdLst>
  <p:sldIdLst>
    <p:sldId id="497" r:id="rId3"/>
    <p:sldId id="498" r:id="rId4"/>
    <p:sldId id="520" r:id="rId5"/>
    <p:sldId id="499" r:id="rId6"/>
    <p:sldId id="504" r:id="rId7"/>
    <p:sldId id="507" r:id="rId8"/>
    <p:sldId id="530" r:id="rId9"/>
    <p:sldId id="508" r:id="rId10"/>
    <p:sldId id="510" r:id="rId11"/>
    <p:sldId id="503" r:id="rId12"/>
    <p:sldId id="527" r:id="rId13"/>
    <p:sldId id="528" r:id="rId14"/>
    <p:sldId id="532" r:id="rId15"/>
    <p:sldId id="501" r:id="rId16"/>
    <p:sldId id="511" r:id="rId17"/>
    <p:sldId id="513" r:id="rId18"/>
    <p:sldId id="514" r:id="rId19"/>
    <p:sldId id="515" r:id="rId20"/>
    <p:sldId id="531" r:id="rId21"/>
    <p:sldId id="526" r:id="rId22"/>
    <p:sldId id="533" r:id="rId23"/>
    <p:sldId id="534" r:id="rId24"/>
  </p:sldIdLst>
  <p:sldSz cx="9144000" cy="6858000" type="screen4x3"/>
  <p:notesSz cx="9872663" cy="6742113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CC0000"/>
    <a:srgbClr val="FF0000"/>
    <a:srgbClr val="33CC33"/>
    <a:srgbClr val="008000"/>
    <a:srgbClr val="D8DAC4"/>
    <a:srgbClr val="BAB894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1" autoAdjust="0"/>
  </p:normalViewPr>
  <p:slideViewPr>
    <p:cSldViewPr>
      <p:cViewPr varScale="1">
        <p:scale>
          <a:sx n="75" d="100"/>
          <a:sy n="75" d="100"/>
        </p:scale>
        <p:origin x="11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038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FBB8-1075-3C40-A24A-1D08B08AD23B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70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038" y="6403870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4251-40B6-463C-9141-4600D3F8A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9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C0CE39C-6C74-1A46-9E06-2D5A3DE38DB9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5"/>
            <a:ext cx="7898130" cy="303395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61DB9F-398C-AA42-BFB8-AF9FA46A020C}" type="datetime1">
              <a:rPr lang="en-US" altLang="ja-JP" sz="1200" i="0" smtClean="0"/>
              <a:pPr/>
              <a:t>10/14/2020</a:t>
            </a:fld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57572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work on these two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8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Pre-processi</a:t>
            </a:r>
            <a:r>
              <a:rPr lang="en-US" baseline="0" dirty="0" smtClean="0"/>
              <a:t>ng</a:t>
            </a:r>
            <a:r>
              <a:rPr lang="en-US" dirty="0" smtClean="0"/>
              <a:t>: From corpus/Document,</a:t>
            </a:r>
            <a:r>
              <a:rPr lang="en-US" baseline="0" dirty="0" smtClean="0"/>
              <a:t> Tokenization, Stemming, Stop word Filtering, Inverted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Pre-processi</a:t>
            </a:r>
            <a:r>
              <a:rPr lang="en-US" baseline="0" dirty="0" smtClean="0"/>
              <a:t>ng</a:t>
            </a:r>
            <a:r>
              <a:rPr lang="en-US" dirty="0" smtClean="0"/>
              <a:t>: From corpus/Document,</a:t>
            </a:r>
            <a:r>
              <a:rPr lang="en-US" baseline="0" dirty="0" smtClean="0"/>
              <a:t> Tokenization, Stemming, Stop word Filtering, Inverted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9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6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collection: Document, collection of document</a:t>
            </a:r>
            <a:r>
              <a:rPr lang="en-US" baseline="0" dirty="0" smtClean="0"/>
              <a:t> (</a:t>
            </a:r>
            <a:r>
              <a:rPr lang="en-US" dirty="0" smtClean="0"/>
              <a:t>Corpus), and Queries. How can</a:t>
            </a:r>
            <a:r>
              <a:rPr lang="en-US" baseline="0" dirty="0" smtClean="0"/>
              <a:t> we search the query in the corpus?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8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9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search engines on Internet developed by either company or organization </a:t>
            </a:r>
          </a:p>
          <a:p>
            <a:r>
              <a:rPr lang="en-US" baseline="0" dirty="0" smtClean="0"/>
              <a:t>-- Commercial </a:t>
            </a:r>
          </a:p>
          <a:p>
            <a:r>
              <a:rPr lang="en-US" baseline="0" dirty="0" smtClean="0"/>
              <a:t>-- Non-profit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Submit</a:t>
            </a:r>
            <a:r>
              <a:rPr lang="en-US" altLang="ja-JP" baseline="0" dirty="0" smtClean="0"/>
              <a:t> a search query “2IS Innovative information system” to the search engine “</a:t>
            </a:r>
            <a:r>
              <a:rPr lang="en-US" altLang="ja-JP" baseline="0" dirty="0" err="1" smtClean="0"/>
              <a:t>Qwant</a:t>
            </a:r>
            <a:r>
              <a:rPr lang="en-US" altLang="ja-JP" baseline="0" dirty="0" smtClean="0"/>
              <a:t>”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Information needs: I want to know about this program, program duration, prospective, cost, scholarship, etc.</a:t>
            </a:r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Typical</a:t>
            </a:r>
            <a:r>
              <a:rPr lang="en-US" altLang="ja-JP" baseline="0" dirty="0" smtClean="0"/>
              <a:t> schematic diagram of an IR system</a:t>
            </a:r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How query logs are stored? </a:t>
            </a:r>
            <a:r>
              <a:rPr lang="en-US" altLang="ja-JP" baseline="0" dirty="0" smtClean="0"/>
              <a:t>These logs are later used to extract valuable information for training a machine learning model and keyword research. Ads search</a:t>
            </a:r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Machine</a:t>
            </a:r>
            <a:r>
              <a:rPr lang="en-US" altLang="ja-JP" baseline="0" dirty="0" smtClean="0"/>
              <a:t> learning in Search engine is to re-ranked the results. </a:t>
            </a:r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Research problems: Extracting efficient</a:t>
            </a:r>
            <a:r>
              <a:rPr lang="en-US" altLang="ja-JP" baseline="0" dirty="0" smtClean="0"/>
              <a:t> and effective features, Query completion, </a:t>
            </a:r>
            <a:r>
              <a:rPr lang="en-US" altLang="ja-JP" dirty="0" smtClean="0"/>
              <a:t>Query difficulty/performance</a:t>
            </a:r>
            <a:r>
              <a:rPr lang="en-US" altLang="ja-JP" baseline="0" dirty="0" smtClean="0"/>
              <a:t> prediction, and Learning to rank for re-ranking search results</a:t>
            </a:r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December  13, 2013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B5ADC2-7248-4799-8E52-477E151C3EE9}" type="slidenum">
              <a:rPr lang="en-US" b="1" smtClean="0"/>
              <a:pPr/>
              <a:t>‹N°›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December  13, 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‹N°›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94344"/>
            <a:ext cx="8229600" cy="2310856"/>
          </a:xfrm>
        </p:spPr>
        <p:txBody>
          <a:bodyPr anchor="ctr"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retrieval (IR) perspective</a:t>
            </a:r>
            <a:b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- 01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612" y="4419600"/>
            <a:ext cx="6984776" cy="1702163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Md</a:t>
            </a:r>
            <a:r>
              <a:rPr lang="en-US" altLang="ja-JP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Zia 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Ullah</a:t>
            </a:r>
            <a:endParaRPr lang="en-US" altLang="ja-JP" sz="2400" dirty="0" smtClean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Post-doc</a:t>
            </a: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IRIT, </a:t>
            </a:r>
            <a:r>
              <a:rPr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CNRS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565" y="6371348"/>
            <a:ext cx="21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01, 2020</a:t>
            </a:r>
            <a:endParaRPr kumimoji="1" lang="ja-JP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10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191" y="2781686"/>
            <a:ext cx="7662377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Query completion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0191" y="4437130"/>
            <a:ext cx="7645166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Learning to rank</a:t>
            </a:r>
            <a:endParaRPr lang="en-US" sz="2400" dirty="0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Important Problems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191" y="3386205"/>
            <a:ext cx="769374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uggestion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191" y="3929312"/>
            <a:ext cx="7679582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648" y="1656060"/>
            <a:ext cx="757820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Query performance prediction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648" y="2177167"/>
            <a:ext cx="757820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Query understanding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22" y="2045036"/>
            <a:ext cx="3391278" cy="26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219200" y="4724400"/>
            <a:ext cx="7497096" cy="15798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72496" y="1176089"/>
            <a:ext cx="7543800" cy="24667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95400" y="2075432"/>
            <a:ext cx="7315200" cy="1376470"/>
            <a:chOff x="338480" y="2030637"/>
            <a:chExt cx="7315200" cy="1376470"/>
          </a:xfrm>
        </p:grpSpPr>
        <p:sp>
          <p:nvSpPr>
            <p:cNvPr id="39" name="Rounded Rectangle 38"/>
            <p:cNvSpPr>
              <a:spLocks/>
            </p:cNvSpPr>
            <p:nvPr/>
          </p:nvSpPr>
          <p:spPr>
            <a:xfrm>
              <a:off x="338480" y="2218387"/>
              <a:ext cx="7315200" cy="118872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19966" tIns="9982" rIns="19966" bIns="9982" rtlCol="0" anchor="ctr"/>
            <a:lstStyle/>
            <a:p>
              <a:pPr algn="ctr" defTabSz="199660">
                <a:defRPr/>
              </a:pPr>
              <a:endParaRPr kumimoji="1" lang="en-US" sz="1600" kern="0"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55" name="Rounded Rectangle 54"/>
            <p:cNvSpPr>
              <a:spLocks/>
            </p:cNvSpPr>
            <p:nvPr/>
          </p:nvSpPr>
          <p:spPr>
            <a:xfrm>
              <a:off x="556566" y="2030637"/>
              <a:ext cx="1869135" cy="33695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19966" tIns="9982" rIns="19966" bIns="9982" rtlCol="0" anchor="ctr"/>
            <a:lstStyle/>
            <a:p>
              <a:pPr algn="ctr" defTabSz="199660">
                <a:defRPr/>
              </a:pPr>
              <a:r>
                <a:rPr kumimoji="1" lang="en-US" sz="1600" b="1" kern="0" dirty="0" smtClean="0">
                  <a:latin typeface="Arial" panose="020B0604020202020204" pitchFamily="34" charset="0"/>
                  <a:cs typeface="Arial" pitchFamily="34" charset="0"/>
                </a:rPr>
                <a:t>Indexing</a:t>
              </a:r>
              <a:endParaRPr kumimoji="1" lang="en-US" sz="1600" b="1" kern="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56" name="Rounded Rectangle 55"/>
          <p:cNvSpPr>
            <a:spLocks/>
          </p:cNvSpPr>
          <p:nvPr/>
        </p:nvSpPr>
        <p:spPr>
          <a:xfrm>
            <a:off x="1478195" y="2483672"/>
            <a:ext cx="1401851" cy="8423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Tokenization</a:t>
            </a:r>
            <a:endParaRPr kumimoji="1" lang="en-US" sz="1600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>
            <a:spLocks/>
          </p:cNvSpPr>
          <p:nvPr/>
        </p:nvSpPr>
        <p:spPr>
          <a:xfrm>
            <a:off x="3247531" y="2495939"/>
            <a:ext cx="1495308" cy="8423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Stemming</a:t>
            </a:r>
            <a:endParaRPr kumimoji="1" lang="en-US" sz="1600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ounded Rectangle 57"/>
          <p:cNvSpPr>
            <a:spLocks/>
          </p:cNvSpPr>
          <p:nvPr/>
        </p:nvSpPr>
        <p:spPr>
          <a:xfrm>
            <a:off x="5134327" y="2522263"/>
            <a:ext cx="1495308" cy="8423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Stop word Filtering</a:t>
            </a:r>
            <a:endParaRPr kumimoji="1" lang="en-US" sz="1600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>
            <a:spLocks/>
          </p:cNvSpPr>
          <p:nvPr/>
        </p:nvSpPr>
        <p:spPr>
          <a:xfrm>
            <a:off x="7019455" y="2495939"/>
            <a:ext cx="1495308" cy="8423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Inverted Indexing</a:t>
            </a:r>
            <a:endParaRPr kumimoji="1" lang="en-US" sz="1600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ounded Rectangle 59"/>
          <p:cNvSpPr>
            <a:spLocks/>
          </p:cNvSpPr>
          <p:nvPr/>
        </p:nvSpPr>
        <p:spPr>
          <a:xfrm>
            <a:off x="246667" y="5574497"/>
            <a:ext cx="856081" cy="58966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altLang="ja-JP" sz="1600" kern="0" dirty="0" smtClean="0">
                <a:latin typeface="Arial" pitchFamily="34" charset="0"/>
                <a:ea typeface="ＭＳ Ｐゴシック"/>
                <a:cs typeface="Arial" pitchFamily="34" charset="0"/>
              </a:rPr>
              <a:t>Query</a:t>
            </a:r>
            <a:endParaRPr kumimoji="1" lang="ja-JP" altLang="en-US" sz="1600" kern="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61" name="Rounded Rectangle 60"/>
          <p:cNvSpPr>
            <a:spLocks/>
          </p:cNvSpPr>
          <p:nvPr/>
        </p:nvSpPr>
        <p:spPr>
          <a:xfrm>
            <a:off x="1752600" y="5093716"/>
            <a:ext cx="4783967" cy="109728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19966" tIns="9982" rIns="19966" bIns="9982" rtlCol="0" anchor="ctr"/>
          <a:lstStyle/>
          <a:p>
            <a:pPr algn="ctr" defTabSz="199660">
              <a:defRPr/>
            </a:pPr>
            <a:endParaRPr kumimoji="1" lang="en-US" sz="1600" kern="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>
            <a:spLocks/>
          </p:cNvSpPr>
          <p:nvPr/>
        </p:nvSpPr>
        <p:spPr>
          <a:xfrm>
            <a:off x="1830776" y="4892645"/>
            <a:ext cx="1124391" cy="38587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sz="1600" b="1" kern="0" dirty="0" smtClean="0">
                <a:latin typeface="Arial" panose="020B0604020202020204" pitchFamily="34" charset="0"/>
                <a:cs typeface="Arial" pitchFamily="34" charset="0"/>
              </a:rPr>
              <a:t>Search</a:t>
            </a:r>
            <a:endParaRPr kumimoji="1" lang="en-US" sz="1600" b="1" kern="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Rounded Rectangle 62"/>
          <p:cNvSpPr>
            <a:spLocks/>
          </p:cNvSpPr>
          <p:nvPr/>
        </p:nvSpPr>
        <p:spPr>
          <a:xfrm>
            <a:off x="1812167" y="5342641"/>
            <a:ext cx="1143000" cy="8229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altLang="ja-JP" sz="1600" kern="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Matching documents</a:t>
            </a:r>
            <a:endParaRPr kumimoji="1" lang="ja-JP" altLang="en-US" sz="1600" kern="0" dirty="0">
              <a:solidFill>
                <a:schemeClr val="tx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254464" y="5181600"/>
            <a:ext cx="856081" cy="26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9966" tIns="9982" rIns="19966" bIns="9982" rtlCol="0">
            <a:spAutoFit/>
          </a:bodyPr>
          <a:lstStyle/>
          <a:p>
            <a:pPr algn="ctr"/>
            <a:r>
              <a:rPr kumimoji="1" lang="en-US" altLang="ja-JP" sz="1600" kern="0" dirty="0" smtClean="0">
                <a:latin typeface="Arial" pitchFamily="34" charset="0"/>
                <a:cs typeface="Arial" pitchFamily="34" charset="0"/>
              </a:rPr>
              <a:t>User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>
            <a:spLocks/>
          </p:cNvSpPr>
          <p:nvPr/>
        </p:nvSpPr>
        <p:spPr>
          <a:xfrm>
            <a:off x="5088767" y="5311558"/>
            <a:ext cx="1371600" cy="8229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altLang="ja-JP" sz="1600" kern="0" dirty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Ranking </a:t>
            </a:r>
            <a:r>
              <a:rPr kumimoji="1" lang="en-US" altLang="ja-JP" sz="1600" kern="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Documents</a:t>
            </a:r>
            <a:endParaRPr kumimoji="1" lang="ja-JP" altLang="en-US" sz="1600" kern="0" dirty="0">
              <a:solidFill>
                <a:schemeClr val="tx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67" name="Right Arrow 66"/>
          <p:cNvSpPr>
            <a:spLocks/>
          </p:cNvSpPr>
          <p:nvPr/>
        </p:nvSpPr>
        <p:spPr>
          <a:xfrm>
            <a:off x="6612767" y="5649248"/>
            <a:ext cx="321433" cy="2181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8" name="Right Arrow 67"/>
          <p:cNvSpPr>
            <a:spLocks/>
          </p:cNvSpPr>
          <p:nvPr/>
        </p:nvSpPr>
        <p:spPr>
          <a:xfrm>
            <a:off x="1186374" y="5771446"/>
            <a:ext cx="448340" cy="17215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0" name="Right Arrow 69"/>
          <p:cNvSpPr>
            <a:spLocks/>
          </p:cNvSpPr>
          <p:nvPr/>
        </p:nvSpPr>
        <p:spPr>
          <a:xfrm>
            <a:off x="3031367" y="5669882"/>
            <a:ext cx="186913" cy="16847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1" name="Down Arrow 70"/>
          <p:cNvSpPr>
            <a:spLocks/>
          </p:cNvSpPr>
          <p:nvPr/>
        </p:nvSpPr>
        <p:spPr>
          <a:xfrm>
            <a:off x="4051804" y="4776485"/>
            <a:ext cx="186913" cy="252715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2" name="Right Arrow 71"/>
          <p:cNvSpPr>
            <a:spLocks/>
          </p:cNvSpPr>
          <p:nvPr/>
        </p:nvSpPr>
        <p:spPr>
          <a:xfrm>
            <a:off x="2959613" y="2797186"/>
            <a:ext cx="186913" cy="168477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Right Arrow 72"/>
          <p:cNvSpPr>
            <a:spLocks/>
          </p:cNvSpPr>
          <p:nvPr/>
        </p:nvSpPr>
        <p:spPr>
          <a:xfrm>
            <a:off x="4833366" y="2823511"/>
            <a:ext cx="186913" cy="168477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>
            <a:spLocks/>
          </p:cNvSpPr>
          <p:nvPr/>
        </p:nvSpPr>
        <p:spPr>
          <a:xfrm>
            <a:off x="6745728" y="2823511"/>
            <a:ext cx="186913" cy="168477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Down Arrow 74"/>
          <p:cNvSpPr>
            <a:spLocks/>
          </p:cNvSpPr>
          <p:nvPr/>
        </p:nvSpPr>
        <p:spPr>
          <a:xfrm>
            <a:off x="4082519" y="1966610"/>
            <a:ext cx="186913" cy="25271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Flowchart: Document 75"/>
          <p:cNvSpPr>
            <a:spLocks/>
          </p:cNvSpPr>
          <p:nvPr/>
        </p:nvSpPr>
        <p:spPr>
          <a:xfrm>
            <a:off x="6975887" y="5363496"/>
            <a:ext cx="1308394" cy="75814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Search Results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Flowchart: Magnetic Disk 76"/>
          <p:cNvSpPr>
            <a:spLocks/>
          </p:cNvSpPr>
          <p:nvPr/>
        </p:nvSpPr>
        <p:spPr>
          <a:xfrm>
            <a:off x="3694350" y="1202055"/>
            <a:ext cx="914400" cy="731520"/>
          </a:xfrm>
          <a:prstGeom prst="flowChartMagneticDisk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Corpus</a:t>
            </a:r>
            <a:endParaRPr kumimoji="1" lang="ja-JP" altLang="en-US" sz="1400" dirty="0">
              <a:solidFill>
                <a:schemeClr val="tx1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78" name="Down Arrow 77"/>
          <p:cNvSpPr>
            <a:spLocks/>
          </p:cNvSpPr>
          <p:nvPr/>
        </p:nvSpPr>
        <p:spPr>
          <a:xfrm>
            <a:off x="4053119" y="3505200"/>
            <a:ext cx="186913" cy="252715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Left Brace 78"/>
          <p:cNvSpPr/>
          <p:nvPr/>
        </p:nvSpPr>
        <p:spPr>
          <a:xfrm>
            <a:off x="4733823" y="1213729"/>
            <a:ext cx="183714" cy="6846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31433" y="1295400"/>
            <a:ext cx="15455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itchFamily="34" charset="0"/>
              </a:rPr>
              <a:t>Documents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Flowchart: Magnetic Disk 82"/>
          <p:cNvSpPr>
            <a:spLocks/>
          </p:cNvSpPr>
          <p:nvPr/>
        </p:nvSpPr>
        <p:spPr>
          <a:xfrm>
            <a:off x="3524865" y="3810000"/>
            <a:ext cx="1188477" cy="90948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Inverted Index</a:t>
            </a:r>
            <a:endParaRPr kumimoji="1" lang="ja-JP" altLang="en-US" sz="1600" dirty="0">
              <a:solidFill>
                <a:schemeClr val="tx1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11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424000" cy="10058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66"/>
              </a:buClr>
              <a:buSzPct val="75000"/>
            </a:pPr>
            <a:r>
              <a:rPr kumimoji="1" lang="en-US" altLang="ja-JP" sz="2800" dirty="0">
                <a:solidFill>
                  <a:srgbClr val="000000"/>
                </a:solidFill>
              </a:rPr>
              <a:t>IR system components</a:t>
            </a:r>
          </a:p>
        </p:txBody>
      </p:sp>
      <p:sp>
        <p:nvSpPr>
          <p:cNvPr id="33" name="Rounded Rectangle 65"/>
          <p:cNvSpPr>
            <a:spLocks/>
          </p:cNvSpPr>
          <p:nvPr/>
        </p:nvSpPr>
        <p:spPr>
          <a:xfrm>
            <a:off x="3315592" y="5334000"/>
            <a:ext cx="1438879" cy="8229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 defTabSz="199660">
              <a:defRPr/>
            </a:pPr>
            <a:r>
              <a:rPr kumimoji="1" lang="en-US" altLang="ja-JP" sz="1600" kern="0" dirty="0" smtClean="0">
                <a:solidFill>
                  <a:schemeClr val="tx1"/>
                </a:solidFill>
                <a:latin typeface="Arial" pitchFamily="34" charset="0"/>
                <a:ea typeface="ＭＳ Ｐゴシック"/>
                <a:cs typeface="Arial" pitchFamily="34" charset="0"/>
              </a:rPr>
              <a:t>representation</a:t>
            </a:r>
            <a:endParaRPr kumimoji="1" lang="ja-JP" altLang="en-US" sz="1600" kern="0" dirty="0">
              <a:solidFill>
                <a:schemeClr val="tx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34" name="Right Arrow 69"/>
          <p:cNvSpPr>
            <a:spLocks/>
          </p:cNvSpPr>
          <p:nvPr/>
        </p:nvSpPr>
        <p:spPr>
          <a:xfrm>
            <a:off x="4860167" y="5638800"/>
            <a:ext cx="186913" cy="16847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" y="2412386"/>
            <a:ext cx="1001128" cy="1001128"/>
          </a:xfrm>
          <a:prstGeom prst="rect">
            <a:avLst/>
          </a:prstGeom>
        </p:spPr>
      </p:pic>
      <p:sp>
        <p:nvSpPr>
          <p:cNvPr id="37" name="Right Arrow 71"/>
          <p:cNvSpPr>
            <a:spLocks/>
          </p:cNvSpPr>
          <p:nvPr/>
        </p:nvSpPr>
        <p:spPr>
          <a:xfrm>
            <a:off x="1017089" y="2819114"/>
            <a:ext cx="186913" cy="168477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9966" tIns="9982" rIns="19966" bIns="9982"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8001364" y="2192958"/>
            <a:ext cx="17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 rot="16200000">
            <a:off x="7885782" y="5306649"/>
            <a:ext cx="19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12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rgbClr val="000000"/>
                </a:solidFill>
              </a:rPr>
              <a:t>Pre-processing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16653"/>
            <a:ext cx="6629400" cy="503969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7200" y="1316653"/>
            <a:ext cx="182880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Tokenization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Stemming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/>
              <a:t>Stopword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Indexing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9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13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rgbClr val="000000"/>
                </a:solidFill>
              </a:rPr>
              <a:t>Main-processing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1447800"/>
            <a:ext cx="297180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Matching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Representation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Ranking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60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14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representation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8235" y="2679680"/>
            <a:ext cx="81951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Linear </a:t>
            </a: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DF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IDF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TF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TF-IDF</a:t>
            </a:r>
            <a:endParaRPr kumimoji="1" lang="en-US" altLang="ja-JP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Non-linear </a:t>
            </a: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Word2vec</a:t>
            </a:r>
          </a:p>
          <a:p>
            <a:pPr marL="742950" lvl="1" indent="-28575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BERT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 flipH="1">
            <a:off x="533400" y="1600200"/>
            <a:ext cx="784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Dimension reduction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4" y="2133600"/>
            <a:ext cx="4764978" cy="22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90525" y="6324600"/>
            <a:ext cx="1981200" cy="365760"/>
          </a:xfrm>
        </p:spPr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15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 flipH="1">
                <a:off x="457200" y="1599154"/>
                <a:ext cx="8610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DF (Document frequency): The number of documents in the corpus </a:t>
                </a:r>
                <a:r>
                  <a:rPr lang="en-US" sz="20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contains a term </a:t>
                </a:r>
                <a:r>
                  <a:rPr lang="en-US" sz="20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DF(</a:t>
                </a:r>
                <a:r>
                  <a:rPr lang="en-US" sz="20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" y="1599154"/>
                <a:ext cx="8610600" cy="707886"/>
              </a:xfrm>
              <a:prstGeom prst="rect">
                <a:avLst/>
              </a:prstGeom>
              <a:blipFill>
                <a:blip r:embed="rId3"/>
                <a:stretch>
                  <a:fillRect l="-637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 flipH="1">
            <a:off x="457200" y="275467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IDF (Inverse Document frequency):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704963" y="3430712"/>
                <a:ext cx="3857638" cy="756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63" y="3430712"/>
                <a:ext cx="3857638" cy="756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features</a:t>
            </a:r>
            <a:endParaRPr lang="en-US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1424153" y="5257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</a:t>
            </a:r>
            <a:r>
              <a:rPr lang="en-US" i="1" dirty="0" smtClean="0"/>
              <a:t>N</a:t>
            </a:r>
            <a:r>
              <a:rPr lang="en-US" dirty="0" smtClean="0"/>
              <a:t> is the total number of documents in the corpus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971800" y="4341081"/>
                <a:ext cx="4724400" cy="572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41081"/>
                <a:ext cx="4724400" cy="572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rganigramme : Multidocument 11"/>
          <p:cNvSpPr/>
          <p:nvPr/>
        </p:nvSpPr>
        <p:spPr>
          <a:xfrm>
            <a:off x="7324737" y="3326365"/>
            <a:ext cx="1642083" cy="1070426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pages (Documents)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73935" y="3809181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2" idx="3"/>
            <a:endCxn id="12" idx="1"/>
          </p:cNvCxnSpPr>
          <p:nvPr/>
        </p:nvCxnSpPr>
        <p:spPr>
          <a:xfrm flipV="1">
            <a:off x="6671627" y="3861578"/>
            <a:ext cx="653110" cy="132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90525" y="6324600"/>
            <a:ext cx="1981200" cy="365760"/>
          </a:xfrm>
        </p:spPr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16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ZoneTexte 15"/>
          <p:cNvSpPr txBox="1"/>
          <p:nvPr/>
        </p:nvSpPr>
        <p:spPr>
          <a:xfrm flipH="1">
            <a:off x="457200" y="3879853"/>
            <a:ext cx="810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TF-IDF (Term frequency-Inverse Document Frequency)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581125" y="5135416"/>
                <a:ext cx="5329084" cy="753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∗  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25" y="5135416"/>
                <a:ext cx="5329084" cy="753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92962" y="4644471"/>
                <a:ext cx="64720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62" y="4644471"/>
                <a:ext cx="6472084" cy="369332"/>
              </a:xfrm>
              <a:prstGeom prst="rect">
                <a:avLst/>
              </a:prstGeom>
              <a:blipFill>
                <a:blip r:embed="rId4"/>
                <a:stretch>
                  <a:fillRect l="-1695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 flipH="1">
            <a:off x="457200" y="1555443"/>
            <a:ext cx="8106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 (Term frequency): The number of times a term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occurs in a document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TF(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rganigramme : Multidocument 7"/>
          <p:cNvSpPr/>
          <p:nvPr/>
        </p:nvSpPr>
        <p:spPr>
          <a:xfrm>
            <a:off x="7428177" y="3442574"/>
            <a:ext cx="1642083" cy="1070426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pages (Documents)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12708" y="304800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672" y="2351672"/>
            <a:ext cx="1001128" cy="1001128"/>
          </a:xfrm>
          <a:prstGeom prst="rect">
            <a:avLst/>
          </a:prstGeom>
        </p:spPr>
      </p:pic>
      <p:cxnSp>
        <p:nvCxnSpPr>
          <p:cNvPr id="3" name="Connecteur droit avec flèche 2"/>
          <p:cNvCxnSpPr>
            <a:stCxn id="10" idx="3"/>
            <a:endCxn id="12" idx="1"/>
          </p:cNvCxnSpPr>
          <p:nvPr/>
        </p:nvCxnSpPr>
        <p:spPr>
          <a:xfrm flipV="1">
            <a:off x="7010400" y="2852236"/>
            <a:ext cx="675272" cy="380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8" idx="1"/>
          </p:cNvCxnSpPr>
          <p:nvPr/>
        </p:nvCxnSpPr>
        <p:spPr>
          <a:xfrm>
            <a:off x="7010400" y="3232666"/>
            <a:ext cx="417777" cy="745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90525" y="6324600"/>
            <a:ext cx="1981200" cy="365760"/>
          </a:xfrm>
        </p:spPr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17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ZoneTexte 15"/>
          <p:cNvSpPr txBox="1"/>
          <p:nvPr/>
        </p:nvSpPr>
        <p:spPr>
          <a:xfrm flipH="1">
            <a:off x="462116" y="1269471"/>
            <a:ext cx="810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BM25 (Best match 25)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521539" y="2966128"/>
                <a:ext cx="7543801" cy="1101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NTF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(1 −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𝑎𝑣𝑔𝑑𝑙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9" y="2966128"/>
                <a:ext cx="7543801" cy="1101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29150" y="2022984"/>
                <a:ext cx="56240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BM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25 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NTF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50" y="2022984"/>
                <a:ext cx="56240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521539" y="4279488"/>
                <a:ext cx="6941280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)+0.5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+0.5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9" y="4279488"/>
                <a:ext cx="6941280" cy="768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1843548" y="527254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Here,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𝝐 </a:t>
            </a:r>
            <a:r>
              <a:rPr lang="en-US" sz="2000" dirty="0" smtClean="0"/>
              <a:t>[1.2 ~ 2.0] and </a:t>
            </a:r>
            <a:r>
              <a:rPr lang="en-US" sz="2000" b="1" dirty="0" smtClean="0"/>
              <a:t>b</a:t>
            </a:r>
            <a:r>
              <a:rPr lang="en-US" sz="2000" dirty="0" smtClean="0"/>
              <a:t> = 0.75 are two free parameters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2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90525" y="6324600"/>
            <a:ext cx="1981200" cy="365760"/>
          </a:xfrm>
        </p:spPr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18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ZoneTexte 15"/>
          <p:cNvSpPr txBox="1"/>
          <p:nvPr/>
        </p:nvSpPr>
        <p:spPr>
          <a:xfrm flipH="1">
            <a:off x="457200" y="1219200"/>
            <a:ext cx="676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LMDIR (Language model with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moothing)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32197" y="1992868"/>
                <a:ext cx="6567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LMDIR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97" y="1992868"/>
                <a:ext cx="6567359" cy="369332"/>
              </a:xfrm>
              <a:prstGeom prst="rect">
                <a:avLst/>
              </a:prstGeom>
              <a:blipFill>
                <a:blip r:embed="rId3"/>
                <a:stretch>
                  <a:fillRect l="-167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052483" y="3335484"/>
                <a:ext cx="3891117" cy="779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𝝻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𝝻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83" y="3335484"/>
                <a:ext cx="3891117" cy="779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775156" y="2372648"/>
                <a:ext cx="2057400" cy="644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156" y="2372648"/>
                <a:ext cx="2057400" cy="644151"/>
              </a:xfrm>
              <a:prstGeom prst="rect">
                <a:avLst/>
              </a:prstGeom>
              <a:blipFill>
                <a:blip r:embed="rId5"/>
                <a:stretch>
                  <a:fillRect l="-8876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683152" y="2504532"/>
                <a:ext cx="2457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52" y="2504532"/>
                <a:ext cx="2457476" cy="369332"/>
              </a:xfrm>
              <a:prstGeom prst="rect">
                <a:avLst/>
              </a:prstGeom>
              <a:blipFill>
                <a:blip r:embed="rId6"/>
                <a:stretch>
                  <a:fillRect l="-347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794150" y="5093407"/>
                <a:ext cx="651165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</a:rPr>
                      <m:t>𝝻</m:t>
                    </m:r>
                  </m:oMath>
                </a14:m>
                <a:r>
                  <a:rPr lang="en-US" dirty="0" smtClean="0"/>
                  <a:t> is the parameter which value ranges from 500 ~ 5000</a:t>
                </a:r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50" y="5093407"/>
                <a:ext cx="6511650" cy="392993"/>
              </a:xfrm>
              <a:prstGeom prst="rect">
                <a:avLst/>
              </a:prstGeom>
              <a:blipFill>
                <a:blip r:embed="rId7"/>
                <a:stretch>
                  <a:fillRect l="-748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rganigramme : Multidocument 12"/>
          <p:cNvSpPr/>
          <p:nvPr/>
        </p:nvSpPr>
        <p:spPr>
          <a:xfrm>
            <a:off x="7349517" y="3806374"/>
            <a:ext cx="1642083" cy="1070426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pages (Documents)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34048" y="341180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</a:t>
            </a:r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7012" y="2715472"/>
            <a:ext cx="1001128" cy="1001128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3"/>
            <a:endCxn id="15" idx="1"/>
          </p:cNvCxnSpPr>
          <p:nvPr/>
        </p:nvCxnSpPr>
        <p:spPr>
          <a:xfrm flipV="1">
            <a:off x="6931740" y="3216036"/>
            <a:ext cx="675272" cy="380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4" idx="3"/>
            <a:endCxn id="13" idx="1"/>
          </p:cNvCxnSpPr>
          <p:nvPr/>
        </p:nvCxnSpPr>
        <p:spPr>
          <a:xfrm>
            <a:off x="6931740" y="3596466"/>
            <a:ext cx="417777" cy="745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29148" y="3048000"/>
            <a:ext cx="2418868" cy="576064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19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460988" y="4507784"/>
            <a:ext cx="1433052" cy="656042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rganigramme : Multidocument 6"/>
          <p:cNvSpPr/>
          <p:nvPr/>
        </p:nvSpPr>
        <p:spPr>
          <a:xfrm>
            <a:off x="4343400" y="2768935"/>
            <a:ext cx="2160240" cy="151216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pages (Documents)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66"/>
              </a:buClr>
              <a:buSzPct val="75000"/>
            </a:pPr>
            <a:r>
              <a:rPr kumimoji="1" lang="en-US" altLang="ja-JP" sz="2800" dirty="0">
                <a:solidFill>
                  <a:srgbClr val="000000"/>
                </a:solidFill>
              </a:rPr>
              <a:t>Dataset in IR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3932" y="4343400"/>
            <a:ext cx="2723668" cy="576064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Topics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99903" y="2546846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TREC 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WT10G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Clueweb12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MS Marco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60308" y="4390299"/>
            <a:ext cx="247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Terabyte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Million query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Robust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track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1559994"/>
            <a:ext cx="4114800" cy="57360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Webpage or Document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40" y="1237570"/>
            <a:ext cx="1200830" cy="120083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929148" y="5257800"/>
            <a:ext cx="4100052" cy="576064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Courier New" panose="02070309020205020404" pitchFamily="49" charset="0"/>
              <a:buChar char="o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Relevance judgments</a:t>
            </a:r>
          </a:p>
        </p:txBody>
      </p:sp>
    </p:spTree>
    <p:extLst>
      <p:ext uri="{BB962C8B-B14F-4D97-AF65-F5344CB8AC3E}">
        <p14:creationId xmlns:p14="http://schemas.microsoft.com/office/powerpoint/2010/main" val="23750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Outlines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076" y="1172418"/>
            <a:ext cx="8251723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Information retrieval (IR) overview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 system components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Pre-processing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Parsing, Tokenization, Stop-word, Indexing, etc.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Linear features (TF, IDF</a:t>
            </a:r>
            <a:r>
              <a:rPr kumimoji="1" lang="en-US" altLang="ja-JP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TF-IDF, etc.)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Non-linear features (Word2vec, BERT, etc.)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Dataset in 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Practical session</a:t>
            </a:r>
          </a:p>
        </p:txBody>
      </p:sp>
    </p:spTree>
    <p:extLst>
      <p:ext uri="{BB962C8B-B14F-4D97-AF65-F5344CB8AC3E}">
        <p14:creationId xmlns:p14="http://schemas.microsoft.com/office/powerpoint/2010/main" val="8384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Practical session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20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Pre-processing pipeline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Document parsing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Document indexing</a:t>
            </a:r>
          </a:p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Feature extraction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Linear features</a:t>
            </a:r>
          </a:p>
          <a:p>
            <a:pPr marL="971550" lvl="1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Non-linear features</a:t>
            </a:r>
          </a:p>
          <a:p>
            <a:pPr marL="1428750" lvl="2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Word2Vec</a:t>
            </a:r>
            <a:endParaRPr kumimoji="1" lang="en-US" altLang="ja-JP" sz="24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885950" lvl="3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www.kaggle.com/c/word2vec-nlp-tutorial</a:t>
            </a:r>
            <a:endParaRPr kumimoji="1" lang="en-US" altLang="ja-JP" sz="20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BERT</a:t>
            </a:r>
            <a:r>
              <a:rPr kumimoji="1" lang="en-US" altLang="ja-JP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885950" lvl="3" indent="-51435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http://jalammar.github.io/illustrated-bert/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Practical session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21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1296207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Drawing a power law distribution of words for a 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corpus</a:t>
            </a:r>
          </a:p>
          <a:p>
            <a:pPr marL="800100" lvl="1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Count the word frequency and plot frequency vs count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88" y="2590800"/>
            <a:ext cx="4375912" cy="32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Practical session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22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1296207"/>
            <a:ext cx="85344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Drawing a </a:t>
            </a:r>
            <a:r>
              <a:rPr kumimoji="1" lang="en-US" altLang="ja-JP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zipf</a:t>
            </a:r>
            <a:r>
              <a:rPr kumimoji="1" lang="en-US" altLang="ja-JP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law distribution of words for a corpus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Rank the words based on frequency and plot rank vs. frequency</a:t>
            </a:r>
          </a:p>
          <a:p>
            <a:pPr marL="800100" lvl="1" indent="-342900">
              <a:lnSpc>
                <a:spcPct val="150000"/>
              </a:lnSpc>
              <a:buClr>
                <a:srgbClr val="000066"/>
              </a:buClr>
              <a:buSzPct val="75000"/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Frequency is the reciprocal of the rank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62928"/>
            <a:ext cx="4526286" cy="33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Objectives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3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8229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000" dirty="0" smtClean="0">
                <a:cs typeface="Arial" pitchFamily="34" charset="0"/>
              </a:rPr>
              <a:t>Understanding Information Retrieval (IR)</a:t>
            </a: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000" dirty="0" smtClean="0">
                <a:cs typeface="Arial" pitchFamily="34" charset="0"/>
              </a:rPr>
              <a:t>Learning IR Theory</a:t>
            </a: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000" dirty="0" smtClean="0">
                <a:cs typeface="Arial" pitchFamily="34" charset="0"/>
              </a:rPr>
              <a:t>Hands-on experience in data pre-processing and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42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4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14400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rgbClr val="000000"/>
                </a:solidFill>
              </a:rPr>
              <a:t>Information retrieval (IR) </a:t>
            </a:r>
            <a:r>
              <a:rPr kumimoji="1" lang="en-US" altLang="ja-JP" sz="2800" dirty="0" smtClean="0">
                <a:solidFill>
                  <a:srgbClr val="000000"/>
                </a:solidFill>
              </a:rPr>
              <a:t>overview: Search Engine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85" y="1219200"/>
            <a:ext cx="1053315" cy="114639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36756"/>
            <a:ext cx="1905000" cy="106679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" y="2690887"/>
            <a:ext cx="3465976" cy="133085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389588"/>
            <a:ext cx="1872593" cy="73025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1223691"/>
            <a:ext cx="2163696" cy="107463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433" y="4560096"/>
            <a:ext cx="1980767" cy="148366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315" y="4511421"/>
            <a:ext cx="2578979" cy="15323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781" y="4529104"/>
            <a:ext cx="3501395" cy="14969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921" y="2560910"/>
            <a:ext cx="2692306" cy="15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469220" cy="41742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14400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solidFill>
                  <a:srgbClr val="000000"/>
                </a:solidFill>
              </a:rPr>
              <a:t>Information retrieval (IR) overview: </a:t>
            </a:r>
            <a:r>
              <a:rPr lang="en-US" sz="2800" dirty="0" smtClean="0">
                <a:solidFill>
                  <a:srgbClr val="000000"/>
                </a:solidFill>
              </a:rPr>
              <a:t>Search Scenario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5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200" y="267718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Query</a:t>
            </a:r>
          </a:p>
          <a:p>
            <a:pPr algn="ctr"/>
            <a:r>
              <a:rPr lang="en-US" dirty="0" smtClean="0"/>
              <a:t>(2IS Innovative information system)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24" idx="3"/>
          </p:cNvCxnSpPr>
          <p:nvPr/>
        </p:nvCxnSpPr>
        <p:spPr>
          <a:xfrm flipV="1">
            <a:off x="2286000" y="1475979"/>
            <a:ext cx="924232" cy="1662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450420" y="2954179"/>
            <a:ext cx="161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links</a:t>
            </a:r>
          </a:p>
          <a:p>
            <a:r>
              <a:rPr lang="en-US" dirty="0" smtClean="0"/>
              <a:t>(Web pages)</a:t>
            </a:r>
            <a:endParaRPr lang="en-US" dirty="0"/>
          </a:p>
        </p:txBody>
      </p:sp>
      <p:cxnSp>
        <p:nvCxnSpPr>
          <p:cNvPr id="52" name="Connecteur droit avec flèche 51"/>
          <p:cNvCxnSpPr>
            <a:stCxn id="44" idx="1"/>
          </p:cNvCxnSpPr>
          <p:nvPr/>
        </p:nvCxnSpPr>
        <p:spPr>
          <a:xfrm flipH="1" flipV="1">
            <a:off x="4953000" y="2514600"/>
            <a:ext cx="2497420" cy="7627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4" idx="1"/>
          </p:cNvCxnSpPr>
          <p:nvPr/>
        </p:nvCxnSpPr>
        <p:spPr>
          <a:xfrm flipH="1">
            <a:off x="5105400" y="3277345"/>
            <a:ext cx="2345020" cy="3198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4" idx="1"/>
          </p:cNvCxnSpPr>
          <p:nvPr/>
        </p:nvCxnSpPr>
        <p:spPr>
          <a:xfrm flipH="1">
            <a:off x="5105400" y="3277345"/>
            <a:ext cx="2345020" cy="13482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69242" y="4315356"/>
            <a:ext cx="182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Want to know about this program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stCxn id="11" idx="0"/>
            <a:endCxn id="24" idx="2"/>
          </p:cNvCxnSpPr>
          <p:nvPr/>
        </p:nvCxnSpPr>
        <p:spPr>
          <a:xfrm flipV="1">
            <a:off x="1181100" y="3600510"/>
            <a:ext cx="0" cy="71484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696200" y="476372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cxnSp>
        <p:nvCxnSpPr>
          <p:cNvPr id="49" name="Connecteur droit avec flèche 48"/>
          <p:cNvCxnSpPr>
            <a:stCxn id="47" idx="1"/>
          </p:cNvCxnSpPr>
          <p:nvPr/>
        </p:nvCxnSpPr>
        <p:spPr>
          <a:xfrm flipH="1">
            <a:off x="6705600" y="4994562"/>
            <a:ext cx="990600" cy="34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38611"/>
            <a:ext cx="1073520" cy="11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40240" y="3792148"/>
            <a:ext cx="6906568" cy="1685361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23032" y="1277548"/>
            <a:ext cx="6906568" cy="2380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rgbClr val="000000"/>
                </a:solidFill>
              </a:rPr>
              <a:t>Information retrieval (IR) </a:t>
            </a:r>
            <a:r>
              <a:rPr kumimoji="1" lang="en-US" altLang="ja-JP" sz="2800" dirty="0" smtClean="0">
                <a:solidFill>
                  <a:srgbClr val="000000"/>
                </a:solidFill>
              </a:rPr>
              <a:t>overview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14598" y="4156730"/>
            <a:ext cx="2040092" cy="91671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ranking models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4741529" y="2397904"/>
            <a:ext cx="1153461" cy="978166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6" idx="0"/>
            <a:endCxn id="28" idx="3"/>
          </p:cNvCxnSpPr>
          <p:nvPr/>
        </p:nvCxnSpPr>
        <p:spPr>
          <a:xfrm flipH="1" flipV="1">
            <a:off x="5318260" y="3376070"/>
            <a:ext cx="16384" cy="7806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http://b.dryicons.com/images/icon_sets/classy_icons_set/png/128x128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3032" y="4208207"/>
            <a:ext cx="801708" cy="82202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stCxn id="37" idx="1"/>
            <a:endCxn id="46" idx="1"/>
          </p:cNvCxnSpPr>
          <p:nvPr/>
        </p:nvCxnSpPr>
        <p:spPr>
          <a:xfrm flipV="1">
            <a:off x="2124740" y="4617438"/>
            <a:ext cx="394337" cy="1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6629400" y="4122072"/>
            <a:ext cx="1441827" cy="978166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26" idx="3"/>
            <a:endCxn id="41" idx="1"/>
          </p:cNvCxnSpPr>
          <p:nvPr/>
        </p:nvCxnSpPr>
        <p:spPr>
          <a:xfrm flipV="1">
            <a:off x="6354690" y="4611155"/>
            <a:ext cx="274710" cy="3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19077" y="4372896"/>
            <a:ext cx="1009279" cy="489083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6241" y="2788144"/>
            <a:ext cx="1600200" cy="338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</a:p>
        </p:txBody>
      </p:sp>
      <p:cxnSp>
        <p:nvCxnSpPr>
          <p:cNvPr id="50" name="Elbow Connector 49"/>
          <p:cNvCxnSpPr>
            <a:stCxn id="41" idx="2"/>
            <a:endCxn id="37" idx="2"/>
          </p:cNvCxnSpPr>
          <p:nvPr/>
        </p:nvCxnSpPr>
        <p:spPr>
          <a:xfrm rot="5400000" flipH="1">
            <a:off x="4534429" y="2219685"/>
            <a:ext cx="5342" cy="5626428"/>
          </a:xfrm>
          <a:prstGeom prst="bentConnector3">
            <a:avLst>
              <a:gd name="adj1" fmla="val -54898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3"/>
            <a:endCxn id="26" idx="1"/>
          </p:cNvCxnSpPr>
          <p:nvPr/>
        </p:nvCxnSpPr>
        <p:spPr>
          <a:xfrm flipV="1">
            <a:off x="3528356" y="4615087"/>
            <a:ext cx="786242" cy="23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39" y="1506792"/>
            <a:ext cx="1678204" cy="117991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3609032" y="1838810"/>
            <a:ext cx="1181516" cy="514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avec flèche 6"/>
          <p:cNvCxnSpPr>
            <a:stCxn id="2" idx="3"/>
            <a:endCxn id="5" idx="1"/>
          </p:cNvCxnSpPr>
          <p:nvPr/>
        </p:nvCxnSpPr>
        <p:spPr>
          <a:xfrm flipV="1">
            <a:off x="3215443" y="2095923"/>
            <a:ext cx="393589" cy="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" idx="3"/>
            <a:endCxn id="28" idx="1"/>
          </p:cNvCxnSpPr>
          <p:nvPr/>
        </p:nvCxnSpPr>
        <p:spPr>
          <a:xfrm>
            <a:off x="4790548" y="2095923"/>
            <a:ext cx="527712" cy="3019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 flipH="1">
            <a:off x="2895600" y="5622157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Fig: Schematic diagram of IR system 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 rot="16200000">
            <a:off x="7684896" y="2192958"/>
            <a:ext cx="17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7580981" y="4458619"/>
            <a:ext cx="19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Main-processing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7684897" y="2192958"/>
            <a:ext cx="17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7580982" y="4458619"/>
            <a:ext cx="19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40240" y="3482434"/>
            <a:ext cx="6906568" cy="2425256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23032" y="1201348"/>
            <a:ext cx="6906568" cy="20286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rgbClr val="000000"/>
                </a:solidFill>
              </a:rPr>
              <a:t>Information retrieval (IR) </a:t>
            </a:r>
            <a:r>
              <a:rPr kumimoji="1" lang="en-US" altLang="ja-JP" sz="2800" dirty="0" smtClean="0">
                <a:solidFill>
                  <a:srgbClr val="000000"/>
                </a:solidFill>
              </a:rPr>
              <a:t>overview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99850" y="3581552"/>
            <a:ext cx="2040092" cy="91671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ranking models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4741529" y="2176684"/>
            <a:ext cx="1153461" cy="978166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6" idx="0"/>
            <a:endCxn id="28" idx="3"/>
          </p:cNvCxnSpPr>
          <p:nvPr/>
        </p:nvCxnSpPr>
        <p:spPr>
          <a:xfrm flipH="1" flipV="1">
            <a:off x="5318260" y="3154850"/>
            <a:ext cx="1636" cy="42670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http://b.dryicons.com/images/icon_sets/classy_icons_set/png/128x128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3032" y="3633029"/>
            <a:ext cx="801708" cy="82202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stCxn id="37" idx="1"/>
            <a:endCxn id="46" idx="1"/>
          </p:cNvCxnSpPr>
          <p:nvPr/>
        </p:nvCxnSpPr>
        <p:spPr>
          <a:xfrm flipV="1">
            <a:off x="2124740" y="4042260"/>
            <a:ext cx="394337" cy="1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4743611" y="4962905"/>
            <a:ext cx="1180322" cy="769807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26" idx="2"/>
            <a:endCxn id="41" idx="0"/>
          </p:cNvCxnSpPr>
          <p:nvPr/>
        </p:nvCxnSpPr>
        <p:spPr>
          <a:xfrm>
            <a:off x="5319896" y="4498266"/>
            <a:ext cx="13876" cy="464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19077" y="3797718"/>
            <a:ext cx="1009279" cy="489083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6241" y="2566924"/>
            <a:ext cx="1600200" cy="338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</a:p>
        </p:txBody>
      </p:sp>
      <p:cxnSp>
        <p:nvCxnSpPr>
          <p:cNvPr id="50" name="Elbow Connector 49"/>
          <p:cNvCxnSpPr>
            <a:stCxn id="41" idx="1"/>
            <a:endCxn id="37" idx="2"/>
          </p:cNvCxnSpPr>
          <p:nvPr/>
        </p:nvCxnSpPr>
        <p:spPr>
          <a:xfrm rot="10800000">
            <a:off x="1723887" y="4455051"/>
            <a:ext cx="3019725" cy="8927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3"/>
            <a:endCxn id="26" idx="1"/>
          </p:cNvCxnSpPr>
          <p:nvPr/>
        </p:nvCxnSpPr>
        <p:spPr>
          <a:xfrm flipV="1">
            <a:off x="3528356" y="4039909"/>
            <a:ext cx="786242" cy="23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39" y="1283074"/>
            <a:ext cx="1678204" cy="117991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3609032" y="1617590"/>
            <a:ext cx="1181516" cy="51422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avec flèche 6"/>
          <p:cNvCxnSpPr>
            <a:stCxn id="2" idx="3"/>
            <a:endCxn id="5" idx="1"/>
          </p:cNvCxnSpPr>
          <p:nvPr/>
        </p:nvCxnSpPr>
        <p:spPr>
          <a:xfrm>
            <a:off x="3215443" y="1873031"/>
            <a:ext cx="393589" cy="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" idx="3"/>
            <a:endCxn id="28" idx="1"/>
          </p:cNvCxnSpPr>
          <p:nvPr/>
        </p:nvCxnSpPr>
        <p:spPr>
          <a:xfrm>
            <a:off x="4790548" y="1874703"/>
            <a:ext cx="527712" cy="3019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 flipH="1">
            <a:off x="2893838" y="5982838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Schematic diagram of IR system </a:t>
            </a:r>
            <a:endParaRPr lang="en-US" sz="1600" dirty="0"/>
          </a:p>
        </p:txBody>
      </p:sp>
      <p:sp>
        <p:nvSpPr>
          <p:cNvPr id="30" name="ZoneTexte 29"/>
          <p:cNvSpPr txBox="1"/>
          <p:nvPr/>
        </p:nvSpPr>
        <p:spPr>
          <a:xfrm rot="16200000">
            <a:off x="7586177" y="2000277"/>
            <a:ext cx="177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7536739" y="4406996"/>
            <a:ext cx="194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Main-processing</a:t>
            </a:r>
            <a:endParaRPr lang="en-US" dirty="0"/>
          </a:p>
        </p:txBody>
      </p:sp>
      <p:sp>
        <p:nvSpPr>
          <p:cNvPr id="24" name="Flowchart: Magnetic Disk 27"/>
          <p:cNvSpPr/>
          <p:nvPr/>
        </p:nvSpPr>
        <p:spPr>
          <a:xfrm>
            <a:off x="6761723" y="4889234"/>
            <a:ext cx="1153461" cy="978166"/>
          </a:xfrm>
          <a:prstGeom prst="flowChartMagneticDisk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Logs</a:t>
            </a:r>
            <a:endParaRPr lang="en-US" sz="1600" b="1" dirty="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8"/>
          <p:cNvCxnSpPr>
            <a:stCxn id="37" idx="1"/>
          </p:cNvCxnSpPr>
          <p:nvPr/>
        </p:nvCxnSpPr>
        <p:spPr>
          <a:xfrm>
            <a:off x="2124740" y="4044040"/>
            <a:ext cx="2616789" cy="1303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8"/>
          <p:cNvCxnSpPr>
            <a:stCxn id="41" idx="3"/>
            <a:endCxn id="24" idx="2"/>
          </p:cNvCxnSpPr>
          <p:nvPr/>
        </p:nvCxnSpPr>
        <p:spPr>
          <a:xfrm>
            <a:off x="5923933" y="5347809"/>
            <a:ext cx="837790" cy="305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</a:rPr>
              <a:t>Information retrieval (IR) overview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3497" y="3497383"/>
            <a:ext cx="2067401" cy="969379"/>
          </a:xfrm>
          <a:prstGeom prst="round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Re-ranking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04670" y="3497383"/>
            <a:ext cx="2201635" cy="96937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Matching and ranking models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3290552" y="2188456"/>
            <a:ext cx="1046785" cy="96937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6" idx="0"/>
            <a:endCxn id="28" idx="3"/>
          </p:cNvCxnSpPr>
          <p:nvPr/>
        </p:nvCxnSpPr>
        <p:spPr>
          <a:xfrm flipV="1">
            <a:off x="3805488" y="3157835"/>
            <a:ext cx="8457" cy="3395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5155403" y="1969417"/>
            <a:ext cx="1410879" cy="1130942"/>
          </a:xfrm>
          <a:prstGeom prst="can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 </a:t>
            </a:r>
          </a:p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(Query Logs)</a:t>
            </a:r>
            <a:endParaRPr lang="en-U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25" idx="0"/>
            <a:endCxn id="36" idx="2"/>
          </p:cNvCxnSpPr>
          <p:nvPr/>
        </p:nvCxnSpPr>
        <p:spPr>
          <a:xfrm flipV="1">
            <a:off x="7787197" y="3023683"/>
            <a:ext cx="1377" cy="4736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http://b.dryicons.com/images/icon_sets/classy_icons_set/png/128x128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582" y="3565118"/>
            <a:ext cx="612125" cy="80781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stCxn id="37" idx="1"/>
            <a:endCxn id="46" idx="1"/>
          </p:cNvCxnSpPr>
          <p:nvPr/>
        </p:nvCxnSpPr>
        <p:spPr>
          <a:xfrm>
            <a:off x="1162709" y="3969027"/>
            <a:ext cx="3203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183034" y="3497383"/>
            <a:ext cx="1308482" cy="969379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26" idx="3"/>
            <a:endCxn id="41" idx="1"/>
          </p:cNvCxnSpPr>
          <p:nvPr/>
        </p:nvCxnSpPr>
        <p:spPr>
          <a:xfrm>
            <a:off x="4906305" y="3982073"/>
            <a:ext cx="2767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83095" y="3734661"/>
            <a:ext cx="915937" cy="484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Document 46"/>
          <p:cNvSpPr/>
          <p:nvPr/>
        </p:nvSpPr>
        <p:spPr>
          <a:xfrm>
            <a:off x="6896266" y="4855574"/>
            <a:ext cx="1753366" cy="969379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Re-Ranked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25" idx="2"/>
            <a:endCxn id="47" idx="0"/>
          </p:cNvCxnSpPr>
          <p:nvPr/>
        </p:nvCxnSpPr>
        <p:spPr>
          <a:xfrm flipH="1">
            <a:off x="7772950" y="4466762"/>
            <a:ext cx="0" cy="388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0340" y="1814052"/>
            <a:ext cx="84510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7" idx="2"/>
            <a:endCxn id="37" idx="2"/>
          </p:cNvCxnSpPr>
          <p:nvPr/>
        </p:nvCxnSpPr>
        <p:spPr>
          <a:xfrm rot="5400000" flipH="1">
            <a:off x="3654635" y="1642553"/>
            <a:ext cx="1387933" cy="6848695"/>
          </a:xfrm>
          <a:prstGeom prst="bentConnector3">
            <a:avLst>
              <a:gd name="adj1" fmla="val -87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3"/>
            <a:endCxn id="25" idx="1"/>
          </p:cNvCxnSpPr>
          <p:nvPr/>
        </p:nvCxnSpPr>
        <p:spPr>
          <a:xfrm>
            <a:off x="6491516" y="3982073"/>
            <a:ext cx="2619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858000" y="2054304"/>
            <a:ext cx="1962898" cy="969379"/>
          </a:xfrm>
          <a:prstGeom prst="roundRect">
            <a:avLst/>
          </a:prstGeom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(i.e. Learning to Rank Model)</a:t>
            </a:r>
            <a:endParaRPr 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2" idx="4"/>
            <a:endCxn id="36" idx="1"/>
          </p:cNvCxnSpPr>
          <p:nvPr/>
        </p:nvCxnSpPr>
        <p:spPr>
          <a:xfrm>
            <a:off x="6566282" y="2534888"/>
            <a:ext cx="291718" cy="4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3"/>
            <a:endCxn id="26" idx="1"/>
          </p:cNvCxnSpPr>
          <p:nvPr/>
        </p:nvCxnSpPr>
        <p:spPr>
          <a:xfrm>
            <a:off x="2399032" y="3977006"/>
            <a:ext cx="305638" cy="50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8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" name="Connecteur en angle 10"/>
          <p:cNvCxnSpPr>
            <a:stCxn id="46" idx="0"/>
            <a:endCxn id="32" idx="1"/>
          </p:cNvCxnSpPr>
          <p:nvPr/>
        </p:nvCxnSpPr>
        <p:spPr>
          <a:xfrm rot="5400000" flipH="1" flipV="1">
            <a:off x="3018331" y="892150"/>
            <a:ext cx="1765244" cy="3919779"/>
          </a:xfrm>
          <a:prstGeom prst="bentConnector3">
            <a:avLst>
              <a:gd name="adj1" fmla="val 112950"/>
            </a:avLst>
          </a:prstGeom>
          <a:ln w="28575">
            <a:solidFill>
              <a:srgbClr val="CC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7" idx="2"/>
            <a:endCxn id="47" idx="1"/>
          </p:cNvCxnSpPr>
          <p:nvPr/>
        </p:nvCxnSpPr>
        <p:spPr>
          <a:xfrm rot="16200000" flipH="1">
            <a:off x="3392790" y="1836787"/>
            <a:ext cx="967331" cy="6039622"/>
          </a:xfrm>
          <a:prstGeom prst="bentConnector2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en angle 3"/>
          <p:cNvCxnSpPr>
            <a:stCxn id="47" idx="3"/>
            <a:endCxn id="32" idx="1"/>
          </p:cNvCxnSpPr>
          <p:nvPr/>
        </p:nvCxnSpPr>
        <p:spPr>
          <a:xfrm flipH="1" flipV="1">
            <a:off x="5860843" y="1969417"/>
            <a:ext cx="2788789" cy="3370847"/>
          </a:xfrm>
          <a:prstGeom prst="bentConnector4">
            <a:avLst>
              <a:gd name="adj1" fmla="val -10312"/>
              <a:gd name="adj2" fmla="val 1067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44348" cy="91440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</a:rPr>
              <a:t>Information retrieval (IR) overview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77149" y="3734232"/>
            <a:ext cx="1500052" cy="495679"/>
          </a:xfrm>
          <a:prstGeom prst="round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Re-ranking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38070" y="3497383"/>
            <a:ext cx="2034078" cy="96937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Ranking models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3220415" y="2188456"/>
            <a:ext cx="1046785" cy="96937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6" idx="0"/>
            <a:endCxn id="28" idx="3"/>
          </p:cNvCxnSpPr>
          <p:nvPr/>
        </p:nvCxnSpPr>
        <p:spPr>
          <a:xfrm flipV="1">
            <a:off x="3751564" y="3157835"/>
            <a:ext cx="0" cy="3395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6621735" y="1557874"/>
            <a:ext cx="1410879" cy="1130942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 </a:t>
            </a:r>
          </a:p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(Query Logs)</a:t>
            </a:r>
            <a:endParaRPr lang="en-U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25" idx="0"/>
            <a:endCxn id="36" idx="2"/>
          </p:cNvCxnSpPr>
          <p:nvPr/>
        </p:nvCxnSpPr>
        <p:spPr>
          <a:xfrm flipV="1">
            <a:off x="7327175" y="3372712"/>
            <a:ext cx="0" cy="361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http://b.dryicons.com/images/icon_sets/classy_icons_set/png/128x128/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332" y="3568220"/>
            <a:ext cx="612125" cy="80781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stCxn id="37" idx="1"/>
            <a:endCxn id="46" idx="1"/>
          </p:cNvCxnSpPr>
          <p:nvPr/>
        </p:nvCxnSpPr>
        <p:spPr>
          <a:xfrm>
            <a:off x="822457" y="3972128"/>
            <a:ext cx="306678" cy="4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4863718" y="3610871"/>
            <a:ext cx="1308482" cy="732529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26" idx="3"/>
            <a:endCxn id="41" idx="1"/>
          </p:cNvCxnSpPr>
          <p:nvPr/>
        </p:nvCxnSpPr>
        <p:spPr>
          <a:xfrm flipV="1">
            <a:off x="4672148" y="3977136"/>
            <a:ext cx="191570" cy="4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29135" y="3734661"/>
            <a:ext cx="915937" cy="4846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Document 46"/>
          <p:cNvSpPr/>
          <p:nvPr/>
        </p:nvSpPr>
        <p:spPr>
          <a:xfrm>
            <a:off x="6450965" y="4466761"/>
            <a:ext cx="1753366" cy="876547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Re-Ranked Results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25" idx="2"/>
            <a:endCxn id="47" idx="0"/>
          </p:cNvCxnSpPr>
          <p:nvPr/>
        </p:nvCxnSpPr>
        <p:spPr>
          <a:xfrm>
            <a:off x="7327175" y="4229911"/>
            <a:ext cx="473" cy="236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1828800"/>
            <a:ext cx="84510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7" idx="2"/>
            <a:endCxn id="37" idx="2"/>
          </p:cNvCxnSpPr>
          <p:nvPr/>
        </p:nvCxnSpPr>
        <p:spPr>
          <a:xfrm rot="5400000" flipH="1">
            <a:off x="3467359" y="1425070"/>
            <a:ext cx="909324" cy="6811254"/>
          </a:xfrm>
          <a:prstGeom prst="bentConnector3">
            <a:avLst>
              <a:gd name="adj1" fmla="val -120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3"/>
            <a:endCxn id="25" idx="1"/>
          </p:cNvCxnSpPr>
          <p:nvPr/>
        </p:nvCxnSpPr>
        <p:spPr>
          <a:xfrm>
            <a:off x="6172200" y="3977136"/>
            <a:ext cx="404949" cy="4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345726" y="2971678"/>
            <a:ext cx="1962898" cy="401034"/>
          </a:xfrm>
          <a:prstGeom prst="round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2" idx="3"/>
            <a:endCxn id="36" idx="0"/>
          </p:cNvCxnSpPr>
          <p:nvPr/>
        </p:nvCxnSpPr>
        <p:spPr>
          <a:xfrm>
            <a:off x="7327175" y="2688816"/>
            <a:ext cx="0" cy="282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3"/>
            <a:endCxn id="26" idx="1"/>
          </p:cNvCxnSpPr>
          <p:nvPr/>
        </p:nvCxnSpPr>
        <p:spPr>
          <a:xfrm>
            <a:off x="2045072" y="3977006"/>
            <a:ext cx="592998" cy="50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9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6200" y="2438400"/>
            <a:ext cx="300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prediction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understanding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738704" y="2491693"/>
            <a:ext cx="198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rank?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eur droit avec flèche 55"/>
          <p:cNvCxnSpPr>
            <a:stCxn id="2" idx="2"/>
            <a:endCxn id="46" idx="0"/>
          </p:cNvCxnSpPr>
          <p:nvPr/>
        </p:nvCxnSpPr>
        <p:spPr>
          <a:xfrm>
            <a:off x="1581049" y="2961620"/>
            <a:ext cx="6055" cy="773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5" idx="2"/>
            <a:endCxn id="36" idx="1"/>
          </p:cNvCxnSpPr>
          <p:nvPr/>
        </p:nvCxnSpPr>
        <p:spPr>
          <a:xfrm>
            <a:off x="5730572" y="2799470"/>
            <a:ext cx="615154" cy="372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6272" y="538364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suggestion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completion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/>
          <p:cNvCxnSpPr>
            <a:stCxn id="29" idx="0"/>
            <a:endCxn id="46" idx="2"/>
          </p:cNvCxnSpPr>
          <p:nvPr/>
        </p:nvCxnSpPr>
        <p:spPr>
          <a:xfrm flipV="1">
            <a:off x="1130672" y="4219350"/>
            <a:ext cx="456432" cy="1164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611666" y="4919246"/>
            <a:ext cx="211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representation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necteur droit avec flèche 34"/>
          <p:cNvCxnSpPr>
            <a:stCxn id="34" idx="0"/>
            <a:endCxn id="26" idx="2"/>
          </p:cNvCxnSpPr>
          <p:nvPr/>
        </p:nvCxnSpPr>
        <p:spPr>
          <a:xfrm flipH="1" flipV="1">
            <a:off x="3655109" y="4466762"/>
            <a:ext cx="12924" cy="452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4924" y="2000127"/>
            <a:ext cx="291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What is 2IS?</a:t>
            </a:r>
            <a:endParaRPr lang="en-US" sz="1600" i="1" dirty="0"/>
          </a:p>
        </p:txBody>
      </p:sp>
      <p:cxnSp>
        <p:nvCxnSpPr>
          <p:cNvPr id="15" name="Connecteur en angle 14"/>
          <p:cNvCxnSpPr/>
          <p:nvPr/>
        </p:nvCxnSpPr>
        <p:spPr>
          <a:xfrm rot="16200000" flipH="1">
            <a:off x="3219183" y="1673249"/>
            <a:ext cx="529000" cy="5934571"/>
          </a:xfrm>
          <a:prstGeom prst="bentConnector2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6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Arial"/>
        <a:ea typeface="HG明朝E"/>
        <a:cs typeface=""/>
      </a:majorFont>
      <a:minorFont>
        <a:latin typeface="Arial"/>
        <a:ea typeface="ＭＳ Ｐゴシック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TS010167126</Template>
  <TotalTime>0</TotalTime>
  <Words>1097</Words>
  <Application>Microsoft Office PowerPoint</Application>
  <PresentationFormat>Affichage à l'écran (4:3)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 Unicode MS</vt:lpstr>
      <vt:lpstr>ＭＳ Ｐゴシック</vt:lpstr>
      <vt:lpstr>Arial</vt:lpstr>
      <vt:lpstr>Calibri</vt:lpstr>
      <vt:lpstr>Cambria Math</vt:lpstr>
      <vt:lpstr>Courier New</vt:lpstr>
      <vt:lpstr>HG明朝E</vt:lpstr>
      <vt:lpstr>Wingdings</vt:lpstr>
      <vt:lpstr>Wingdings 3</vt:lpstr>
      <vt:lpstr>TS010167126</vt:lpstr>
      <vt:lpstr>Data Analysis  Information retrieval (IR) perspective Lecture - 01</vt:lpstr>
      <vt:lpstr>Outlines</vt:lpstr>
      <vt:lpstr>Objectives</vt:lpstr>
      <vt:lpstr>Information retrieval (IR) overview: Search Engine</vt:lpstr>
      <vt:lpstr>Information retrieval (IR) overview: Search Scenario</vt:lpstr>
      <vt:lpstr>Information retrieval (IR) overview</vt:lpstr>
      <vt:lpstr>Information retrieval (IR) overview </vt:lpstr>
      <vt:lpstr>Information retrieval (IR) overview </vt:lpstr>
      <vt:lpstr>Information retrieval (IR) overview </vt:lpstr>
      <vt:lpstr>Important Problems</vt:lpstr>
      <vt:lpstr>IR system components</vt:lpstr>
      <vt:lpstr>Pre-processing</vt:lpstr>
      <vt:lpstr>Main-processing</vt:lpstr>
      <vt:lpstr>Data representation</vt:lpstr>
      <vt:lpstr>Linear features</vt:lpstr>
      <vt:lpstr>Linear features</vt:lpstr>
      <vt:lpstr>Linear features</vt:lpstr>
      <vt:lpstr>Linear features</vt:lpstr>
      <vt:lpstr>Dataset in IR</vt:lpstr>
      <vt:lpstr>Practical session</vt:lpstr>
      <vt:lpstr>Practical session</vt:lpstr>
      <vt:lpstr>Practical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2013-08-22T20:55:37Z</dcterms:created>
  <dcterms:modified xsi:type="dcterms:W3CDTF">2020-10-14T10:43:33Z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