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2"/>
  </p:sldMasterIdLst>
  <p:notesMasterIdLst>
    <p:notesMasterId r:id="rId31"/>
  </p:notesMasterIdLst>
  <p:handoutMasterIdLst>
    <p:handoutMasterId r:id="rId32"/>
  </p:handoutMasterIdLst>
  <p:sldIdLst>
    <p:sldId id="560" r:id="rId3"/>
    <p:sldId id="498" r:id="rId4"/>
    <p:sldId id="520" r:id="rId5"/>
    <p:sldId id="501" r:id="rId6"/>
    <p:sldId id="528" r:id="rId7"/>
    <p:sldId id="561" r:id="rId8"/>
    <p:sldId id="529" r:id="rId9"/>
    <p:sldId id="530" r:id="rId10"/>
    <p:sldId id="532" r:id="rId11"/>
    <p:sldId id="533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26" r:id="rId30"/>
  </p:sldIdLst>
  <p:sldSz cx="9144000" cy="6858000" type="screen4x3"/>
  <p:notesSz cx="9872663" cy="6742113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0000"/>
    <a:srgbClr val="33CC33"/>
    <a:srgbClr val="008000"/>
    <a:srgbClr val="D8DAC4"/>
    <a:srgbClr val="3333FF"/>
    <a:srgbClr val="BAB894"/>
    <a:srgbClr val="FF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0" autoAdjust="0"/>
    <p:restoredTop sz="74362" autoAdjust="0"/>
  </p:normalViewPr>
  <p:slideViewPr>
    <p:cSldViewPr>
      <p:cViewPr varScale="1">
        <p:scale>
          <a:sx n="63" d="100"/>
          <a:sy n="63" d="100"/>
        </p:scale>
        <p:origin x="156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7301" cy="3371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038" y="0"/>
            <a:ext cx="4277301" cy="3371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AFBB8-1075-3C40-A24A-1D08B08AD23B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70"/>
            <a:ext cx="4277301" cy="3371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038" y="6403870"/>
            <a:ext cx="4277301" cy="3371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74251-40B6-463C-9141-4600D3F8A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79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710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C0CE39C-6C74-1A46-9E06-2D5A3DE38DB9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73437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02505"/>
            <a:ext cx="7898130" cy="303395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7"/>
            <a:ext cx="4278154" cy="33710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ja-JP"/>
              <a:t>*</a:t>
            </a:r>
            <a:endParaRPr lang="en-US" altLang="ja-JP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561DB9F-398C-AA42-BFB8-AF9FA46A020C}" type="datetime1">
              <a:rPr lang="en-US" altLang="ja-JP" sz="1200" i="0" smtClean="0"/>
              <a:pPr/>
              <a:t>10/21/2020</a:t>
            </a:fld>
            <a:endParaRPr lang="en-US" altLang="ja-JP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*</a:t>
            </a:r>
            <a:endParaRPr lang="en-US" altLang="ja-JP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/>
              <a:t>##</a:t>
            </a:r>
            <a:endParaRPr lang="en-US" altLang="ja-JP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625528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0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7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095034-91DD-42BF-98CB-AA64C60AB273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159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</a:p>
          <a:p>
            <a:r>
              <a:rPr lang="en-US" dirty="0" smtClean="0"/>
              <a:t>Co-variance</a:t>
            </a:r>
          </a:p>
          <a:p>
            <a:r>
              <a:rPr lang="en-US" dirty="0" smtClean="0"/>
              <a:t>Correlation</a:t>
            </a:r>
            <a:r>
              <a:rPr lang="en-US" baseline="0" dirty="0" smtClean="0"/>
              <a:t> coefficient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Fig: collected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Fig: collected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83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9B751C-54C9-4B95-8EDC-C8DF02081B65}" type="slidenum">
              <a:rPr kumimoji="0" lang="en-US" altLang="en-US" sz="1300"/>
              <a:pPr>
                <a:spcBef>
                  <a:spcPct val="0"/>
                </a:spcBef>
              </a:pPr>
              <a:t>23</a:t>
            </a:fld>
            <a:endParaRPr kumimoji="0" lang="en-US" alt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4849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9B751C-54C9-4B95-8EDC-C8DF02081B65}" type="slidenum">
              <a:rPr kumimoji="0" lang="en-US" altLang="en-US" sz="1300"/>
              <a:pPr>
                <a:spcBef>
                  <a:spcPct val="0"/>
                </a:spcBef>
              </a:pPr>
              <a:t>24</a:t>
            </a:fld>
            <a:endParaRPr kumimoji="0" lang="en-US" alt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aseline="0" dirty="0" smtClean="0"/>
              <a:t>STD_IDF has high correlation than VAR_IDF</a:t>
            </a:r>
          </a:p>
          <a:p>
            <a:endParaRPr lang="en-US" altLang="en-US" baseline="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666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DEF9D3-FB29-4001-A1FF-05069DE87AAE}" type="slidenum">
              <a:rPr kumimoji="0" lang="en-US" altLang="en-US" sz="1300"/>
              <a:pPr>
                <a:spcBef>
                  <a:spcPct val="0"/>
                </a:spcBef>
              </a:pPr>
              <a:t>25</a:t>
            </a:fld>
            <a:endParaRPr kumimoji="0" lang="en-US" alt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900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3FC9CC-F6C6-481E-ADF2-E5D39EC2C6AC}" type="slidenum">
              <a:rPr kumimoji="0" lang="en-US" altLang="en-US" sz="1300"/>
              <a:pPr>
                <a:spcBef>
                  <a:spcPct val="0"/>
                </a:spcBef>
              </a:pPr>
              <a:t>26</a:t>
            </a:fld>
            <a:endParaRPr kumimoji="0"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550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68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3FC9CC-F6C6-481E-ADF2-E5D39EC2C6AC}" type="slidenum">
              <a:rPr kumimoji="0" lang="en-US" altLang="en-US" sz="1300"/>
              <a:pPr>
                <a:spcBef>
                  <a:spcPct val="0"/>
                </a:spcBef>
              </a:pPr>
              <a:t>27</a:t>
            </a:fld>
            <a:endParaRPr kumimoji="0"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535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Dendogram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December  13, 2013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December  13,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B5ADC2-7248-4799-8E52-477E151C3EE9}" type="slidenum">
              <a:rPr lang="en-US" b="1" smtClean="0"/>
              <a:pPr/>
              <a:t>‹N°›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 13,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December  13, 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 algn="l"/>
              <a:t>‹N°›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94344"/>
            <a:ext cx="8229600" cy="2310856"/>
          </a:xfrm>
        </p:spPr>
        <p:txBody>
          <a:bodyPr anchor="ctr"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b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– 02 (01)</a:t>
            </a:r>
            <a:endParaRPr lang="en-US" altLang="ja-JP" sz="3600" dirty="0">
              <a:solidFill>
                <a:schemeClr val="tx1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612" y="4419600"/>
            <a:ext cx="6984776" cy="1702163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altLang="ja-JP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Md</a:t>
            </a:r>
            <a:r>
              <a:rPr lang="en-US" altLang="ja-JP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Zia </a:t>
            </a:r>
            <a:r>
              <a:rPr lang="en-US" altLang="ja-JP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Ullah</a:t>
            </a:r>
            <a:endParaRPr lang="en-US" altLang="ja-JP" sz="2400" dirty="0" smtClean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altLang="ja-JP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Post-doc</a:t>
            </a:r>
          </a:p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IRIT, </a:t>
            </a:r>
            <a:r>
              <a:rPr lang="en-US" altLang="ja-JP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CNRS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7565" y="6371348"/>
            <a:ext cx="21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kumimoji="1" lang="en-US" altLang="ja-JP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kumimoji="1" lang="en-US" altLang="ja-JP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2020</a:t>
            </a:r>
            <a:endParaRPr kumimoji="1" lang="ja-JP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10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Data Visualization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381000" y="1202829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Correlogram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graph of correlation matrix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useful to highlight the most correlated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33599"/>
            <a:ext cx="5492496" cy="43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11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Correlation analysis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 flipH="1">
            <a:off x="457200" y="152673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statistical technique used to determine the </a:t>
            </a:r>
            <a:r>
              <a:rPr lang="en-US" alt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degree/strength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 relationship between two variables.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05599"/>
            <a:ext cx="4996294" cy="39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3600" b="0" dirty="0" smtClean="0">
                <a:effectLst/>
                <a:latin typeface="Arial" panose="020B0604020202020204" pitchFamily="34" charset="0"/>
              </a:rPr>
              <a:t>Types of correlation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10600" cy="457200"/>
          </a:xfrm>
        </p:spPr>
        <p:txBody>
          <a:bodyPr>
            <a:normAutofit/>
          </a:bodyPr>
          <a:lstStyle/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effectLst/>
                <a:latin typeface="Arial" panose="020B0604020202020204" pitchFamily="34" charset="0"/>
              </a:rPr>
              <a:t>The pattern of data indicatives the type of relationship.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76400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Arial" panose="020B0604020202020204" pitchFamily="34" charset="0"/>
              </a:rPr>
              <a:t>positive relationship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Arial" panose="020B0604020202020204" pitchFamily="34" charset="0"/>
              </a:rPr>
              <a:t>negative relationship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Arial" panose="020B0604020202020204" pitchFamily="34" charset="0"/>
              </a:rPr>
              <a:t>no </a:t>
            </a:r>
            <a:r>
              <a:rPr lang="en-US" altLang="en-US" sz="2400" dirty="0">
                <a:latin typeface="Arial" panose="020B0604020202020204" pitchFamily="34" charset="0"/>
              </a:rPr>
              <a:t>relationship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27" y="1905000"/>
            <a:ext cx="5119673" cy="40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Arial" pitchFamily="34" charset="0"/>
              </a:rPr>
              <a:t>Positive relationship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2" y="1947632"/>
            <a:ext cx="8590915" cy="40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90432"/>
            <a:ext cx="8912428" cy="4224568"/>
          </a:xfrm>
          <a:prstGeom prst="rect">
            <a:avLst/>
          </a:prstGeom>
        </p:spPr>
      </p:pic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6697" y="191729"/>
            <a:ext cx="8200103" cy="95127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Negative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523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z="3600" smtClean="0">
                <a:latin typeface="Arial" pitchFamily="34" charset="0"/>
              </a:rPr>
              <a:t>No relation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38032"/>
            <a:ext cx="8430159" cy="39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Correlation coefficient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458200" cy="2514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which denotes the degree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relationship.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Range of value between -1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-1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 refers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relationship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relationship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900113" y="5059363"/>
            <a:ext cx="748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900113" y="498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8388350" y="498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484688" y="49307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700338" y="50593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63938" y="49879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1763713" y="49879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5508625" y="49879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7308850" y="49879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39750" y="549116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-1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8201025" y="5562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059113" y="5562600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/>
              <a:t>-0.25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447800" y="5562600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dirty="0"/>
              <a:t>-0.75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7019925" y="5562600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/>
              <a:t>0.75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292725" y="5562600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dirty="0"/>
              <a:t>0.25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900113" y="44116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/>
              <a:t>strong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7451725" y="44116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/>
              <a:t>strong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1908175" y="441166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/>
              <a:t>intermediate</a:t>
            </a: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5795963" y="441166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/>
              <a:t>intermediate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3635375" y="4411663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/>
              <a:t>weak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643438" y="44116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/>
              <a:t>weak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084637" y="5562600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dirty="0" smtClean="0"/>
              <a:t>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231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z="3200" dirty="0" smtClean="0">
                <a:latin typeface="Arial" pitchFamily="34" charset="0"/>
              </a:rPr>
              <a:t>Types of correlation coefficient</a:t>
            </a:r>
            <a:endParaRPr lang="arn-CL" sz="3200" dirty="0" smtClean="0">
              <a:latin typeface="Arial" pitchFamily="34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905000"/>
            <a:ext cx="8088312" cy="1371600"/>
          </a:xfrm>
        </p:spPr>
        <p:txBody>
          <a:bodyPr>
            <a:normAutofit/>
          </a:bodyPr>
          <a:lstStyle/>
          <a:p>
            <a:pPr algn="l" rtl="0" eaLnBrk="1" hangingPunct="1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itchFamily="34" charset="0"/>
              </a:rPr>
              <a:t>Pearson's correlation</a:t>
            </a:r>
          </a:p>
          <a:p>
            <a:pPr algn="l" rtl="0" eaLnBrk="1" hangingPunct="1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itchFamily="34" charset="0"/>
              </a:rPr>
              <a:t>Spearman rank correlation</a:t>
            </a:r>
          </a:p>
          <a:p>
            <a:pPr algn="l" rtl="0" eaLnBrk="1" hangingPunct="1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itchFamily="34" charset="0"/>
              </a:rPr>
              <a:t>Kendal Tau-b correlation</a:t>
            </a:r>
          </a:p>
        </p:txBody>
      </p:sp>
    </p:spTree>
    <p:extLst>
      <p:ext uri="{BB962C8B-B14F-4D97-AF65-F5344CB8AC3E}">
        <p14:creationId xmlns:p14="http://schemas.microsoft.com/office/powerpoint/2010/main" val="29791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z="3200" dirty="0" smtClean="0">
                <a:latin typeface="Arial" pitchFamily="34" charset="0"/>
              </a:rPr>
              <a:t>Pearson’s correlation coefficient</a:t>
            </a:r>
            <a:endParaRPr lang="arn-CL" sz="3200" dirty="0" smtClean="0">
              <a:latin typeface="Arial" pitchFamily="34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40712" cy="914400"/>
          </a:xfrm>
        </p:spPr>
        <p:txBody>
          <a:bodyPr>
            <a:normAutofit/>
          </a:bodyPr>
          <a:lstStyle/>
          <a:p>
            <a:pPr algn="l" rtl="0" eaLnBrk="1" hangingPunct="1"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itchFamily="34" charset="0"/>
              </a:rPr>
              <a:t>Measures the nature and strength between two variables </a:t>
            </a:r>
            <a:r>
              <a:rPr lang="en-US" sz="2400" b="1" dirty="0" smtClean="0">
                <a:latin typeface="Arial" pitchFamily="34" charset="0"/>
              </a:rPr>
              <a:t>X</a:t>
            </a:r>
            <a:r>
              <a:rPr lang="en-US" sz="2400" dirty="0" smtClean="0">
                <a:latin typeface="Arial" pitchFamily="34" charset="0"/>
              </a:rPr>
              <a:t> and </a:t>
            </a:r>
            <a:r>
              <a:rPr lang="en-US" sz="2400" b="1" dirty="0" smtClean="0">
                <a:latin typeface="Arial" pitchFamily="34" charset="0"/>
              </a:rPr>
              <a:t>Y</a:t>
            </a:r>
            <a:r>
              <a:rPr lang="en-US" sz="2400" dirty="0" smtClean="0">
                <a:latin typeface="Arial" pitchFamily="34" charset="0"/>
              </a:rPr>
              <a:t> of the quantitative type</a:t>
            </a: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2328863" y="2133600"/>
          <a:ext cx="392430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Équation" r:id="rId4" imgW="1396800" imgH="660240" progId="Equation.3">
                  <p:embed/>
                </p:oleObj>
              </mc:Choice>
              <mc:Fallback>
                <p:oleObj name="Équation" r:id="rId4" imgW="1396800" imgH="6602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133600"/>
                        <a:ext cx="3924300" cy="184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827088" y="4343400"/>
                <a:ext cx="8088312" cy="1905000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Arial" pitchFamily="34" charset="0"/>
                  </a:rPr>
                  <a:t> is the sample mean of variable </a:t>
                </a:r>
                <a:r>
                  <a:rPr lang="en-US" sz="2000" b="1" dirty="0" smtClean="0">
                    <a:latin typeface="Arial" pitchFamily="34" charset="0"/>
                  </a:rPr>
                  <a:t>X</a:t>
                </a: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Arial" pitchFamily="34" charset="0"/>
                  </a:rPr>
                  <a:t> is the sample mean of </a:t>
                </a:r>
                <a:r>
                  <a:rPr lang="en-US" sz="2000" dirty="0" smtClean="0">
                    <a:latin typeface="Arial" pitchFamily="34" charset="0"/>
                  </a:rPr>
                  <a:t>variable </a:t>
                </a:r>
                <a:r>
                  <a:rPr lang="en-US" sz="2000" b="1" dirty="0" smtClean="0">
                    <a:latin typeface="Arial" pitchFamily="34" charset="0"/>
                  </a:rPr>
                  <a:t>Y</a:t>
                </a: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b="1" i="1" dirty="0" smtClean="0">
                    <a:latin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</a:rPr>
                  <a:t>is the standard deviation of variable </a:t>
                </a:r>
                <a:r>
                  <a:rPr lang="en-US" sz="2000" b="1" dirty="0" smtClean="0">
                    <a:latin typeface="Arial" pitchFamily="34" charset="0"/>
                  </a:rPr>
                  <a:t>X</a:t>
                </a: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b="1" i="1" dirty="0">
                    <a:latin typeface="Arial" pitchFamily="34" charset="0"/>
                  </a:rPr>
                  <a:t> </a:t>
                </a:r>
                <a:r>
                  <a:rPr lang="en-US" sz="2000" dirty="0">
                    <a:latin typeface="Arial" pitchFamily="34" charset="0"/>
                  </a:rPr>
                  <a:t>is the standard deviation of </a:t>
                </a:r>
                <a:r>
                  <a:rPr lang="en-US" sz="2000" dirty="0" smtClean="0">
                    <a:latin typeface="Arial" pitchFamily="34" charset="0"/>
                  </a:rPr>
                  <a:t>variable </a:t>
                </a:r>
                <a:r>
                  <a:rPr lang="en-US" sz="2000" b="1" dirty="0" smtClean="0">
                    <a:latin typeface="Arial" pitchFamily="34" charset="0"/>
                  </a:rPr>
                  <a:t>Y</a:t>
                </a: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:r>
                  <a:rPr lang="en-US" sz="2000" dirty="0">
                    <a:latin typeface="Arial" pitchFamily="34" charset="0"/>
                  </a:rPr>
                  <a:t>n</a:t>
                </a:r>
                <a:r>
                  <a:rPr lang="en-US" sz="2000" dirty="0" smtClean="0">
                    <a:latin typeface="Arial" pitchFamily="34" charset="0"/>
                  </a:rPr>
                  <a:t> is the number of samples</a:t>
                </a:r>
                <a:endParaRPr lang="en-US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4343400"/>
                <a:ext cx="8088312" cy="1905000"/>
              </a:xfrm>
              <a:prstGeom prst="rect">
                <a:avLst/>
              </a:prstGeom>
              <a:blipFill>
                <a:blip r:embed="rId6"/>
                <a:stretch>
                  <a:fillRect l="-301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0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z="3200" dirty="0" smtClean="0">
                <a:latin typeface="Arial" pitchFamily="34" charset="0"/>
              </a:rPr>
              <a:t>Spearman rank </a:t>
            </a:r>
            <a:r>
              <a:rPr lang="en-US" dirty="0"/>
              <a:t>c</a:t>
            </a:r>
            <a:r>
              <a:rPr lang="en-US" sz="3200" dirty="0" smtClean="0">
                <a:latin typeface="Arial" pitchFamily="34" charset="0"/>
              </a:rPr>
              <a:t>orrelation </a:t>
            </a:r>
            <a:r>
              <a:rPr lang="en-US" dirty="0" smtClean="0"/>
              <a:t>c</a:t>
            </a:r>
            <a:r>
              <a:rPr lang="en-US" sz="3200" dirty="0" smtClean="0">
                <a:latin typeface="Arial" pitchFamily="34" charset="0"/>
              </a:rPr>
              <a:t>oefficient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890587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itchFamily="34" charset="0"/>
              </a:rPr>
              <a:t>Makes use of the two sets of ranks that may be assigned to the sample values of X and Y.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2362200"/>
            <a:ext cx="80010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  <a:defRPr/>
            </a:pPr>
            <a:r>
              <a:rPr lang="en-US" sz="2000" dirty="0" smtClean="0">
                <a:latin typeface="Arial" pitchFamily="34" charset="0"/>
              </a:rPr>
              <a:t>1. Rank the values of X from 1 to n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000" dirty="0" smtClean="0">
                <a:latin typeface="Arial" pitchFamily="34" charset="0"/>
              </a:rPr>
              <a:t>2. Rank the values of Y from 1 to n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000" dirty="0" smtClean="0">
                <a:latin typeface="Arial" pitchFamily="34" charset="0"/>
              </a:rPr>
              <a:t>3. Compute the value of d</a:t>
            </a:r>
            <a:r>
              <a:rPr lang="en-US" sz="2000" baseline="-25000" dirty="0" smtClean="0">
                <a:latin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</a:rPr>
              <a:t> for each pair of observation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000" dirty="0" smtClean="0">
                <a:latin typeface="Arial" pitchFamily="34" charset="0"/>
              </a:rPr>
              <a:t> by subtracting the rank of Y</a:t>
            </a:r>
            <a:r>
              <a:rPr lang="en-US" sz="2000" baseline="-25000" dirty="0" smtClean="0">
                <a:latin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</a:rPr>
              <a:t> from the rank of X</a:t>
            </a:r>
            <a:r>
              <a:rPr lang="en-US" sz="2000" baseline="-25000" dirty="0" smtClean="0">
                <a:latin typeface="Arial" pitchFamily="34" charset="0"/>
              </a:rPr>
              <a:t>i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000" dirty="0" smtClean="0">
                <a:latin typeface="Arial" pitchFamily="34" charset="0"/>
              </a:rPr>
              <a:t>4. Square each d</a:t>
            </a:r>
            <a:r>
              <a:rPr lang="en-US" sz="2000" baseline="-25000" dirty="0" smtClean="0">
                <a:latin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</a:rPr>
              <a:t> and compute ∑d</a:t>
            </a:r>
            <a:r>
              <a:rPr lang="en-US" sz="2000" baseline="-25000" dirty="0" smtClean="0">
                <a:latin typeface="Arial" pitchFamily="34" charset="0"/>
              </a:rPr>
              <a:t>i</a:t>
            </a:r>
            <a:r>
              <a:rPr lang="en-US" sz="2000" baseline="30000" dirty="0" smtClean="0">
                <a:latin typeface="Arial" pitchFamily="34" charset="0"/>
              </a:rPr>
              <a:t>2</a:t>
            </a:r>
            <a:endParaRPr lang="en-US" altLang="zh-CN" sz="2000" dirty="0" smtClean="0">
              <a:latin typeface="Arial" pitchFamily="34" charset="0"/>
              <a:ea typeface="SimSun" pitchFamily="2" charset="-122"/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/>
          </p:nvPr>
        </p:nvGraphicFramePr>
        <p:xfrm>
          <a:off x="2646363" y="4692650"/>
          <a:ext cx="34099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Équation" r:id="rId3" imgW="1054080" imgH="457200" progId="Equation.3">
                  <p:embed/>
                </p:oleObj>
              </mc:Choice>
              <mc:Fallback>
                <p:oleObj name="Équation" r:id="rId3" imgW="1054080" imgH="457200" progId="Equation.3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6363" y="4692650"/>
                        <a:ext cx="340995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1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Outlines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2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4478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Objectives</a:t>
            </a:r>
            <a:endParaRPr lang="en-US" altLang="ja-JP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Visualization</a:t>
            </a: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Correlation analysis</a:t>
            </a: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8384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z="3200" dirty="0" smtClean="0">
                <a:latin typeface="Arial" pitchFamily="34" charset="0"/>
              </a:rPr>
              <a:t>Kendall Tau </a:t>
            </a:r>
            <a:r>
              <a:rPr lang="en-US" dirty="0"/>
              <a:t>c</a:t>
            </a:r>
            <a:r>
              <a:rPr lang="en-US" sz="3200" dirty="0" smtClean="0">
                <a:latin typeface="Arial" pitchFamily="34" charset="0"/>
              </a:rPr>
              <a:t>orrelation </a:t>
            </a:r>
            <a:r>
              <a:rPr lang="en-US" dirty="0" smtClean="0"/>
              <a:t>c</a:t>
            </a:r>
            <a:r>
              <a:rPr lang="en-US" sz="3200" dirty="0" smtClean="0">
                <a:latin typeface="Arial" pitchFamily="34" charset="0"/>
              </a:rPr>
              <a:t>oefficient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47799"/>
            <a:ext cx="8763000" cy="45719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Compares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rank orders between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of X and 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911244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Kendall rank correlation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coefficient: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781300" y="2541177"/>
                <a:ext cx="4114800" cy="1171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2541177"/>
                <a:ext cx="4114800" cy="117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47800" y="3806494"/>
            <a:ext cx="7391400" cy="108304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latin typeface="Arial" pitchFamily="34" charset="0"/>
              </a:rPr>
              <a:t>C is the number of concordant pairs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latin typeface="Arial" pitchFamily="34" charset="0"/>
              </a:rPr>
              <a:t>D is the number of discordant pairs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latin typeface="Arial" pitchFamily="34" charset="0"/>
              </a:rPr>
              <a:t>N is the number of samples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68584" y="2674203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consider the tired pairs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z="3200" dirty="0" smtClean="0">
                <a:latin typeface="Arial" pitchFamily="34" charset="0"/>
              </a:rPr>
              <a:t>Kendall tau-b </a:t>
            </a:r>
            <a:r>
              <a:rPr lang="en-US" dirty="0"/>
              <a:t>c</a:t>
            </a:r>
            <a:r>
              <a:rPr lang="en-US" sz="3200" dirty="0" smtClean="0">
                <a:latin typeface="Arial" pitchFamily="34" charset="0"/>
              </a:rPr>
              <a:t>orrelation </a:t>
            </a:r>
            <a:r>
              <a:rPr lang="en-US" dirty="0" smtClean="0"/>
              <a:t>c</a:t>
            </a:r>
            <a:r>
              <a:rPr lang="en-US" sz="3200" dirty="0" smtClean="0">
                <a:latin typeface="Arial" pitchFamily="34" charset="0"/>
              </a:rPr>
              <a:t>oefficient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21767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Kendall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tau-b: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447800" y="2210064"/>
                <a:ext cx="7239000" cy="990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210064"/>
                <a:ext cx="7239000" cy="990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1447800" y="3452164"/>
                <a:ext cx="7391400" cy="163060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:r>
                  <a:rPr lang="en-US" sz="2000" dirty="0" smtClean="0">
                    <a:latin typeface="Arial" pitchFamily="34" charset="0"/>
                  </a:rPr>
                  <a:t>C is the number of concordant pairs</a:t>
                </a: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:r>
                  <a:rPr lang="en-US" sz="2000" dirty="0" smtClean="0">
                    <a:latin typeface="Arial" pitchFamily="34" charset="0"/>
                  </a:rPr>
                  <a:t>D is the number of discordant pairs</a:t>
                </a: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itchFamily="34" charset="0"/>
                  </a:rPr>
                  <a:t>is the number of pairs not tired on rank X </a:t>
                </a: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itchFamily="34" charset="0"/>
                  </a:rPr>
                  <a:t>is the number of pairs not tired on rank </a:t>
                </a:r>
                <a:r>
                  <a:rPr lang="en-US" sz="2000" dirty="0" smtClean="0">
                    <a:latin typeface="Arial" pitchFamily="34" charset="0"/>
                  </a:rPr>
                  <a:t>Y </a:t>
                </a:r>
                <a:endParaRPr lang="en-US" sz="2000" dirty="0">
                  <a:latin typeface="Arial" pitchFamily="34" charset="0"/>
                </a:endParaRPr>
              </a:p>
              <a:p>
                <a:pPr>
                  <a:buClr>
                    <a:schemeClr val="tx1"/>
                  </a:buClr>
                  <a:buFont typeface="Courier New" panose="02070309020205020404" pitchFamily="49" charset="0"/>
                  <a:buChar char="o"/>
                  <a:defRPr/>
                </a:pPr>
                <a:endParaRPr lang="en-US" sz="2000" dirty="0" smtClean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52164"/>
                <a:ext cx="7391400" cy="1630600"/>
              </a:xfrm>
              <a:prstGeom prst="rect">
                <a:avLst/>
              </a:prstGeom>
              <a:blipFill>
                <a:blip r:embed="rId4"/>
                <a:stretch>
                  <a:fillRect l="-330" t="-1493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Testing correlations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126DB7EE-AC4B-492D-AA15-2504BB40A3D0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22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534400" cy="28035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you have a correlation. Now what?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terms of magnitude, how big is big?</a:t>
            </a:r>
          </a:p>
          <a:p>
            <a:pPr marL="708660" lvl="1" indent="-342900" eaLnBrk="1" fontAlgn="auto" hangingPunct="1"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correlations in large samples are “big.”</a:t>
            </a:r>
          </a:p>
          <a:p>
            <a:pPr marL="708660" lvl="1" indent="-342900" eaLnBrk="1" fontAlgn="auto" hangingPunct="1"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correlations in small samples aren’t always “big.”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Depends upon the magnitude of the correlation coefficient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size of your sample.</a:t>
            </a:r>
          </a:p>
        </p:txBody>
      </p:sp>
    </p:spTree>
    <p:extLst>
      <p:ext uri="{BB962C8B-B14F-4D97-AF65-F5344CB8AC3E}">
        <p14:creationId xmlns:p14="http://schemas.microsoft.com/office/powerpoint/2010/main" val="329169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Testing correlation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parameter =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Null hypothesis 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r = 0</a:t>
            </a:r>
          </a:p>
          <a:p>
            <a:pPr lvl="1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Test of linear independence</a:t>
            </a:r>
          </a:p>
          <a:p>
            <a:pPr lvl="1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What would a true null mean here?</a:t>
            </a:r>
          </a:p>
          <a:p>
            <a:pPr lvl="1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What would a false null mean here?</a:t>
            </a:r>
          </a:p>
          <a:p>
            <a:pPr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Alternative hypothesis (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r  0</a:t>
            </a:r>
          </a:p>
          <a:p>
            <a:pPr lvl="1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Two-tailed</a:t>
            </a:r>
          </a:p>
        </p:txBody>
      </p:sp>
    </p:spTree>
    <p:extLst>
      <p:ext uri="{BB962C8B-B14F-4D97-AF65-F5344CB8AC3E}">
        <p14:creationId xmlns:p14="http://schemas.microsoft.com/office/powerpoint/2010/main" val="1036529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Testing correlation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153400" cy="18288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parameter =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Null hypothesis 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r = 0</a:t>
            </a:r>
          </a:p>
          <a:p>
            <a:pPr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Alternative hypothesis (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r  0</a:t>
            </a:r>
          </a:p>
          <a:p>
            <a:pPr lvl="1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Two-tailed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3124200"/>
            <a:ext cx="4886325" cy="30575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25" y="3048000"/>
            <a:ext cx="462121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0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1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Significance testing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98462"/>
            <a:ext cx="6629400" cy="3581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t-value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here degree of freedom, DF = N-2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3732" name="Object 1"/>
          <p:cNvGraphicFramePr>
            <a:graphicFrameLocks noChangeAspect="1"/>
          </p:cNvGraphicFramePr>
          <p:nvPr>
            <p:extLst/>
          </p:nvPr>
        </p:nvGraphicFramePr>
        <p:xfrm>
          <a:off x="1905000" y="2286000"/>
          <a:ext cx="3200400" cy="180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4" imgW="787058" imgH="444307" progId="Equation.DSMT4">
                  <p:embed/>
                </p:oleObj>
              </mc:Choice>
              <mc:Fallback>
                <p:oleObj name="Equation" r:id="rId4" imgW="787058" imgH="444307" progId="Equation.DSMT4">
                  <p:embed/>
                  <p:pic>
                    <p:nvPicPr>
                      <p:cNvPr id="7373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3200400" cy="180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13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5175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Significance testing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8398239" cy="40386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 = 0.71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 = 21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t-value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t-critical value (19)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significance level 0.01 = 2.528</a:t>
            </a:r>
          </a:p>
          <a:p>
            <a:pPr marL="274320" lvl="1" indent="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Since 4.38 is larger than 2.09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null hypothesis, r = 0.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77" y="3733800"/>
            <a:ext cx="3381375" cy="2286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71068"/>
            <a:ext cx="45345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07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5175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Significance testing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479" y="1300638"/>
            <a:ext cx="8550639" cy="544111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t-value to p-value: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80" y="3119959"/>
            <a:ext cx="4288614" cy="289934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77987" y="1916959"/>
            <a:ext cx="579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-value = 2*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(-abs(t),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=N-1)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29000" y="2719849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is the distribution function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73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 scripts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28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446074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Visualization</a:t>
            </a:r>
            <a:endParaRPr kumimoji="1" lang="en-US" altLang="ja-JP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Correlation analysis</a:t>
            </a:r>
          </a:p>
          <a:p>
            <a:pPr marL="514350" indent="-514350">
              <a:lnSpc>
                <a:spcPct val="150000"/>
              </a:lnSpc>
              <a:buClr>
                <a:srgbClr val="000066"/>
              </a:buClr>
              <a:buSzPct val="75000"/>
              <a:buFont typeface="Arial" panose="020B0604020202020204" pitchFamily="34" charset="0"/>
              <a:buChar char="►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Statistical significance</a:t>
            </a:r>
            <a:endParaRPr kumimoji="1" lang="en-US" altLang="ja-JP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Objectives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3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8302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Exploring different data visualization methods</a:t>
            </a:r>
          </a:p>
          <a:p>
            <a:pPr marL="342900" indent="-342900">
              <a:buClr>
                <a:srgbClr val="002060"/>
              </a:buClr>
              <a:buFont typeface="Courier New" panose="02070309020205020404" pitchFamily="49" charset="0"/>
              <a:buChar char="o"/>
            </a:pP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Understanding </a:t>
            </a:r>
            <a:r>
              <a:rPr lang="en-US" altLang="ja-JP" sz="2400" dirty="0">
                <a:latin typeface="Arial" pitchFamily="34" charset="0"/>
                <a:cs typeface="Arial" pitchFamily="34" charset="0"/>
              </a:rPr>
              <a:t>the strength/degree of relationship between variables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ja-JP" sz="2400" dirty="0">
                <a:latin typeface="Arial" pitchFamily="34" charset="0"/>
                <a:cs typeface="Arial" pitchFamily="34" charset="0"/>
              </a:rPr>
              <a:t>Correlation </a:t>
            </a:r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analysis</a:t>
            </a: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altLang="ja-JP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Understanding </a:t>
            </a:r>
            <a:r>
              <a:rPr lang="en-US" sz="2400" dirty="0" smtClean="0">
                <a:latin typeface="+mj-lt"/>
              </a:rPr>
              <a:t>statistical significance</a:t>
            </a:r>
            <a:endParaRPr lang="en-US" sz="2400" dirty="0">
              <a:latin typeface="+mj-lt"/>
            </a:endParaRPr>
          </a:p>
          <a:p>
            <a:pPr marL="342900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altLang="ja-JP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4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Data Visualization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 flipH="1">
            <a:off x="457200" y="152382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Data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2400" dirty="0"/>
              <a:t> refers to the techniques used to communicate </a:t>
            </a:r>
            <a:r>
              <a:rPr lang="en-US" sz="2400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by encoding it as </a:t>
            </a:r>
            <a:r>
              <a:rPr lang="en-US" sz="2400" dirty="0">
                <a:solidFill>
                  <a:srgbClr val="C00000"/>
                </a:solidFill>
              </a:rPr>
              <a:t>visual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 (e.g., points, lines or bars) contained in graphics.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8956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is to communicate information clearly and efficiently to users. It is one of the steps in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33800"/>
            <a:ext cx="4926746" cy="22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5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Data Visualization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 flipH="1">
            <a:off x="457200" y="1523821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types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838200" y="2067292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Heat map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Correlogram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6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Data Visualization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381000" y="1202829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much one variable is affected by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easily and for simple data inspection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94530"/>
            <a:ext cx="4876800" cy="38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7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Data Visualization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457200" y="1295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Bar plot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Bar Plots are suitable for showing comparison between cumulative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across several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groups.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53" y="2524072"/>
            <a:ext cx="4767694" cy="37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8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Data Visualization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381000" y="1355229"/>
            <a:ext cx="8305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Box plot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Box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shows 5 statistically significant numbers-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minimum, the 25th percentile, the median, the 75th percentile and the maximum.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thus useful for visualizing the spread of the data 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29000"/>
            <a:ext cx="2371069" cy="241015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048000"/>
            <a:ext cx="3853294" cy="30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000000"/>
                </a:solidFill>
                <a:latin typeface="Arial"/>
                <a:cs typeface="Arial"/>
              </a:rPr>
              <a:pPr/>
              <a:t>9</a:t>
            </a:fld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Data Visualization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381000" y="1202829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Heat map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 exploratory data analysis with two dimensions as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axes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third dimension shown by intensity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000"/>
            <a:ext cx="4800600" cy="37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167126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1">
      <a:majorFont>
        <a:latin typeface="Arial"/>
        <a:ea typeface="HG明朝E"/>
        <a:cs typeface=""/>
      </a:majorFont>
      <a:minorFont>
        <a:latin typeface="Arial"/>
        <a:ea typeface="ＭＳ Ｐゴシック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TS010167126</Template>
  <TotalTime>0</TotalTime>
  <Words>893</Words>
  <Application>Microsoft Office PowerPoint</Application>
  <PresentationFormat>Affichage à l'écran (4:3)</PresentationFormat>
  <Paragraphs>202</Paragraphs>
  <Slides>28</Slides>
  <Notes>21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42" baseType="lpstr">
      <vt:lpstr>ＭＳ Ｐゴシック</vt:lpstr>
      <vt:lpstr>SimSun</vt:lpstr>
      <vt:lpstr>Arial</vt:lpstr>
      <vt:lpstr>Calibri</vt:lpstr>
      <vt:lpstr>Cambria Math</vt:lpstr>
      <vt:lpstr>Courier New</vt:lpstr>
      <vt:lpstr>HG明朝E</vt:lpstr>
      <vt:lpstr>Symbol</vt:lpstr>
      <vt:lpstr>Times New Roman</vt:lpstr>
      <vt:lpstr>Wingdings</vt:lpstr>
      <vt:lpstr>Wingdings 3</vt:lpstr>
      <vt:lpstr>TS010167126</vt:lpstr>
      <vt:lpstr>Équation</vt:lpstr>
      <vt:lpstr>Equation</vt:lpstr>
      <vt:lpstr>Data Analysis  Lecture – 02 (01)</vt:lpstr>
      <vt:lpstr>Outlines</vt:lpstr>
      <vt:lpstr>Objectives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Correlation analysis</vt:lpstr>
      <vt:lpstr>Types of correlation</vt:lpstr>
      <vt:lpstr>Positive relationship</vt:lpstr>
      <vt:lpstr>Negative relationship</vt:lpstr>
      <vt:lpstr>No relation</vt:lpstr>
      <vt:lpstr>Correlation coefficient</vt:lpstr>
      <vt:lpstr>Types of correlation coefficient</vt:lpstr>
      <vt:lpstr>Pearson’s correlation coefficient</vt:lpstr>
      <vt:lpstr>Spearman rank correlation coefficient</vt:lpstr>
      <vt:lpstr>Kendall Tau correlation coefficient</vt:lpstr>
      <vt:lpstr>Kendall tau-b correlation coefficient</vt:lpstr>
      <vt:lpstr>Testing correlations</vt:lpstr>
      <vt:lpstr>Testing correlation</vt:lpstr>
      <vt:lpstr>Testing correlation</vt:lpstr>
      <vt:lpstr>Significance testing</vt:lpstr>
      <vt:lpstr>Significance testing</vt:lpstr>
      <vt:lpstr>Significance testing</vt:lpstr>
      <vt:lpstr>R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2013-08-22T20:55:37Z</dcterms:created>
  <dcterms:modified xsi:type="dcterms:W3CDTF">2020-10-21T10:46:53Z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