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0B806-2125-44F3-A992-07ABE283DCAB}"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F9858-5602-445E-A505-B58876A73EE5}" type="slidenum">
              <a:rPr lang="en-US" smtClean="0"/>
              <a:t>‹#›</a:t>
            </a:fld>
            <a:endParaRPr lang="en-US"/>
          </a:p>
        </p:txBody>
      </p:sp>
    </p:spTree>
    <p:extLst>
      <p:ext uri="{BB962C8B-B14F-4D97-AF65-F5344CB8AC3E}">
        <p14:creationId xmlns:p14="http://schemas.microsoft.com/office/powerpoint/2010/main" val="357984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9858-5602-445E-A505-B58876A73EE5}" type="slidenum">
              <a:rPr lang="en-US" smtClean="0"/>
              <a:t>8</a:t>
            </a:fld>
            <a:endParaRPr lang="en-US"/>
          </a:p>
        </p:txBody>
      </p:sp>
    </p:spTree>
    <p:extLst>
      <p:ext uri="{BB962C8B-B14F-4D97-AF65-F5344CB8AC3E}">
        <p14:creationId xmlns:p14="http://schemas.microsoft.com/office/powerpoint/2010/main" val="62764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5C24-AB47-F773-2061-065E3E57C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B49D78-DD85-7D4D-668E-1220BC8AC7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830D2-BDCD-9E99-A39B-0A84ACA5E4B8}"/>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5" name="Footer Placeholder 4">
            <a:extLst>
              <a:ext uri="{FF2B5EF4-FFF2-40B4-BE49-F238E27FC236}">
                <a16:creationId xmlns:a16="http://schemas.microsoft.com/office/drawing/2014/main" id="{E78E086C-BF6C-3A6F-07D1-898A1F6C1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8FDBF-581C-219F-B754-FAC2EBE26B89}"/>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265393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0DEB-E718-4EBC-8FFC-9B91CF1832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23767F-CF3B-6671-558C-59616D556E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B630D-5C47-0267-CEE9-25667BFAF5D1}"/>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5" name="Footer Placeholder 4">
            <a:extLst>
              <a:ext uri="{FF2B5EF4-FFF2-40B4-BE49-F238E27FC236}">
                <a16:creationId xmlns:a16="http://schemas.microsoft.com/office/drawing/2014/main" id="{F06DEC76-3C7B-60CE-D378-94CE4A062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6FF4C-6927-9D41-7548-AF8F8E5F9001}"/>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307116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75AC0-79BB-BEEB-121E-09FFDABED8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0361D4-BCB3-3C4E-0585-B6D8641B3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7C779-AFD6-38C4-AA59-5630CB4BB8AE}"/>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5" name="Footer Placeholder 4">
            <a:extLst>
              <a:ext uri="{FF2B5EF4-FFF2-40B4-BE49-F238E27FC236}">
                <a16:creationId xmlns:a16="http://schemas.microsoft.com/office/drawing/2014/main" id="{6787924D-DAEC-2115-1883-B8B9EB2F3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8D6CC-A003-8564-51F4-8ACC81203E0B}"/>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336868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078C-8E89-71F3-8CCD-1CEF59FBD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00625-244D-51B7-726C-D14F583477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1200A-ADBA-2EEC-C6C2-EB6799DD5AFF}"/>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5" name="Footer Placeholder 4">
            <a:extLst>
              <a:ext uri="{FF2B5EF4-FFF2-40B4-BE49-F238E27FC236}">
                <a16:creationId xmlns:a16="http://schemas.microsoft.com/office/drawing/2014/main" id="{049A2045-19BC-3898-18A1-3BC98DCBB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3460F-28E3-9F13-001F-F591BF5ABE96}"/>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292384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8DED-238B-35F8-587D-8AF84A89E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8084C2-910E-FB46-9E09-7249C9E8A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F9724-9529-771C-17E4-1AF105AB69BB}"/>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5" name="Footer Placeholder 4">
            <a:extLst>
              <a:ext uri="{FF2B5EF4-FFF2-40B4-BE49-F238E27FC236}">
                <a16:creationId xmlns:a16="http://schemas.microsoft.com/office/drawing/2014/main" id="{936B5EAC-76D7-CFE2-CE2E-79B2197C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D88FF-68A2-85BC-1347-A59EA2C91ABA}"/>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195527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BEE9-6121-A4A5-2DC8-5B43E62A1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6D293-18DB-264D-F293-A9624443D7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2A2671-8989-5B7F-89DC-412ED4AAD3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6D3D7-EFA7-C673-784C-28166A2D03A1}"/>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6" name="Footer Placeholder 5">
            <a:extLst>
              <a:ext uri="{FF2B5EF4-FFF2-40B4-BE49-F238E27FC236}">
                <a16:creationId xmlns:a16="http://schemas.microsoft.com/office/drawing/2014/main" id="{5F4AEBA7-984F-55BB-020A-DA412E66C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86452-7A0D-A63C-F38B-5994A7952A77}"/>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252217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0F8E-9CE7-76B8-A7A5-A7B03B293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61F735-F039-99B1-FEF6-3E6D55C9E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EC357-1D49-BB9F-F417-EAE9A0B32E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187B4-B395-DB53-A1B3-14667AD1A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F660D-A348-5886-8C34-AEB5983A1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C5495-FF64-4D20-961B-D22C66C6CE62}"/>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8" name="Footer Placeholder 7">
            <a:extLst>
              <a:ext uri="{FF2B5EF4-FFF2-40B4-BE49-F238E27FC236}">
                <a16:creationId xmlns:a16="http://schemas.microsoft.com/office/drawing/2014/main" id="{44424232-8EF5-02F1-1B2B-7E2403E9B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37C497-BF37-48F6-3E24-7C9EC5C89F9C}"/>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88668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9923-FCA0-5E15-D93B-104AE31EA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299816-7FB7-2482-3BBD-897F8BC4A171}"/>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4" name="Footer Placeholder 3">
            <a:extLst>
              <a:ext uri="{FF2B5EF4-FFF2-40B4-BE49-F238E27FC236}">
                <a16:creationId xmlns:a16="http://schemas.microsoft.com/office/drawing/2014/main" id="{71E8EF02-A8CC-CF8A-A217-BAF28A101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7B9DC1-F2EB-2775-B82F-63E162633D4A}"/>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3227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19169-4FCD-8B9F-5535-794F91D923DB}"/>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3" name="Footer Placeholder 2">
            <a:extLst>
              <a:ext uri="{FF2B5EF4-FFF2-40B4-BE49-F238E27FC236}">
                <a16:creationId xmlns:a16="http://schemas.microsoft.com/office/drawing/2014/main" id="{72D7EB37-B542-B4B7-038A-DBF82AD14C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FF33B5-EEE7-30D5-1CD6-F90CB0CA4246}"/>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110518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0F3B-F954-4F43-30B4-6F3D91D15E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9246E5-07E4-1752-1D29-3177AA243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0D36CC-02AD-AF85-B48D-214227A00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404BB-6BE7-0DA1-0CA5-8D94F085DE85}"/>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6" name="Footer Placeholder 5">
            <a:extLst>
              <a:ext uri="{FF2B5EF4-FFF2-40B4-BE49-F238E27FC236}">
                <a16:creationId xmlns:a16="http://schemas.microsoft.com/office/drawing/2014/main" id="{1952C43D-02C2-E7AE-D31B-A982DA14C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5A53A-D429-E13E-D791-2767A9C34DF0}"/>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423156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ED38-58AE-DD01-222A-66FF0ABF8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FBD0C3-B6BB-972C-31B4-193469993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413DA6-9CC1-9681-F5E7-379EB0057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C00BB-502F-F54D-22BA-F0EB7F5E7013}"/>
              </a:ext>
            </a:extLst>
          </p:cNvPr>
          <p:cNvSpPr>
            <a:spLocks noGrp="1"/>
          </p:cNvSpPr>
          <p:nvPr>
            <p:ph type="dt" sz="half" idx="10"/>
          </p:nvPr>
        </p:nvSpPr>
        <p:spPr/>
        <p:txBody>
          <a:bodyPr/>
          <a:lstStyle/>
          <a:p>
            <a:fld id="{C3DE02B6-DE4D-4FB3-B08A-F2BBC4A50B85}" type="datetimeFigureOut">
              <a:rPr lang="en-US" smtClean="0"/>
              <a:t>9/20/2024</a:t>
            </a:fld>
            <a:endParaRPr lang="en-US"/>
          </a:p>
        </p:txBody>
      </p:sp>
      <p:sp>
        <p:nvSpPr>
          <p:cNvPr id="6" name="Footer Placeholder 5">
            <a:extLst>
              <a:ext uri="{FF2B5EF4-FFF2-40B4-BE49-F238E27FC236}">
                <a16:creationId xmlns:a16="http://schemas.microsoft.com/office/drawing/2014/main" id="{4DECBA21-19C8-E58C-1564-6F8A9C193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1275A-D31D-3075-CEED-C6632F4A5773}"/>
              </a:ext>
            </a:extLst>
          </p:cNvPr>
          <p:cNvSpPr>
            <a:spLocks noGrp="1"/>
          </p:cNvSpPr>
          <p:nvPr>
            <p:ph type="sldNum" sz="quarter" idx="12"/>
          </p:nvPr>
        </p:nvSpPr>
        <p:spPr/>
        <p:txBody>
          <a:bodyPr/>
          <a:lstStyle/>
          <a:p>
            <a:fld id="{096FC190-A973-4830-98DF-3A8D5FB8C110}" type="slidenum">
              <a:rPr lang="en-US" smtClean="0"/>
              <a:t>‹#›</a:t>
            </a:fld>
            <a:endParaRPr lang="en-US"/>
          </a:p>
        </p:txBody>
      </p:sp>
    </p:spTree>
    <p:extLst>
      <p:ext uri="{BB962C8B-B14F-4D97-AF65-F5344CB8AC3E}">
        <p14:creationId xmlns:p14="http://schemas.microsoft.com/office/powerpoint/2010/main" val="362191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48E06-889C-8EF4-5B14-615674319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86D74-CBEC-1E3C-B6EF-0801E77D7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31479-D9AA-C435-7426-61EF8F230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E02B6-DE4D-4FB3-B08A-F2BBC4A50B85}" type="datetimeFigureOut">
              <a:rPr lang="en-US" smtClean="0"/>
              <a:t>9/20/2024</a:t>
            </a:fld>
            <a:endParaRPr lang="en-US"/>
          </a:p>
        </p:txBody>
      </p:sp>
      <p:sp>
        <p:nvSpPr>
          <p:cNvPr id="5" name="Footer Placeholder 4">
            <a:extLst>
              <a:ext uri="{FF2B5EF4-FFF2-40B4-BE49-F238E27FC236}">
                <a16:creationId xmlns:a16="http://schemas.microsoft.com/office/drawing/2014/main" id="{DDAEB823-2F34-5003-D255-8DE7BD3A2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43957B-1430-0D00-1E74-2B8CB86B5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FC190-A973-4830-98DF-3A8D5FB8C110}" type="slidenum">
              <a:rPr lang="en-US" smtClean="0"/>
              <a:t>‹#›</a:t>
            </a:fld>
            <a:endParaRPr lang="en-US"/>
          </a:p>
        </p:txBody>
      </p:sp>
    </p:spTree>
    <p:extLst>
      <p:ext uri="{BB962C8B-B14F-4D97-AF65-F5344CB8AC3E}">
        <p14:creationId xmlns:p14="http://schemas.microsoft.com/office/powerpoint/2010/main" val="247797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5D-89D8-0AFB-24C2-A17734AA4113}"/>
              </a:ext>
            </a:extLst>
          </p:cNvPr>
          <p:cNvSpPr>
            <a:spLocks noGrp="1"/>
          </p:cNvSpPr>
          <p:nvPr>
            <p:ph type="ctrTitle"/>
          </p:nvPr>
        </p:nvSpPr>
        <p:spPr>
          <a:xfrm>
            <a:off x="1449324" y="1296099"/>
            <a:ext cx="9293352" cy="1950021"/>
          </a:xfrm>
        </p:spPr>
        <p:txBody>
          <a:bodyPr/>
          <a:lstStyle/>
          <a:p>
            <a:r>
              <a:rPr lang="en-US" dirty="0">
                <a:latin typeface="Bernard MT Condensed" panose="02050806060905020404" pitchFamily="18" charset="0"/>
              </a:rPr>
              <a:t>Heart Disease Data Analysis</a:t>
            </a:r>
          </a:p>
        </p:txBody>
      </p:sp>
      <p:sp>
        <p:nvSpPr>
          <p:cNvPr id="3" name="Subtitle 2">
            <a:extLst>
              <a:ext uri="{FF2B5EF4-FFF2-40B4-BE49-F238E27FC236}">
                <a16:creationId xmlns:a16="http://schemas.microsoft.com/office/drawing/2014/main" id="{8A644CC8-4C2B-BBAA-06B3-8DBA8136B43D}"/>
              </a:ext>
            </a:extLst>
          </p:cNvPr>
          <p:cNvSpPr>
            <a:spLocks noGrp="1"/>
          </p:cNvSpPr>
          <p:nvPr>
            <p:ph type="subTitle" idx="1"/>
          </p:nvPr>
        </p:nvSpPr>
        <p:spPr>
          <a:xfrm>
            <a:off x="1524000" y="3538030"/>
            <a:ext cx="9144000" cy="1655762"/>
          </a:xfrm>
        </p:spPr>
        <p:txBody>
          <a:bodyPr>
            <a:normAutofit/>
          </a:bodyPr>
          <a:lstStyle/>
          <a:p>
            <a:r>
              <a:rPr lang="en-US" sz="4000" b="1" dirty="0"/>
              <a:t>Exploratory Data Analysis (EDA)</a:t>
            </a:r>
          </a:p>
          <a:p>
            <a:r>
              <a:rPr lang="en-US" sz="1600" dirty="0"/>
              <a:t>-By Sanika Sarang</a:t>
            </a:r>
          </a:p>
        </p:txBody>
      </p:sp>
    </p:spTree>
    <p:extLst>
      <p:ext uri="{BB962C8B-B14F-4D97-AF65-F5344CB8AC3E}">
        <p14:creationId xmlns:p14="http://schemas.microsoft.com/office/powerpoint/2010/main" val="296626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FC8C-3227-8F20-F1B3-CE730052D99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684CE7FA-9053-A185-36A2-7FA9143CF4E9}"/>
              </a:ext>
            </a:extLst>
          </p:cNvPr>
          <p:cNvSpPr>
            <a:spLocks noGrp="1"/>
          </p:cNvSpPr>
          <p:nvPr>
            <p:ph idx="1"/>
          </p:nvPr>
        </p:nvSpPr>
        <p:spPr/>
        <p:txBody>
          <a:bodyPr>
            <a:normAutofit/>
          </a:bodyPr>
          <a:lstStyle/>
          <a:p>
            <a:r>
              <a:rPr lang="en-US" sz="2000" b="1" dirty="0"/>
              <a:t>Objective</a:t>
            </a:r>
            <a:r>
              <a:rPr lang="en-US" sz="2000" dirty="0"/>
              <a:t>: Exploring the heart disease dataset to uncover patterns, trends, and relationships between different health conditions and the likelihood of heart disease. The analysis aims to identify key factors influencing heart disease to provide actionable insights for health professionals and policymakers.</a:t>
            </a:r>
          </a:p>
          <a:p>
            <a:r>
              <a:rPr lang="en-US" sz="2000" b="1" dirty="0"/>
              <a:t>Dataset Overview</a:t>
            </a:r>
            <a:r>
              <a:rPr lang="en-US" sz="2000" dirty="0"/>
              <a:t>:</a:t>
            </a:r>
          </a:p>
          <a:p>
            <a:pPr>
              <a:buFont typeface="Arial" panose="020B0604020202020204" pitchFamily="34" charset="0"/>
              <a:buChar char="•"/>
            </a:pPr>
            <a:r>
              <a:rPr lang="en-US" sz="2000" dirty="0"/>
              <a:t>The dataset consists of 22 health-related features collected from individuals, including:</a:t>
            </a:r>
          </a:p>
          <a:p>
            <a:pPr marL="742950" lvl="1" indent="-285750">
              <a:buFont typeface="Arial" panose="020B0604020202020204" pitchFamily="34" charset="0"/>
              <a:buChar char="•"/>
            </a:pPr>
            <a:r>
              <a:rPr lang="en-US" sz="2000" b="1" dirty="0"/>
              <a:t>BMI</a:t>
            </a:r>
            <a:r>
              <a:rPr lang="en-US" sz="2000" dirty="0"/>
              <a:t> (Body Mass Index): Indicator of body fat.</a:t>
            </a:r>
          </a:p>
          <a:p>
            <a:pPr marL="742950" lvl="1" indent="-285750">
              <a:buFont typeface="Arial" panose="020B0604020202020204" pitchFamily="34" charset="0"/>
              <a:buChar char="•"/>
            </a:pPr>
            <a:r>
              <a:rPr lang="en-US" sz="2000" b="1" dirty="0"/>
              <a:t>Mental Health Days (</a:t>
            </a:r>
            <a:r>
              <a:rPr lang="en-US" sz="2000" b="1" dirty="0" err="1"/>
              <a:t>MentHlth</a:t>
            </a:r>
            <a:r>
              <a:rPr lang="en-US" sz="2000" b="1" dirty="0"/>
              <a:t>)</a:t>
            </a:r>
            <a:r>
              <a:rPr lang="en-US" sz="2000" dirty="0"/>
              <a:t>: Number of days an individual reports poor mental health.</a:t>
            </a:r>
          </a:p>
          <a:p>
            <a:pPr marL="742950" lvl="1" indent="-285750">
              <a:buFont typeface="Arial" panose="020B0604020202020204" pitchFamily="34" charset="0"/>
              <a:buChar char="•"/>
            </a:pPr>
            <a:r>
              <a:rPr lang="en-US" sz="2000" b="1" dirty="0"/>
              <a:t>Physical Health Days (</a:t>
            </a:r>
            <a:r>
              <a:rPr lang="en-US" sz="2000" b="1" dirty="0" err="1"/>
              <a:t>PhysHlth</a:t>
            </a:r>
            <a:r>
              <a:rPr lang="en-US" sz="2000" b="1" dirty="0"/>
              <a:t>)</a:t>
            </a:r>
            <a:r>
              <a:rPr lang="en-US" sz="2000" dirty="0"/>
              <a:t>: Number of days an individual reports poor physical health.</a:t>
            </a:r>
          </a:p>
          <a:p>
            <a:pPr marL="742950" lvl="1" indent="-285750">
              <a:buFont typeface="Arial" panose="020B0604020202020204" pitchFamily="34" charset="0"/>
              <a:buChar char="•"/>
            </a:pPr>
            <a:r>
              <a:rPr lang="en-US" sz="2000" b="1" dirty="0"/>
              <a:t>Lifestyle Factors</a:t>
            </a:r>
            <a:r>
              <a:rPr lang="en-US" sz="2000" dirty="0"/>
              <a:t>: Smoking habits, physical activity, alcohol consumption, etc.</a:t>
            </a:r>
          </a:p>
          <a:p>
            <a:pPr marL="742950" lvl="1" indent="-285750">
              <a:buFont typeface="Arial" panose="020B0604020202020204" pitchFamily="34" charset="0"/>
              <a:buChar char="•"/>
            </a:pPr>
            <a:r>
              <a:rPr lang="en-US" sz="2000" b="1" dirty="0"/>
              <a:t>Medical Conditions</a:t>
            </a:r>
            <a:r>
              <a:rPr lang="en-US" sz="2000" dirty="0"/>
              <a:t>: Presence of </a:t>
            </a:r>
            <a:r>
              <a:rPr lang="en-US" sz="2000" b="1" dirty="0"/>
              <a:t>High Blood Pressure</a:t>
            </a:r>
            <a:r>
              <a:rPr lang="en-US" sz="2000" dirty="0"/>
              <a:t>, </a:t>
            </a:r>
            <a:r>
              <a:rPr lang="en-US" sz="2000" b="1" dirty="0"/>
              <a:t>High Cholesterol</a:t>
            </a:r>
            <a:r>
              <a:rPr lang="en-US" sz="2000" dirty="0"/>
              <a:t>, </a:t>
            </a:r>
            <a:r>
              <a:rPr lang="en-US" sz="2000" b="1" dirty="0"/>
              <a:t>Diabetes</a:t>
            </a:r>
            <a:r>
              <a:rPr lang="en-US" sz="2000" dirty="0"/>
              <a:t>, </a:t>
            </a:r>
            <a:r>
              <a:rPr lang="en-US" sz="2000" b="1" dirty="0"/>
              <a:t>Stroke</a:t>
            </a:r>
            <a:r>
              <a:rPr lang="en-US" sz="2000" dirty="0"/>
              <a:t>, and more.</a:t>
            </a:r>
          </a:p>
          <a:p>
            <a:pPr marL="742950" lvl="1" indent="-285750">
              <a:buFont typeface="Arial" panose="020B0604020202020204" pitchFamily="34" charset="0"/>
              <a:buChar char="•"/>
            </a:pPr>
            <a:r>
              <a:rPr lang="en-US" sz="2000" b="1" dirty="0"/>
              <a:t>Demographic Features</a:t>
            </a:r>
            <a:r>
              <a:rPr lang="en-US" sz="2000" dirty="0"/>
              <a:t>: Age, Sex, Education, and Income levels</a:t>
            </a:r>
          </a:p>
          <a:p>
            <a:endParaRPr lang="en-US" sz="2000" dirty="0"/>
          </a:p>
        </p:txBody>
      </p:sp>
    </p:spTree>
    <p:extLst>
      <p:ext uri="{BB962C8B-B14F-4D97-AF65-F5344CB8AC3E}">
        <p14:creationId xmlns:p14="http://schemas.microsoft.com/office/powerpoint/2010/main" val="5672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3CE0-605D-A7B5-F94F-E20F98E6DB0F}"/>
              </a:ext>
            </a:extLst>
          </p:cNvPr>
          <p:cNvSpPr>
            <a:spLocks noGrp="1"/>
          </p:cNvSpPr>
          <p:nvPr>
            <p:ph type="title"/>
          </p:nvPr>
        </p:nvSpPr>
        <p:spPr>
          <a:xfrm>
            <a:off x="838200" y="365125"/>
            <a:ext cx="10515600" cy="887603"/>
          </a:xfrm>
        </p:spPr>
        <p:txBody>
          <a:bodyPr/>
          <a:lstStyle/>
          <a:p>
            <a:r>
              <a:rPr lang="en-US" b="1" dirty="0"/>
              <a:t>Univariate Analysis:</a:t>
            </a:r>
          </a:p>
        </p:txBody>
      </p:sp>
      <p:sp>
        <p:nvSpPr>
          <p:cNvPr id="3" name="Content Placeholder 2">
            <a:extLst>
              <a:ext uri="{FF2B5EF4-FFF2-40B4-BE49-F238E27FC236}">
                <a16:creationId xmlns:a16="http://schemas.microsoft.com/office/drawing/2014/main" id="{407E73B3-BC1D-F47F-32C7-B2C824288968}"/>
              </a:ext>
            </a:extLst>
          </p:cNvPr>
          <p:cNvSpPr>
            <a:spLocks noGrp="1"/>
          </p:cNvSpPr>
          <p:nvPr>
            <p:ph idx="1"/>
          </p:nvPr>
        </p:nvSpPr>
        <p:spPr>
          <a:xfrm>
            <a:off x="838200" y="1252728"/>
            <a:ext cx="10515600" cy="4924235"/>
          </a:xfrm>
        </p:spPr>
        <p:txBody>
          <a:bodyPr>
            <a:normAutofit/>
          </a:bodyPr>
          <a:lstStyle/>
          <a:p>
            <a:pPr marL="0" indent="0">
              <a:buNone/>
            </a:pPr>
            <a:r>
              <a:rPr lang="en-US" sz="2000" b="1" u="sng" dirty="0"/>
              <a:t>Examine Distributions of Individual Variables</a:t>
            </a:r>
          </a:p>
          <a:p>
            <a:r>
              <a:rPr lang="en-US" sz="2000" b="1" dirty="0"/>
              <a:t>Univariate Analysis (Numerical)</a:t>
            </a:r>
          </a:p>
          <a:p>
            <a:pPr marL="342900" indent="-342900">
              <a:buFont typeface="+mj-lt"/>
              <a:buAutoNum type="arabicPeriod"/>
            </a:pPr>
            <a:r>
              <a:rPr lang="en-US" sz="1600" b="1" dirty="0"/>
              <a:t>BMI Distribution</a:t>
            </a:r>
            <a:r>
              <a:rPr lang="en-US" sz="1600" dirty="0"/>
              <a:t>: Most BMI values fall within a healthy range.</a:t>
            </a:r>
          </a:p>
          <a:p>
            <a:pPr marL="342900" indent="-342900">
              <a:buFont typeface="+mj-lt"/>
              <a:buAutoNum type="arabicPeriod"/>
            </a:pPr>
            <a:r>
              <a:rPr lang="en-US" sz="1600" b="1" dirty="0"/>
              <a:t>Mental Health Days (</a:t>
            </a:r>
            <a:r>
              <a:rPr lang="en-US" sz="1600" b="1" dirty="0" err="1"/>
              <a:t>MentHlth</a:t>
            </a:r>
            <a:r>
              <a:rPr lang="en-US" sz="1600" b="1" dirty="0"/>
              <a:t>)</a:t>
            </a:r>
            <a:r>
              <a:rPr lang="en-US" sz="1600" dirty="0"/>
              <a:t>: A significant portion of individuals reported few to no poor mental health days.</a:t>
            </a:r>
          </a:p>
          <a:p>
            <a:pPr marL="342900" indent="-342900">
              <a:buFont typeface="+mj-lt"/>
              <a:buAutoNum type="arabicPeriod"/>
            </a:pPr>
            <a:r>
              <a:rPr lang="en-US" sz="1600" b="1" dirty="0"/>
              <a:t>Physical Health Days (</a:t>
            </a:r>
            <a:r>
              <a:rPr lang="en-US" sz="1600" b="1" dirty="0" err="1"/>
              <a:t>PhysHlth</a:t>
            </a:r>
            <a:r>
              <a:rPr lang="en-US" sz="1600" b="1" dirty="0"/>
              <a:t>)</a:t>
            </a:r>
            <a:r>
              <a:rPr lang="en-US" sz="1600" dirty="0"/>
              <a:t>: Similar pattern to mental health, with many reporting good physical health.</a:t>
            </a:r>
          </a:p>
          <a:p>
            <a:r>
              <a:rPr lang="en-US" sz="2000" b="1" dirty="0"/>
              <a:t>Univariate Analysis (Categorical)</a:t>
            </a:r>
          </a:p>
          <a:p>
            <a:pPr marL="342900" indent="-342900">
              <a:buFont typeface="+mj-lt"/>
              <a:buAutoNum type="arabicPeriod"/>
            </a:pPr>
            <a:r>
              <a:rPr lang="en-US" sz="1600" b="1" dirty="0"/>
              <a:t>Age Distribution</a:t>
            </a:r>
            <a:r>
              <a:rPr lang="en-US" sz="1600" dirty="0"/>
              <a:t>: Most data points belong to older age categories. [Age:7-11]</a:t>
            </a:r>
          </a:p>
          <a:p>
            <a:pPr marL="342900" indent="-342900">
              <a:buFont typeface="+mj-lt"/>
              <a:buAutoNum type="arabicPeriod"/>
            </a:pPr>
            <a:r>
              <a:rPr lang="en-US" sz="1600" b="1" dirty="0"/>
              <a:t>Health Conditions Prevalence</a:t>
            </a:r>
            <a:r>
              <a:rPr lang="en-US" sz="1600" dirty="0"/>
              <a:t>: High Blood Pressure (</a:t>
            </a:r>
            <a:r>
              <a:rPr lang="en-US" sz="1600" dirty="0" err="1"/>
              <a:t>HighBP</a:t>
            </a:r>
            <a:r>
              <a:rPr lang="en-US" sz="1600" dirty="0"/>
              <a:t>), High Cholesterol (</a:t>
            </a:r>
            <a:r>
              <a:rPr lang="en-US" sz="1600" dirty="0" err="1"/>
              <a:t>HighChol</a:t>
            </a:r>
            <a:r>
              <a:rPr lang="en-US" sz="1600" dirty="0"/>
              <a:t>), and Smoking are common conditions.</a:t>
            </a:r>
          </a:p>
          <a:p>
            <a:pPr marL="0" indent="0">
              <a:buNone/>
            </a:pPr>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1CDBEC44-F997-ECD7-239C-D0539CB1A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61" y="4331267"/>
            <a:ext cx="5509839" cy="2234760"/>
          </a:xfrm>
          <a:prstGeom prst="rect">
            <a:avLst/>
          </a:prstGeom>
        </p:spPr>
      </p:pic>
      <p:pic>
        <p:nvPicPr>
          <p:cNvPr id="13" name="Picture 12">
            <a:extLst>
              <a:ext uri="{FF2B5EF4-FFF2-40B4-BE49-F238E27FC236}">
                <a16:creationId xmlns:a16="http://schemas.microsoft.com/office/drawing/2014/main" id="{BE35EB4E-673B-7D32-F37C-DBC2B65E7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940" y="4140883"/>
            <a:ext cx="4625919" cy="2615527"/>
          </a:xfrm>
          <a:prstGeom prst="rect">
            <a:avLst/>
          </a:prstGeom>
        </p:spPr>
      </p:pic>
    </p:spTree>
    <p:extLst>
      <p:ext uri="{BB962C8B-B14F-4D97-AF65-F5344CB8AC3E}">
        <p14:creationId xmlns:p14="http://schemas.microsoft.com/office/powerpoint/2010/main" val="394442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DB91-74C2-B9E7-AC0B-511A8F1B9240}"/>
              </a:ext>
            </a:extLst>
          </p:cNvPr>
          <p:cNvSpPr>
            <a:spLocks noGrp="1"/>
          </p:cNvSpPr>
          <p:nvPr>
            <p:ph type="title"/>
          </p:nvPr>
        </p:nvSpPr>
        <p:spPr/>
        <p:txBody>
          <a:bodyPr/>
          <a:lstStyle/>
          <a:p>
            <a:r>
              <a:rPr lang="en-US" b="1" dirty="0"/>
              <a:t>Univariate Analysis:</a:t>
            </a:r>
            <a:endParaRPr lang="en-US" dirty="0"/>
          </a:p>
        </p:txBody>
      </p:sp>
      <p:sp>
        <p:nvSpPr>
          <p:cNvPr id="3" name="Content Placeholder 2">
            <a:extLst>
              <a:ext uri="{FF2B5EF4-FFF2-40B4-BE49-F238E27FC236}">
                <a16:creationId xmlns:a16="http://schemas.microsoft.com/office/drawing/2014/main" id="{F311A1D5-DB91-6B00-67C9-3D734D03F6F2}"/>
              </a:ext>
            </a:extLst>
          </p:cNvPr>
          <p:cNvSpPr>
            <a:spLocks noGrp="1"/>
          </p:cNvSpPr>
          <p:nvPr>
            <p:ph idx="1"/>
          </p:nvPr>
        </p:nvSpPr>
        <p:spPr>
          <a:xfrm>
            <a:off x="493776" y="1321785"/>
            <a:ext cx="6583680" cy="4855178"/>
          </a:xfrm>
        </p:spPr>
        <p:txBody>
          <a:bodyPr>
            <a:normAutofit lnSpcReduction="10000"/>
          </a:bodyPr>
          <a:lstStyle/>
          <a:p>
            <a:pPr marL="0" indent="0">
              <a:buNone/>
            </a:pPr>
            <a:r>
              <a:rPr lang="en-US" sz="2000" b="1" u="sng" dirty="0"/>
              <a:t>Investigate Prevalence of Health Conditions</a:t>
            </a:r>
          </a:p>
          <a:p>
            <a:r>
              <a:rPr lang="en-US" sz="2000" dirty="0"/>
              <a:t>High Blood Pressure (</a:t>
            </a:r>
            <a:r>
              <a:rPr lang="en-US" sz="2000" dirty="0" err="1"/>
              <a:t>HighBP</a:t>
            </a:r>
            <a:r>
              <a:rPr lang="en-US" sz="2000" dirty="0"/>
              <a:t>): A bar chart to show the proportion of individuals with and without high blood pressure. This condition is a key contributor to heart disease.</a:t>
            </a:r>
          </a:p>
          <a:p>
            <a:r>
              <a:rPr lang="en-US" sz="2000" dirty="0"/>
              <a:t>High Cholesterol (</a:t>
            </a:r>
            <a:r>
              <a:rPr lang="en-US" sz="2000" dirty="0" err="1"/>
              <a:t>HighChol</a:t>
            </a:r>
            <a:r>
              <a:rPr lang="en-US" sz="2000" dirty="0"/>
              <a:t>): A bar chart visualizing the prevalence of high cholesterol among the population. High cholesterol levels can increase the risk of heart disease.</a:t>
            </a:r>
          </a:p>
          <a:p>
            <a:r>
              <a:rPr lang="en-US" sz="2000" dirty="0"/>
              <a:t>Other Health Conditions:</a:t>
            </a:r>
          </a:p>
          <a:p>
            <a:r>
              <a:rPr lang="en-US" sz="2000" dirty="0"/>
              <a:t>Diabetes: Categorize individuals as no diabetes, prediabetes, or diabetes.</a:t>
            </a:r>
          </a:p>
          <a:p>
            <a:r>
              <a:rPr lang="en-US" sz="2000" dirty="0"/>
              <a:t>Stroke: Show the proportion of individuals who have suffered a stroke.</a:t>
            </a:r>
          </a:p>
          <a:p>
            <a:r>
              <a:rPr lang="en-US" sz="2000" dirty="0"/>
              <a:t>Smoker: Visualize how smoking habits are distributed in the population.</a:t>
            </a:r>
          </a:p>
        </p:txBody>
      </p:sp>
      <p:pic>
        <p:nvPicPr>
          <p:cNvPr id="6" name="Picture 5">
            <a:extLst>
              <a:ext uri="{FF2B5EF4-FFF2-40B4-BE49-F238E27FC236}">
                <a16:creationId xmlns:a16="http://schemas.microsoft.com/office/drawing/2014/main" id="{747B93A6-28D2-F7A7-5BD9-9BA45398B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451" y="1027906"/>
            <a:ext cx="4851930" cy="2739422"/>
          </a:xfrm>
          <a:prstGeom prst="rect">
            <a:avLst/>
          </a:prstGeom>
        </p:spPr>
      </p:pic>
    </p:spTree>
    <p:extLst>
      <p:ext uri="{BB962C8B-B14F-4D97-AF65-F5344CB8AC3E}">
        <p14:creationId xmlns:p14="http://schemas.microsoft.com/office/powerpoint/2010/main" val="337315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0593-F4F4-9156-CBA9-4A0F1F8A8AC2}"/>
              </a:ext>
            </a:extLst>
          </p:cNvPr>
          <p:cNvSpPr>
            <a:spLocks noGrp="1"/>
          </p:cNvSpPr>
          <p:nvPr>
            <p:ph type="title"/>
          </p:nvPr>
        </p:nvSpPr>
        <p:spPr/>
        <p:txBody>
          <a:bodyPr/>
          <a:lstStyle/>
          <a:p>
            <a:r>
              <a:rPr lang="en-US" b="1" dirty="0"/>
              <a:t>Univariate Analysis:</a:t>
            </a:r>
            <a:endParaRPr lang="en-US" dirty="0"/>
          </a:p>
        </p:txBody>
      </p:sp>
      <p:sp>
        <p:nvSpPr>
          <p:cNvPr id="3" name="Content Placeholder 2">
            <a:extLst>
              <a:ext uri="{FF2B5EF4-FFF2-40B4-BE49-F238E27FC236}">
                <a16:creationId xmlns:a16="http://schemas.microsoft.com/office/drawing/2014/main" id="{CCE7DFED-C3EB-BBC7-E38E-6C90D06F0417}"/>
              </a:ext>
            </a:extLst>
          </p:cNvPr>
          <p:cNvSpPr>
            <a:spLocks noGrp="1"/>
          </p:cNvSpPr>
          <p:nvPr>
            <p:ph idx="1"/>
          </p:nvPr>
        </p:nvSpPr>
        <p:spPr/>
        <p:txBody>
          <a:bodyPr>
            <a:normAutofit/>
          </a:bodyPr>
          <a:lstStyle/>
          <a:p>
            <a:pPr marL="0" indent="0">
              <a:buNone/>
            </a:pPr>
            <a:r>
              <a:rPr lang="en-US" sz="2000" b="1" u="sng" dirty="0"/>
              <a:t>Analyze Distribution of Heart Disease (Target Variable)</a:t>
            </a:r>
          </a:p>
          <a:p>
            <a:r>
              <a:rPr lang="en-US" sz="2000" dirty="0"/>
              <a:t>Heart Disease Cases: Visualize the number of individuals who have experienced heart disease or a heart attack vs. those who haven't.</a:t>
            </a:r>
          </a:p>
          <a:p>
            <a:r>
              <a:rPr lang="en-US" sz="2000" dirty="0"/>
              <a:t>This is crucial to understanding the dataset's imbalance and to observe how prevalent heart disease is in the population.</a:t>
            </a:r>
          </a:p>
        </p:txBody>
      </p:sp>
      <p:pic>
        <p:nvPicPr>
          <p:cNvPr id="5" name="Picture 4">
            <a:extLst>
              <a:ext uri="{FF2B5EF4-FFF2-40B4-BE49-F238E27FC236}">
                <a16:creationId xmlns:a16="http://schemas.microsoft.com/office/drawing/2014/main" id="{4E13C1D3-A3EF-5CC2-B324-7661E6EB6F45}"/>
              </a:ext>
            </a:extLst>
          </p:cNvPr>
          <p:cNvPicPr>
            <a:picLocks noChangeAspect="1"/>
          </p:cNvPicPr>
          <p:nvPr/>
        </p:nvPicPr>
        <p:blipFill>
          <a:blip r:embed="rId2"/>
          <a:stretch>
            <a:fillRect/>
          </a:stretch>
        </p:blipFill>
        <p:spPr>
          <a:xfrm>
            <a:off x="420624" y="3539954"/>
            <a:ext cx="4839806" cy="2952921"/>
          </a:xfrm>
          <a:prstGeom prst="rect">
            <a:avLst/>
          </a:prstGeom>
        </p:spPr>
      </p:pic>
      <p:pic>
        <p:nvPicPr>
          <p:cNvPr id="7" name="Picture 6">
            <a:extLst>
              <a:ext uri="{FF2B5EF4-FFF2-40B4-BE49-F238E27FC236}">
                <a16:creationId xmlns:a16="http://schemas.microsoft.com/office/drawing/2014/main" id="{DE48C4FD-72BE-4BBA-4ACF-8F8BFEDA286D}"/>
              </a:ext>
            </a:extLst>
          </p:cNvPr>
          <p:cNvPicPr>
            <a:picLocks noChangeAspect="1"/>
          </p:cNvPicPr>
          <p:nvPr/>
        </p:nvPicPr>
        <p:blipFill>
          <a:blip r:embed="rId3"/>
          <a:stretch>
            <a:fillRect/>
          </a:stretch>
        </p:blipFill>
        <p:spPr>
          <a:xfrm>
            <a:off x="5568257" y="3429000"/>
            <a:ext cx="5477716" cy="2992197"/>
          </a:xfrm>
          <a:prstGeom prst="rect">
            <a:avLst/>
          </a:prstGeom>
        </p:spPr>
      </p:pic>
    </p:spTree>
    <p:extLst>
      <p:ext uri="{BB962C8B-B14F-4D97-AF65-F5344CB8AC3E}">
        <p14:creationId xmlns:p14="http://schemas.microsoft.com/office/powerpoint/2010/main" val="302932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6352-FDCF-3579-60EE-46DB9F5FF234}"/>
              </a:ext>
            </a:extLst>
          </p:cNvPr>
          <p:cNvSpPr>
            <a:spLocks noGrp="1"/>
          </p:cNvSpPr>
          <p:nvPr>
            <p:ph type="title"/>
          </p:nvPr>
        </p:nvSpPr>
        <p:spPr/>
        <p:txBody>
          <a:bodyPr/>
          <a:lstStyle/>
          <a:p>
            <a:r>
              <a:rPr lang="en-US" b="1" dirty="0"/>
              <a:t>Bivariate Analysis:</a:t>
            </a:r>
          </a:p>
        </p:txBody>
      </p:sp>
      <p:sp>
        <p:nvSpPr>
          <p:cNvPr id="3" name="Content Placeholder 2">
            <a:extLst>
              <a:ext uri="{FF2B5EF4-FFF2-40B4-BE49-F238E27FC236}">
                <a16:creationId xmlns:a16="http://schemas.microsoft.com/office/drawing/2014/main" id="{8805FF6D-A17E-B83C-40EB-B4F1D48ECB8F}"/>
              </a:ext>
            </a:extLst>
          </p:cNvPr>
          <p:cNvSpPr>
            <a:spLocks noGrp="1"/>
          </p:cNvSpPr>
          <p:nvPr>
            <p:ph idx="1"/>
          </p:nvPr>
        </p:nvSpPr>
        <p:spPr/>
        <p:txBody>
          <a:bodyPr>
            <a:normAutofit/>
          </a:bodyPr>
          <a:lstStyle/>
          <a:p>
            <a:r>
              <a:rPr lang="en-US" sz="2000" dirty="0"/>
              <a:t>Bivariate Analysis - Heart Disease vs BMI</a:t>
            </a:r>
          </a:p>
          <a:p>
            <a:pPr marL="342900" indent="-342900">
              <a:buFont typeface="+mj-lt"/>
              <a:buAutoNum type="arabicPeriod"/>
            </a:pPr>
            <a:r>
              <a:rPr lang="en-US" sz="1600" dirty="0"/>
              <a:t>Individuals with higher BMI seem to have a slightly higher risk of heart disease, but the difference is not extremely significant.</a:t>
            </a:r>
          </a:p>
          <a:p>
            <a:r>
              <a:rPr lang="en-US" sz="2000" dirty="0"/>
              <a:t>Bivariate Analysis - Health Conditions</a:t>
            </a:r>
          </a:p>
          <a:p>
            <a:pPr marL="342900" indent="-342900">
              <a:buFont typeface="+mj-lt"/>
              <a:buAutoNum type="arabicPeriod"/>
            </a:pPr>
            <a:r>
              <a:rPr lang="en-US" sz="1600" dirty="0"/>
              <a:t>Stronger association between conditions like </a:t>
            </a:r>
            <a:r>
              <a:rPr lang="en-US" sz="1600" b="1" dirty="0" err="1"/>
              <a:t>HighBP</a:t>
            </a:r>
            <a:r>
              <a:rPr lang="en-US" sz="1600" dirty="0"/>
              <a:t> and </a:t>
            </a:r>
            <a:r>
              <a:rPr lang="en-US" sz="1600" b="1" dirty="0" err="1"/>
              <a:t>HighChol</a:t>
            </a:r>
            <a:r>
              <a:rPr lang="en-US" sz="1600" dirty="0"/>
              <a:t> with heart disease. </a:t>
            </a:r>
          </a:p>
          <a:p>
            <a:pPr marL="342900" indent="-342900">
              <a:buFont typeface="+mj-lt"/>
              <a:buAutoNum type="arabicPeriod"/>
            </a:pPr>
            <a:r>
              <a:rPr lang="en-US" sz="1600" dirty="0"/>
              <a:t>Smokers and diabetic patients also show a higher prevalence of heart disease.</a:t>
            </a:r>
          </a:p>
        </p:txBody>
      </p:sp>
      <p:pic>
        <p:nvPicPr>
          <p:cNvPr id="6" name="Picture 5">
            <a:extLst>
              <a:ext uri="{FF2B5EF4-FFF2-40B4-BE49-F238E27FC236}">
                <a16:creationId xmlns:a16="http://schemas.microsoft.com/office/drawing/2014/main" id="{F732ED70-772E-1696-A523-015A2BA83EEA}"/>
              </a:ext>
            </a:extLst>
          </p:cNvPr>
          <p:cNvPicPr>
            <a:picLocks noChangeAspect="1"/>
          </p:cNvPicPr>
          <p:nvPr/>
        </p:nvPicPr>
        <p:blipFill>
          <a:blip r:embed="rId2"/>
          <a:stretch>
            <a:fillRect/>
          </a:stretch>
        </p:blipFill>
        <p:spPr>
          <a:xfrm>
            <a:off x="-1" y="4000209"/>
            <a:ext cx="5664769" cy="2492665"/>
          </a:xfrm>
          <a:prstGeom prst="rect">
            <a:avLst/>
          </a:prstGeom>
        </p:spPr>
      </p:pic>
      <p:pic>
        <p:nvPicPr>
          <p:cNvPr id="8" name="Picture 7">
            <a:extLst>
              <a:ext uri="{FF2B5EF4-FFF2-40B4-BE49-F238E27FC236}">
                <a16:creationId xmlns:a16="http://schemas.microsoft.com/office/drawing/2014/main" id="{75D77C3B-D61A-B45E-C64C-C22729DA0443}"/>
              </a:ext>
            </a:extLst>
          </p:cNvPr>
          <p:cNvPicPr>
            <a:picLocks noChangeAspect="1"/>
          </p:cNvPicPr>
          <p:nvPr/>
        </p:nvPicPr>
        <p:blipFill>
          <a:blip r:embed="rId3"/>
          <a:stretch>
            <a:fillRect/>
          </a:stretch>
        </p:blipFill>
        <p:spPr>
          <a:xfrm>
            <a:off x="5769863" y="3982297"/>
            <a:ext cx="5865937" cy="2792505"/>
          </a:xfrm>
          <a:prstGeom prst="rect">
            <a:avLst/>
          </a:prstGeom>
        </p:spPr>
      </p:pic>
    </p:spTree>
    <p:extLst>
      <p:ext uri="{BB962C8B-B14F-4D97-AF65-F5344CB8AC3E}">
        <p14:creationId xmlns:p14="http://schemas.microsoft.com/office/powerpoint/2010/main" val="313466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0EE4-1B86-69AB-1FFC-2828BAD87E7D}"/>
              </a:ext>
            </a:extLst>
          </p:cNvPr>
          <p:cNvSpPr>
            <a:spLocks noGrp="1"/>
          </p:cNvSpPr>
          <p:nvPr>
            <p:ph type="title"/>
          </p:nvPr>
        </p:nvSpPr>
        <p:spPr/>
        <p:txBody>
          <a:bodyPr/>
          <a:lstStyle/>
          <a:p>
            <a:r>
              <a:rPr lang="en-US" b="1" dirty="0"/>
              <a:t>Bivariate Analysis:</a:t>
            </a:r>
          </a:p>
        </p:txBody>
      </p:sp>
      <p:sp>
        <p:nvSpPr>
          <p:cNvPr id="3" name="Content Placeholder 2">
            <a:extLst>
              <a:ext uri="{FF2B5EF4-FFF2-40B4-BE49-F238E27FC236}">
                <a16:creationId xmlns:a16="http://schemas.microsoft.com/office/drawing/2014/main" id="{C187F504-705B-9C62-972C-9E7395FE34D3}"/>
              </a:ext>
            </a:extLst>
          </p:cNvPr>
          <p:cNvSpPr>
            <a:spLocks noGrp="1"/>
          </p:cNvSpPr>
          <p:nvPr>
            <p:ph idx="1"/>
          </p:nvPr>
        </p:nvSpPr>
        <p:spPr/>
        <p:txBody>
          <a:bodyPr>
            <a:normAutofit/>
          </a:bodyPr>
          <a:lstStyle/>
          <a:p>
            <a:pPr marL="0" indent="0" algn="just">
              <a:buNone/>
            </a:pPr>
            <a:r>
              <a:rPr lang="en-US" sz="2000" b="1" u="sng" dirty="0"/>
              <a:t>Correlation Between Features:</a:t>
            </a:r>
          </a:p>
          <a:p>
            <a:pPr algn="just"/>
            <a:r>
              <a:rPr lang="en-US" sz="2000" b="1" dirty="0"/>
              <a:t>Weak Correlations</a:t>
            </a:r>
            <a:r>
              <a:rPr lang="en-US" sz="2000" dirty="0"/>
              <a:t>: The correlation matrix shows weak linear relationships between variables like </a:t>
            </a:r>
            <a:r>
              <a:rPr lang="en-US" sz="2000" b="1" dirty="0"/>
              <a:t>BMI</a:t>
            </a:r>
            <a:r>
              <a:rPr lang="en-US" sz="2000" dirty="0"/>
              <a:t>, </a:t>
            </a:r>
            <a:r>
              <a:rPr lang="en-US" sz="2000" b="1" dirty="0" err="1"/>
              <a:t>MentHlth</a:t>
            </a:r>
            <a:r>
              <a:rPr lang="en-US" sz="2000" dirty="0"/>
              <a:t> (mental health days), </a:t>
            </a:r>
            <a:r>
              <a:rPr lang="en-US" sz="2000" b="1" dirty="0" err="1"/>
              <a:t>PhysHlth</a:t>
            </a:r>
            <a:r>
              <a:rPr lang="en-US" sz="2000" dirty="0"/>
              <a:t> (physical health days), and </a:t>
            </a:r>
            <a:r>
              <a:rPr lang="en-US" sz="2000" b="1" dirty="0"/>
              <a:t>Age</a:t>
            </a:r>
            <a:r>
              <a:rPr lang="en-US" sz="2000" dirty="0"/>
              <a:t>. This indicates that these variables don't have strong linear dependencies on one another, meaning changes in one feature don't strongly predict changes in another.</a:t>
            </a:r>
          </a:p>
          <a:p>
            <a:pPr marL="0" indent="0" algn="just">
              <a:buNone/>
            </a:pPr>
            <a:endParaRPr lang="en-US" sz="2000" dirty="0"/>
          </a:p>
        </p:txBody>
      </p:sp>
      <p:pic>
        <p:nvPicPr>
          <p:cNvPr id="5" name="Picture 4">
            <a:extLst>
              <a:ext uri="{FF2B5EF4-FFF2-40B4-BE49-F238E27FC236}">
                <a16:creationId xmlns:a16="http://schemas.microsoft.com/office/drawing/2014/main" id="{8D0BA5E6-3194-5AF7-CE0F-7C007704D04B}"/>
              </a:ext>
            </a:extLst>
          </p:cNvPr>
          <p:cNvPicPr>
            <a:picLocks noChangeAspect="1"/>
          </p:cNvPicPr>
          <p:nvPr/>
        </p:nvPicPr>
        <p:blipFill>
          <a:blip r:embed="rId2"/>
          <a:stretch>
            <a:fillRect/>
          </a:stretch>
        </p:blipFill>
        <p:spPr>
          <a:xfrm>
            <a:off x="6254562" y="3145467"/>
            <a:ext cx="5946582" cy="3712533"/>
          </a:xfrm>
          <a:prstGeom prst="rect">
            <a:avLst/>
          </a:prstGeom>
        </p:spPr>
      </p:pic>
      <p:sp>
        <p:nvSpPr>
          <p:cNvPr id="6" name="TextBox 5">
            <a:extLst>
              <a:ext uri="{FF2B5EF4-FFF2-40B4-BE49-F238E27FC236}">
                <a16:creationId xmlns:a16="http://schemas.microsoft.com/office/drawing/2014/main" id="{8E9DE2D1-456C-FE69-3054-D8F41F1D838B}"/>
              </a:ext>
            </a:extLst>
          </p:cNvPr>
          <p:cNvSpPr txBox="1"/>
          <p:nvPr/>
        </p:nvSpPr>
        <p:spPr>
          <a:xfrm>
            <a:off x="838200" y="3314641"/>
            <a:ext cx="55626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No single feature shows a dominant correlation with heart disease, suggesting that heart disease may be influenced by a combination of factors.</a:t>
            </a:r>
          </a:p>
          <a:p>
            <a:pPr marL="342900" indent="-342900" algn="just">
              <a:buFont typeface="Arial" panose="020B0604020202020204" pitchFamily="34" charset="0"/>
              <a:buChar char="•"/>
            </a:pPr>
            <a:r>
              <a:rPr lang="en-US" sz="2000" b="1" dirty="0"/>
              <a:t>Mental and Physical Health Days</a:t>
            </a:r>
            <a:r>
              <a:rPr lang="en-US" sz="2000" dirty="0"/>
              <a:t>: A moderate positive correlation between </a:t>
            </a:r>
            <a:r>
              <a:rPr lang="en-US" sz="2000" b="1" dirty="0" err="1"/>
              <a:t>MentHlth</a:t>
            </a:r>
            <a:r>
              <a:rPr lang="en-US" sz="2000" dirty="0"/>
              <a:t> and </a:t>
            </a:r>
            <a:r>
              <a:rPr lang="en-US" sz="2000" b="1" dirty="0" err="1"/>
              <a:t>PhysHlth</a:t>
            </a:r>
            <a:r>
              <a:rPr lang="en-US" sz="2000" dirty="0"/>
              <a:t> suggests that individuals with more mental health struggles tend to also report poorer physical health, which could be indicative of a holistic impact on well-being.</a:t>
            </a:r>
          </a:p>
        </p:txBody>
      </p:sp>
    </p:spTree>
    <p:extLst>
      <p:ext uri="{BB962C8B-B14F-4D97-AF65-F5344CB8AC3E}">
        <p14:creationId xmlns:p14="http://schemas.microsoft.com/office/powerpoint/2010/main" val="227676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6E95-C111-B3DE-9338-03588EBEF697}"/>
              </a:ext>
            </a:extLst>
          </p:cNvPr>
          <p:cNvSpPr>
            <a:spLocks noGrp="1"/>
          </p:cNvSpPr>
          <p:nvPr>
            <p:ph type="title"/>
          </p:nvPr>
        </p:nvSpPr>
        <p:spPr>
          <a:xfrm>
            <a:off x="326136" y="-174371"/>
            <a:ext cx="10515600" cy="1325563"/>
          </a:xfrm>
        </p:spPr>
        <p:txBody>
          <a:bodyPr/>
          <a:lstStyle/>
          <a:p>
            <a:r>
              <a:rPr lang="en-US" b="1" dirty="0"/>
              <a:t>Bivariate Analysis:</a:t>
            </a:r>
            <a:endParaRPr lang="en-US" dirty="0"/>
          </a:p>
        </p:txBody>
      </p:sp>
      <p:sp>
        <p:nvSpPr>
          <p:cNvPr id="3" name="Content Placeholder 2">
            <a:extLst>
              <a:ext uri="{FF2B5EF4-FFF2-40B4-BE49-F238E27FC236}">
                <a16:creationId xmlns:a16="http://schemas.microsoft.com/office/drawing/2014/main" id="{E8A40CEB-8DEF-E5FC-2321-D5D83AD4FA88}"/>
              </a:ext>
            </a:extLst>
          </p:cNvPr>
          <p:cNvSpPr>
            <a:spLocks noGrp="1"/>
          </p:cNvSpPr>
          <p:nvPr>
            <p:ph idx="1"/>
          </p:nvPr>
        </p:nvSpPr>
        <p:spPr>
          <a:xfrm>
            <a:off x="454964" y="655193"/>
            <a:ext cx="10515600" cy="4351338"/>
          </a:xfrm>
        </p:spPr>
        <p:txBody>
          <a:bodyPr>
            <a:normAutofit/>
          </a:bodyPr>
          <a:lstStyle/>
          <a:p>
            <a:pPr marL="0" indent="0">
              <a:buNone/>
            </a:pPr>
            <a:r>
              <a:rPr lang="en-US" sz="2000" b="1" u="sng" dirty="0"/>
              <a:t>Demographic Insights:</a:t>
            </a:r>
          </a:p>
          <a:p>
            <a:r>
              <a:rPr lang="en-US" sz="1800" b="1" dirty="0"/>
              <a:t>Age</a:t>
            </a:r>
            <a:r>
              <a:rPr lang="en-US" sz="1800" dirty="0"/>
              <a:t>: The analysis shows a clear trend of increasing heart disease prevalence as age increases. Older individuals, are significantly more likely to suffer from heart disease compared to younger age groups.</a:t>
            </a:r>
          </a:p>
          <a:p>
            <a:r>
              <a:rPr lang="en-US" sz="1800" b="1" dirty="0"/>
              <a:t>Sex</a:t>
            </a:r>
            <a:r>
              <a:rPr lang="en-US" sz="1800" dirty="0"/>
              <a:t>: Males appear to have a slightly higher risk of heart disease than females. This is consistent with global health statistics, where men often face higher heart disease risk due to lifestyle factors like smoking and a higher likelihood of having conditions like high cholesterol.</a:t>
            </a:r>
          </a:p>
          <a:p>
            <a:r>
              <a:rPr lang="en-US" sz="1800" b="1" dirty="0"/>
              <a:t>Education</a:t>
            </a:r>
            <a:r>
              <a:rPr lang="en-US" sz="1800" dirty="0"/>
              <a:t>: There’s a notable inverse relationship between education levels and heart disease prevalence. Individuals with lower educational attainment (e.g., high school or less) are more likely to have heart disease, compared to those with higher education levels (college or postgraduate degrees). This could be attributed to several factors, including access to healthcare, health literacy, and socio-economic status, all of which are often linked to education</a:t>
            </a:r>
            <a:r>
              <a:rPr lang="en-US" sz="2000" dirty="0"/>
              <a:t>.</a:t>
            </a:r>
          </a:p>
        </p:txBody>
      </p:sp>
      <p:pic>
        <p:nvPicPr>
          <p:cNvPr id="5" name="Picture 4">
            <a:extLst>
              <a:ext uri="{FF2B5EF4-FFF2-40B4-BE49-F238E27FC236}">
                <a16:creationId xmlns:a16="http://schemas.microsoft.com/office/drawing/2014/main" id="{95EC0252-43F1-9D6F-296A-1AF69DECCA63}"/>
              </a:ext>
            </a:extLst>
          </p:cNvPr>
          <p:cNvPicPr>
            <a:picLocks noChangeAspect="1"/>
          </p:cNvPicPr>
          <p:nvPr/>
        </p:nvPicPr>
        <p:blipFill>
          <a:blip r:embed="rId3"/>
          <a:stretch>
            <a:fillRect/>
          </a:stretch>
        </p:blipFill>
        <p:spPr>
          <a:xfrm>
            <a:off x="7090460" y="3717084"/>
            <a:ext cx="4839658" cy="2848308"/>
          </a:xfrm>
          <a:prstGeom prst="rect">
            <a:avLst/>
          </a:prstGeom>
        </p:spPr>
      </p:pic>
      <p:pic>
        <p:nvPicPr>
          <p:cNvPr id="7" name="Picture 6">
            <a:extLst>
              <a:ext uri="{FF2B5EF4-FFF2-40B4-BE49-F238E27FC236}">
                <a16:creationId xmlns:a16="http://schemas.microsoft.com/office/drawing/2014/main" id="{3F4DAAF9-C591-4B2A-F0B9-540F37DDC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 y="3932322"/>
            <a:ext cx="7511658" cy="2633070"/>
          </a:xfrm>
          <a:prstGeom prst="rect">
            <a:avLst/>
          </a:prstGeom>
        </p:spPr>
      </p:pic>
    </p:spTree>
    <p:extLst>
      <p:ext uri="{BB962C8B-B14F-4D97-AF65-F5344CB8AC3E}">
        <p14:creationId xmlns:p14="http://schemas.microsoft.com/office/powerpoint/2010/main" val="355390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Bernard MT Condensed</vt:lpstr>
      <vt:lpstr>Calibri</vt:lpstr>
      <vt:lpstr>Calibri Light</vt:lpstr>
      <vt:lpstr>Office Theme</vt:lpstr>
      <vt:lpstr>Heart Disease Data Analysis</vt:lpstr>
      <vt:lpstr>Introduction:</vt:lpstr>
      <vt:lpstr>Univariate Analysis:</vt:lpstr>
      <vt:lpstr>Univariate Analysis:</vt:lpstr>
      <vt:lpstr>Univariate Analysis:</vt:lpstr>
      <vt:lpstr>Bivariate Analysis:</vt:lpstr>
      <vt:lpstr>Bivariate Analysis:</vt:lpstr>
      <vt:lpstr>Bivariate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Sanika Sarang</dc:creator>
  <cp:lastModifiedBy>Sanika Sarang</cp:lastModifiedBy>
  <cp:revision>1</cp:revision>
  <dcterms:created xsi:type="dcterms:W3CDTF">2024-09-20T18:06:45Z</dcterms:created>
  <dcterms:modified xsi:type="dcterms:W3CDTF">2024-09-20T18:07:10Z</dcterms:modified>
</cp:coreProperties>
</file>