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0" r:id="rId1"/>
  </p:sldMasterIdLst>
  <p:sldIdLst>
    <p:sldId id="256" r:id="rId2"/>
    <p:sldId id="257" r:id="rId3"/>
    <p:sldId id="258" r:id="rId4"/>
    <p:sldId id="259" r:id="rId5"/>
    <p:sldId id="260" r:id="rId6"/>
    <p:sldId id="261" r:id="rId7"/>
    <p:sldId id="269" r:id="rId8"/>
    <p:sldId id="262" r:id="rId9"/>
    <p:sldId id="263" r:id="rId10"/>
    <p:sldId id="265" r:id="rId11"/>
    <p:sldId id="266" r:id="rId12"/>
    <p:sldId id="267" r:id="rId13"/>
    <p:sldId id="264" r:id="rId14"/>
    <p:sldId id="268"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14" autoAdjust="0"/>
    <p:restoredTop sz="94660"/>
  </p:normalViewPr>
  <p:slideViewPr>
    <p:cSldViewPr>
      <p:cViewPr varScale="1">
        <p:scale>
          <a:sx n="81" d="100"/>
          <a:sy n="81" d="100"/>
        </p:scale>
        <p:origin x="1550" y="5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fld id="{75AF07AA-DFD0-4474-BF29-8E0E9E4A1B0B}" type="datetimeFigureOut">
              <a:rPr lang="en-US" smtClean="0"/>
              <a:pPr/>
              <a:t>5/16/2022</a:t>
            </a:fld>
            <a:endParaRPr lang="en-IN"/>
          </a:p>
        </p:txBody>
      </p:sp>
      <p:sp>
        <p:nvSpPr>
          <p:cNvPr id="5" name="Footer Placeholder 4"/>
          <p:cNvSpPr>
            <a:spLocks noGrp="1"/>
          </p:cNvSpPr>
          <p:nvPr>
            <p:ph type="ftr" sz="quarter" idx="11"/>
          </p:nvPr>
        </p:nvSpPr>
        <p:spPr>
          <a:xfrm>
            <a:off x="3623733" y="6117336"/>
            <a:ext cx="3609438" cy="365125"/>
          </a:xfrm>
        </p:spPr>
        <p:txBody>
          <a:bodyPr/>
          <a:lstStyle/>
          <a:p>
            <a:endParaRPr lang="en-IN"/>
          </a:p>
        </p:txBody>
      </p:sp>
      <p:sp>
        <p:nvSpPr>
          <p:cNvPr id="6" name="Slide Number Placeholder 5"/>
          <p:cNvSpPr>
            <a:spLocks noGrp="1"/>
          </p:cNvSpPr>
          <p:nvPr>
            <p:ph type="sldNum" sz="quarter" idx="12"/>
          </p:nvPr>
        </p:nvSpPr>
        <p:spPr>
          <a:xfrm>
            <a:off x="8275320" y="6117336"/>
            <a:ext cx="411480" cy="365125"/>
          </a:xfrm>
        </p:spPr>
        <p:txBody>
          <a:bodyPr/>
          <a:lstStyle/>
          <a:p>
            <a:fld id="{3E71313B-6E22-481A-AB85-30B9688F028F}" type="slidenum">
              <a:rPr lang="en-IN" smtClean="0"/>
              <a:pPr/>
              <a:t>‹#›</a:t>
            </a:fld>
            <a:endParaRPr lang="en-IN"/>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Tree>
    <p:extLst>
      <p:ext uri="{BB962C8B-B14F-4D97-AF65-F5344CB8AC3E}">
        <p14:creationId xmlns:p14="http://schemas.microsoft.com/office/powerpoint/2010/main" val="1977017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AF07AA-DFD0-4474-BF29-8E0E9E4A1B0B}" type="datetimeFigureOut">
              <a:rPr lang="en-US" smtClean="0"/>
              <a:pPr/>
              <a:t>5/16/2022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71313B-6E22-481A-AB85-30B9688F028F}" type="slidenum">
              <a:rPr lang="en-IN" smtClean="0"/>
              <a:pPr/>
              <a:t>‹#›</a:t>
            </a:fld>
            <a:endParaRPr lang="en-IN"/>
          </a:p>
        </p:txBody>
      </p:sp>
    </p:spTree>
    <p:extLst>
      <p:ext uri="{BB962C8B-B14F-4D97-AF65-F5344CB8AC3E}">
        <p14:creationId xmlns:p14="http://schemas.microsoft.com/office/powerpoint/2010/main" val="3706859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AF07AA-DFD0-4474-BF29-8E0E9E4A1B0B}" type="datetimeFigureOut">
              <a:rPr lang="en-US" smtClean="0"/>
              <a:pPr/>
              <a:t>5/16/2022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71313B-6E22-481A-AB85-30B9688F028F}" type="slidenum">
              <a:rPr lang="en-IN" smtClean="0"/>
              <a:pPr/>
              <a:t>‹#›</a:t>
            </a:fld>
            <a:endParaRPr lang="en-IN"/>
          </a:p>
        </p:txBody>
      </p:sp>
    </p:spTree>
    <p:extLst>
      <p:ext uri="{BB962C8B-B14F-4D97-AF65-F5344CB8AC3E}">
        <p14:creationId xmlns:p14="http://schemas.microsoft.com/office/powerpoint/2010/main" val="14388087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AF07AA-DFD0-4474-BF29-8E0E9E4A1B0B}" type="datetimeFigureOut">
              <a:rPr lang="en-US" smtClean="0"/>
              <a:pPr/>
              <a:t>5/16/2022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71313B-6E22-481A-AB85-30B9688F028F}" type="slidenum">
              <a:rPr lang="en-IN" smtClean="0"/>
              <a:pPr/>
              <a:t>‹#›</a:t>
            </a:fld>
            <a:endParaRPr lang="en-IN"/>
          </a:p>
        </p:txBody>
      </p:sp>
    </p:spTree>
    <p:extLst>
      <p:ext uri="{BB962C8B-B14F-4D97-AF65-F5344CB8AC3E}">
        <p14:creationId xmlns:p14="http://schemas.microsoft.com/office/powerpoint/2010/main" val="35570759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AF07AA-DFD0-4474-BF29-8E0E9E4A1B0B}" type="datetimeFigureOut">
              <a:rPr lang="en-US" smtClean="0"/>
              <a:pPr/>
              <a:t>5/16/2022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71313B-6E22-481A-AB85-30B9688F028F}" type="slidenum">
              <a:rPr lang="en-IN" smtClean="0"/>
              <a:pPr/>
              <a:t>‹#›</a:t>
            </a:fld>
            <a:endParaRPr lang="en-IN"/>
          </a:p>
        </p:txBody>
      </p:sp>
    </p:spTree>
    <p:extLst>
      <p:ext uri="{BB962C8B-B14F-4D97-AF65-F5344CB8AC3E}">
        <p14:creationId xmlns:p14="http://schemas.microsoft.com/office/powerpoint/2010/main" val="41158443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AF07AA-DFD0-4474-BF29-8E0E9E4A1B0B}" type="datetimeFigureOut">
              <a:rPr lang="en-US" smtClean="0"/>
              <a:pPr/>
              <a:t>5/16/2022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71313B-6E22-481A-AB85-30B9688F028F}" type="slidenum">
              <a:rPr lang="en-IN" smtClean="0"/>
              <a:pPr/>
              <a:t>‹#›</a:t>
            </a:fld>
            <a:endParaRPr lang="en-IN"/>
          </a:p>
        </p:txBody>
      </p:sp>
    </p:spTree>
    <p:extLst>
      <p:ext uri="{BB962C8B-B14F-4D97-AF65-F5344CB8AC3E}">
        <p14:creationId xmlns:p14="http://schemas.microsoft.com/office/powerpoint/2010/main" val="32122815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AF07AA-DFD0-4474-BF29-8E0E9E4A1B0B}" type="datetimeFigureOut">
              <a:rPr lang="en-US" smtClean="0"/>
              <a:pPr/>
              <a:t>5/16/2022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71313B-6E22-481A-AB85-30B9688F028F}" type="slidenum">
              <a:rPr lang="en-IN" smtClean="0"/>
              <a:pPr/>
              <a:t>‹#›</a:t>
            </a:fld>
            <a:endParaRPr lang="en-IN"/>
          </a:p>
        </p:txBody>
      </p:sp>
    </p:spTree>
    <p:extLst>
      <p:ext uri="{BB962C8B-B14F-4D97-AF65-F5344CB8AC3E}">
        <p14:creationId xmlns:p14="http://schemas.microsoft.com/office/powerpoint/2010/main" val="25658297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AF07AA-DFD0-4474-BF29-8E0E9E4A1B0B}" type="datetimeFigureOut">
              <a:rPr lang="en-US" smtClean="0"/>
              <a:pPr/>
              <a:t>5/16/2022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71313B-6E22-481A-AB85-30B9688F028F}" type="slidenum">
              <a:rPr lang="en-IN" smtClean="0"/>
              <a:pPr/>
              <a:t>‹#›</a:t>
            </a:fld>
            <a:endParaRPr lang="en-IN"/>
          </a:p>
        </p:txBody>
      </p:sp>
    </p:spTree>
    <p:extLst>
      <p:ext uri="{BB962C8B-B14F-4D97-AF65-F5344CB8AC3E}">
        <p14:creationId xmlns:p14="http://schemas.microsoft.com/office/powerpoint/2010/main" val="33869865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AF07AA-DFD0-4474-BF29-8E0E9E4A1B0B}" type="datetimeFigureOut">
              <a:rPr lang="en-US" smtClean="0"/>
              <a:pPr/>
              <a:t>5/16/2022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71313B-6E22-481A-AB85-30B9688F028F}" type="slidenum">
              <a:rPr lang="en-IN" smtClean="0"/>
              <a:pPr/>
              <a:t>‹#›</a:t>
            </a:fld>
            <a:endParaRPr lang="en-IN"/>
          </a:p>
        </p:txBody>
      </p:sp>
    </p:spTree>
    <p:extLst>
      <p:ext uri="{BB962C8B-B14F-4D97-AF65-F5344CB8AC3E}">
        <p14:creationId xmlns:p14="http://schemas.microsoft.com/office/powerpoint/2010/main" val="2095930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fld id="{75AF07AA-DFD0-4474-BF29-8E0E9E4A1B0B}" type="datetimeFigureOut">
              <a:rPr lang="en-US" smtClean="0"/>
              <a:pPr/>
              <a:t>5/16/2022</a:t>
            </a:fld>
            <a:endParaRPr lang="en-IN"/>
          </a:p>
        </p:txBody>
      </p:sp>
      <p:sp>
        <p:nvSpPr>
          <p:cNvPr id="5" name="Footer Placeholder 4"/>
          <p:cNvSpPr>
            <a:spLocks noGrp="1"/>
          </p:cNvSpPr>
          <p:nvPr>
            <p:ph type="ftr" sz="quarter" idx="11"/>
          </p:nvPr>
        </p:nvSpPr>
        <p:spPr>
          <a:xfrm>
            <a:off x="1972647" y="6108173"/>
            <a:ext cx="5314517" cy="365125"/>
          </a:xfrm>
        </p:spPr>
        <p:txBody>
          <a:bodyPr/>
          <a:lstStyle/>
          <a:p>
            <a:endParaRPr lang="en-IN"/>
          </a:p>
        </p:txBody>
      </p:sp>
      <p:sp>
        <p:nvSpPr>
          <p:cNvPr id="6" name="Slide Number Placeholder 5"/>
          <p:cNvSpPr>
            <a:spLocks noGrp="1"/>
          </p:cNvSpPr>
          <p:nvPr>
            <p:ph type="sldNum" sz="quarter" idx="12"/>
          </p:nvPr>
        </p:nvSpPr>
        <p:spPr>
          <a:xfrm>
            <a:off x="8258967" y="6108173"/>
            <a:ext cx="427833" cy="365125"/>
          </a:xfrm>
        </p:spPr>
        <p:txBody>
          <a:bodyPr/>
          <a:lstStyle/>
          <a:p>
            <a:fld id="{3E71313B-6E22-481A-AB85-30B9688F028F}" type="slidenum">
              <a:rPr lang="en-IN" smtClean="0"/>
              <a:pPr/>
              <a:t>‹#›</a:t>
            </a:fld>
            <a:endParaRPr lang="en-IN"/>
          </a:p>
        </p:txBody>
      </p:sp>
    </p:spTree>
    <p:extLst>
      <p:ext uri="{BB962C8B-B14F-4D97-AF65-F5344CB8AC3E}">
        <p14:creationId xmlns:p14="http://schemas.microsoft.com/office/powerpoint/2010/main" val="2183978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AF07AA-DFD0-4474-BF29-8E0E9E4A1B0B}" type="datetimeFigureOut">
              <a:rPr lang="en-US" smtClean="0"/>
              <a:pPr/>
              <a:t>5/16/2022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8273317" y="6116070"/>
            <a:ext cx="413483" cy="365125"/>
          </a:xfrm>
        </p:spPr>
        <p:txBody>
          <a:bodyPr/>
          <a:lstStyle/>
          <a:p>
            <a:fld id="{3E71313B-6E22-481A-AB85-30B9688F028F}" type="slidenum">
              <a:rPr lang="en-IN" smtClean="0"/>
              <a:pPr/>
              <a:t>‹#›</a:t>
            </a:fld>
            <a:endParaRPr lang="en-IN"/>
          </a:p>
        </p:txBody>
      </p:sp>
    </p:spTree>
    <p:extLst>
      <p:ext uri="{BB962C8B-B14F-4D97-AF65-F5344CB8AC3E}">
        <p14:creationId xmlns:p14="http://schemas.microsoft.com/office/powerpoint/2010/main" val="2724890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AF07AA-DFD0-4474-BF29-8E0E9E4A1B0B}" type="datetimeFigureOut">
              <a:rPr lang="en-US" smtClean="0"/>
              <a:pPr/>
              <a:t>5/16/2022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71313B-6E22-481A-AB85-30B9688F028F}" type="slidenum">
              <a:rPr lang="en-IN" smtClean="0"/>
              <a:pPr/>
              <a:t>‹#›</a:t>
            </a:fld>
            <a:endParaRPr lang="en-IN"/>
          </a:p>
        </p:txBody>
      </p:sp>
    </p:spTree>
    <p:extLst>
      <p:ext uri="{BB962C8B-B14F-4D97-AF65-F5344CB8AC3E}">
        <p14:creationId xmlns:p14="http://schemas.microsoft.com/office/powerpoint/2010/main" val="2862076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5AF07AA-DFD0-4474-BF29-8E0E9E4A1B0B}" type="datetimeFigureOut">
              <a:rPr lang="en-US" smtClean="0"/>
              <a:pPr/>
              <a:t>5/16/2022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E71313B-6E22-481A-AB85-30B9688F028F}" type="slidenum">
              <a:rPr lang="en-IN" smtClean="0"/>
              <a:pPr/>
              <a:t>‹#›</a:t>
            </a:fld>
            <a:endParaRPr lang="en-IN"/>
          </a:p>
        </p:txBody>
      </p:sp>
    </p:spTree>
    <p:extLst>
      <p:ext uri="{BB962C8B-B14F-4D97-AF65-F5344CB8AC3E}">
        <p14:creationId xmlns:p14="http://schemas.microsoft.com/office/powerpoint/2010/main" val="3360606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5AF07AA-DFD0-4474-BF29-8E0E9E4A1B0B}" type="datetimeFigureOut">
              <a:rPr lang="en-US" smtClean="0"/>
              <a:pPr/>
              <a:t>5/16/2022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E71313B-6E22-481A-AB85-30B9688F028F}" type="slidenum">
              <a:rPr lang="en-IN" smtClean="0"/>
              <a:pPr/>
              <a:t>‹#›</a:t>
            </a:fld>
            <a:endParaRPr lang="en-IN"/>
          </a:p>
        </p:txBody>
      </p:sp>
    </p:spTree>
    <p:extLst>
      <p:ext uri="{BB962C8B-B14F-4D97-AF65-F5344CB8AC3E}">
        <p14:creationId xmlns:p14="http://schemas.microsoft.com/office/powerpoint/2010/main" val="997029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AF07AA-DFD0-4474-BF29-8E0E9E4A1B0B}" type="datetimeFigureOut">
              <a:rPr lang="en-US" smtClean="0"/>
              <a:pPr/>
              <a:t>5/16/2022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E71313B-6E22-481A-AB85-30B9688F028F}" type="slidenum">
              <a:rPr lang="en-IN" smtClean="0"/>
              <a:pPr/>
              <a:t>‹#›</a:t>
            </a:fld>
            <a:endParaRPr lang="en-IN"/>
          </a:p>
        </p:txBody>
      </p:sp>
    </p:spTree>
    <p:extLst>
      <p:ext uri="{BB962C8B-B14F-4D97-AF65-F5344CB8AC3E}">
        <p14:creationId xmlns:p14="http://schemas.microsoft.com/office/powerpoint/2010/main" val="695454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AF07AA-DFD0-4474-BF29-8E0E9E4A1B0B}" type="datetimeFigureOut">
              <a:rPr lang="en-US" smtClean="0"/>
              <a:pPr/>
              <a:t>5/16/2022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71313B-6E22-481A-AB85-30B9688F028F}" type="slidenum">
              <a:rPr lang="en-IN" smtClean="0"/>
              <a:pPr/>
              <a:t>‹#›</a:t>
            </a:fld>
            <a:endParaRPr lang="en-IN"/>
          </a:p>
        </p:txBody>
      </p:sp>
    </p:spTree>
    <p:extLst>
      <p:ext uri="{BB962C8B-B14F-4D97-AF65-F5344CB8AC3E}">
        <p14:creationId xmlns:p14="http://schemas.microsoft.com/office/powerpoint/2010/main" val="2633999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AF07AA-DFD0-4474-BF29-8E0E9E4A1B0B}" type="datetimeFigureOut">
              <a:rPr lang="en-US" smtClean="0"/>
              <a:pPr/>
              <a:t>5/16/2022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71313B-6E22-481A-AB85-30B9688F028F}" type="slidenum">
              <a:rPr lang="en-IN" smtClean="0"/>
              <a:pPr/>
              <a:t>‹#›</a:t>
            </a:fld>
            <a:endParaRPr lang="en-IN"/>
          </a:p>
        </p:txBody>
      </p:sp>
    </p:spTree>
    <p:extLst>
      <p:ext uri="{BB962C8B-B14F-4D97-AF65-F5344CB8AC3E}">
        <p14:creationId xmlns:p14="http://schemas.microsoft.com/office/powerpoint/2010/main" val="2990906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5AF07AA-DFD0-4474-BF29-8E0E9E4A1B0B}" type="datetimeFigureOut">
              <a:rPr lang="en-US" smtClean="0"/>
              <a:pPr/>
              <a:t>5/16/2022</a:t>
            </a:fld>
            <a:endParaRPr lang="en-IN"/>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E71313B-6E22-481A-AB85-30B9688F028F}" type="slidenum">
              <a:rPr lang="en-IN" smtClean="0"/>
              <a:pPr/>
              <a:t>‹#›</a:t>
            </a:fld>
            <a:endParaRPr lang="en-IN"/>
          </a:p>
        </p:txBody>
      </p:sp>
    </p:spTree>
    <p:extLst>
      <p:ext uri="{BB962C8B-B14F-4D97-AF65-F5344CB8AC3E}">
        <p14:creationId xmlns:p14="http://schemas.microsoft.com/office/powerpoint/2010/main" val="1781410991"/>
      </p:ext>
    </p:extLst>
  </p:cSld>
  <p:clrMap bg1="lt1" tx1="dk1" bg2="lt2" tx2="dk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 id="2147483862" r:id="rId12"/>
    <p:sldLayoutId id="2147483863" r:id="rId13"/>
    <p:sldLayoutId id="2147483864" r:id="rId14"/>
    <p:sldLayoutId id="2147483865" r:id="rId15"/>
    <p:sldLayoutId id="2147483866" r:id="rId16"/>
    <p:sldLayoutId id="214748386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ieeexplore.ieee.org/document/1665164" TargetMode="External"/><Relationship Id="rId2" Type="http://schemas.openxmlformats.org/officeDocument/2006/relationships/hyperlink" Target="https://www.geeksforgeeks.org/what-is-p2ppeer-to-peer-process" TargetMode="External"/><Relationship Id="rId1" Type="http://schemas.openxmlformats.org/officeDocument/2006/relationships/slideLayout" Target="../slideLayouts/slideLayout1.xml"/><Relationship Id="rId6" Type="http://schemas.openxmlformats.org/officeDocument/2006/relationships/hyperlink" Target="https://en.wikipedia.org/wiki/Peer" TargetMode="External"/><Relationship Id="rId5" Type="http://schemas.openxmlformats.org/officeDocument/2006/relationships/hyperlink" Target="https://en.wikipedia.org/wiki/Peer-to" TargetMode="External"/><Relationship Id="rId4" Type="http://schemas.openxmlformats.org/officeDocument/2006/relationships/hyperlink" Target="https://link.springer.com/refer"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85786" y="500042"/>
            <a:ext cx="7772400" cy="1357322"/>
          </a:xfrm>
        </p:spPr>
        <p:txBody>
          <a:bodyPr>
            <a:normAutofit fontScale="90000"/>
          </a:bodyPr>
          <a:lstStyle/>
          <a:p>
            <a:r>
              <a:rPr lang="en-US" sz="2200" b="1" dirty="0">
                <a:solidFill>
                  <a:schemeClr val="tx1"/>
                </a:solidFill>
                <a:cs typeface="Times New Roman" pitchFamily="18" charset="0"/>
              </a:rPr>
              <a:t>Presentation on </a:t>
            </a:r>
            <a:r>
              <a:rPr lang="en-IN" sz="2200" b="1" dirty="0">
                <a:solidFill>
                  <a:schemeClr val="tx1"/>
                </a:solidFill>
                <a:cs typeface="Times New Roman" pitchFamily="18" charset="0"/>
              </a:rPr>
              <a:t>Micro Project</a:t>
            </a:r>
            <a:br>
              <a:rPr lang="en-US" sz="2200" b="1" dirty="0">
                <a:solidFill>
                  <a:schemeClr val="tx1"/>
                </a:solidFill>
                <a:cs typeface="Times New Roman" pitchFamily="18" charset="0"/>
              </a:rPr>
            </a:br>
            <a:br>
              <a:rPr lang="en-US" sz="2200" b="1" dirty="0">
                <a:solidFill>
                  <a:schemeClr val="tx1"/>
                </a:solidFill>
                <a:cs typeface="Times New Roman" pitchFamily="18" charset="0"/>
              </a:rPr>
            </a:br>
            <a:r>
              <a:rPr lang="en-US" sz="2000" b="1" dirty="0">
                <a:solidFill>
                  <a:schemeClr val="tx1"/>
                </a:solidFill>
                <a:cs typeface="Times New Roman" pitchFamily="18" charset="0"/>
              </a:rPr>
              <a:t>“</a:t>
            </a:r>
            <a:r>
              <a:rPr lang="en-US" sz="2700" b="1" dirty="0"/>
              <a:t>PEER TO PEER NETWORK CONNECTION</a:t>
            </a:r>
            <a:r>
              <a:rPr lang="en-IN" sz="2200" b="1" dirty="0">
                <a:solidFill>
                  <a:schemeClr val="tx1"/>
                </a:solidFill>
                <a:cs typeface="Times New Roman" pitchFamily="18" charset="0"/>
              </a:rPr>
              <a:t>”</a:t>
            </a:r>
            <a:br>
              <a:rPr lang="en-IN" b="1" dirty="0"/>
            </a:br>
            <a:endParaRPr lang="en-IN" dirty="0"/>
          </a:p>
        </p:txBody>
      </p:sp>
      <p:sp>
        <p:nvSpPr>
          <p:cNvPr id="3" name="Subtitle 2"/>
          <p:cNvSpPr>
            <a:spLocks noGrp="1"/>
          </p:cNvSpPr>
          <p:nvPr>
            <p:ph type="subTitle" idx="1"/>
          </p:nvPr>
        </p:nvSpPr>
        <p:spPr>
          <a:xfrm>
            <a:off x="1835696" y="1428736"/>
            <a:ext cx="7056784" cy="5286412"/>
          </a:xfrm>
        </p:spPr>
        <p:txBody>
          <a:bodyPr>
            <a:normAutofit fontScale="92500" lnSpcReduction="20000"/>
          </a:bodyPr>
          <a:lstStyle/>
          <a:p>
            <a:r>
              <a:rPr lang="en-US" sz="2400" dirty="0">
                <a:solidFill>
                  <a:schemeClr val="tx1"/>
                </a:solidFill>
              </a:rPr>
              <a:t>By</a:t>
            </a:r>
          </a:p>
          <a:p>
            <a:r>
              <a:rPr lang="en-IN" sz="1600" dirty="0">
                <a:solidFill>
                  <a:schemeClr val="tx1"/>
                </a:solidFill>
              </a:rPr>
              <a:t>BHAWAR RUTUJA 12 </a:t>
            </a:r>
          </a:p>
          <a:p>
            <a:r>
              <a:rPr lang="en-IN" sz="1600" dirty="0">
                <a:solidFill>
                  <a:schemeClr val="tx1"/>
                </a:solidFill>
              </a:rPr>
              <a:t>GADEKAR PRATIK 20</a:t>
            </a:r>
          </a:p>
          <a:p>
            <a:r>
              <a:rPr lang="en-IN" sz="1600" dirty="0">
                <a:solidFill>
                  <a:schemeClr val="tx1"/>
                </a:solidFill>
              </a:rPr>
              <a:t> GUGALE MANSI 24</a:t>
            </a:r>
          </a:p>
          <a:p>
            <a:r>
              <a:rPr lang="en-IN" sz="1600" dirty="0">
                <a:solidFill>
                  <a:schemeClr val="tx1"/>
                </a:solidFill>
              </a:rPr>
              <a:t> PALSAPURE RADHIKA 44 </a:t>
            </a:r>
          </a:p>
          <a:p>
            <a:r>
              <a:rPr lang="en-IN" sz="1600" dirty="0">
                <a:solidFill>
                  <a:schemeClr val="tx1"/>
                </a:solidFill>
              </a:rPr>
              <a:t>RAJPUT JANHAVI 50</a:t>
            </a:r>
          </a:p>
          <a:p>
            <a:r>
              <a:rPr lang="en-US" sz="2400" dirty="0">
                <a:solidFill>
                  <a:schemeClr val="tx1"/>
                </a:solidFill>
              </a:rPr>
              <a:t>Guided by</a:t>
            </a:r>
          </a:p>
          <a:p>
            <a:r>
              <a:rPr lang="en-IN" sz="1400" dirty="0">
                <a:solidFill>
                  <a:schemeClr val="tx1"/>
                </a:solidFill>
              </a:rPr>
              <a:t>PROF. SUPRIYA MHASKE</a:t>
            </a:r>
            <a:endParaRPr lang="en-US" sz="2400" dirty="0">
              <a:solidFill>
                <a:schemeClr val="tx1"/>
              </a:solidFill>
            </a:endParaRPr>
          </a:p>
          <a:p>
            <a:endParaRPr lang="en-US" sz="2400" dirty="0">
              <a:solidFill>
                <a:schemeClr val="tx1"/>
              </a:solidFill>
            </a:endParaRPr>
          </a:p>
          <a:p>
            <a:endParaRPr lang="en-US" sz="2400" dirty="0">
              <a:solidFill>
                <a:schemeClr val="tx1"/>
              </a:solidFill>
            </a:endParaRPr>
          </a:p>
          <a:p>
            <a:endParaRPr lang="en-US" sz="2400" dirty="0">
              <a:solidFill>
                <a:schemeClr val="tx1"/>
              </a:solidFill>
            </a:endParaRPr>
          </a:p>
          <a:p>
            <a:endParaRPr lang="en-US" sz="2400" dirty="0">
              <a:solidFill>
                <a:schemeClr val="tx1"/>
              </a:solidFill>
            </a:endParaRPr>
          </a:p>
          <a:p>
            <a:r>
              <a:rPr lang="en-US" sz="2400" dirty="0">
                <a:solidFill>
                  <a:schemeClr val="tx1"/>
                </a:solidFill>
              </a:rPr>
              <a:t>Department of Computer Technology ,Government Polytechnic Ahmednagar</a:t>
            </a:r>
            <a:endParaRPr lang="en-IN" sz="2400" dirty="0">
              <a:solidFill>
                <a:schemeClr val="tx1"/>
              </a:solidFill>
            </a:endParaRPr>
          </a:p>
        </p:txBody>
      </p:sp>
      <p:pic>
        <p:nvPicPr>
          <p:cNvPr id="1026" name="Picture 2"/>
          <p:cNvPicPr>
            <a:picLocks noChangeAspect="1" noChangeArrowheads="1"/>
          </p:cNvPicPr>
          <p:nvPr/>
        </p:nvPicPr>
        <p:blipFill>
          <a:blip r:embed="rId2"/>
          <a:srcRect/>
          <a:stretch>
            <a:fillRect/>
          </a:stretch>
        </p:blipFill>
        <p:spPr bwMode="auto">
          <a:xfrm>
            <a:off x="4211960" y="4077072"/>
            <a:ext cx="2419357" cy="1565936"/>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 Faced</a:t>
            </a:r>
            <a:endParaRPr lang="en-IN" dirty="0"/>
          </a:p>
        </p:txBody>
      </p:sp>
      <p:sp>
        <p:nvSpPr>
          <p:cNvPr id="4" name="TextBox 3">
            <a:extLst>
              <a:ext uri="{FF2B5EF4-FFF2-40B4-BE49-F238E27FC236}">
                <a16:creationId xmlns:a16="http://schemas.microsoft.com/office/drawing/2014/main" id="{E58F56FA-691B-C440-2116-FF007FC0CE80}"/>
              </a:ext>
            </a:extLst>
          </p:cNvPr>
          <p:cNvSpPr txBox="1"/>
          <p:nvPr/>
        </p:nvSpPr>
        <p:spPr>
          <a:xfrm>
            <a:off x="683568" y="1844824"/>
            <a:ext cx="7560840" cy="4524315"/>
          </a:xfrm>
          <a:prstGeom prst="rect">
            <a:avLst/>
          </a:prstGeom>
          <a:noFill/>
        </p:spPr>
        <p:txBody>
          <a:bodyPr wrap="square">
            <a:spAutoFit/>
          </a:bodyPr>
          <a:lstStyle/>
          <a:p>
            <a:pPr marL="285750" indent="-285750" algn="l" rtl="0">
              <a:buFont typeface="Arial" panose="020B0604020202020204" pitchFamily="34" charset="0"/>
              <a:buChar char="•"/>
            </a:pPr>
            <a:r>
              <a:rPr lang="en-US" b="0" i="0" dirty="0">
                <a:solidFill>
                  <a:srgbClr val="282829"/>
                </a:solidFill>
                <a:effectLst/>
                <a:latin typeface="-apple-system"/>
              </a:rPr>
              <a:t>Unreliable, low uptime, low capacity, low bandwidth connection between        nodes, nodes vulnerable to data and routing manipulation and monitoring, no access to nodes for the operator, nodes as part of the infrastructure are accessible by the user.</a:t>
            </a:r>
            <a:br>
              <a:rPr lang="en-US" dirty="0"/>
            </a:br>
            <a:endParaRPr lang="en-US" b="0" dirty="0">
              <a:solidFill>
                <a:srgbClr val="282829"/>
              </a:solidFill>
              <a:effectLst/>
              <a:latin typeface="+mj-lt"/>
            </a:endParaRPr>
          </a:p>
          <a:p>
            <a:pPr marL="285750" indent="-285750" algn="l" rtl="0">
              <a:buFont typeface="Arial" panose="020B0604020202020204" pitchFamily="34" charset="0"/>
              <a:buChar char="•"/>
            </a:pPr>
            <a:r>
              <a:rPr lang="en-US" b="0" dirty="0">
                <a:solidFill>
                  <a:srgbClr val="282829"/>
                </a:solidFill>
                <a:effectLst/>
                <a:latin typeface="+mj-lt"/>
              </a:rPr>
              <a:t>Security</a:t>
            </a:r>
            <a:r>
              <a:rPr lang="en-US" b="0" i="0" dirty="0">
                <a:solidFill>
                  <a:srgbClr val="282829"/>
                </a:solidFill>
                <a:effectLst/>
                <a:latin typeface="+mj-lt"/>
              </a:rPr>
              <a:t>: As parts of the p2p infrastructure are accessible to everyone a different security philosophy is required, to protect against data and routing </a:t>
            </a:r>
            <a:r>
              <a:rPr lang="en-US" b="0" i="1" dirty="0">
                <a:solidFill>
                  <a:srgbClr val="282829"/>
                </a:solidFill>
                <a:effectLst/>
                <a:latin typeface="+mj-lt"/>
              </a:rPr>
              <a:t>manipulation</a:t>
            </a:r>
            <a:r>
              <a:rPr lang="en-US" b="0" i="0" dirty="0">
                <a:solidFill>
                  <a:srgbClr val="282829"/>
                </a:solidFill>
                <a:effectLst/>
                <a:latin typeface="+mj-lt"/>
              </a:rPr>
              <a:t> (e.g. Sybil attacks).</a:t>
            </a:r>
          </a:p>
          <a:p>
            <a:pPr marL="285750" indent="-285750" algn="l" rtl="0">
              <a:buFont typeface="Arial" panose="020B0604020202020204" pitchFamily="34" charset="0"/>
              <a:buChar char="•"/>
            </a:pPr>
            <a:r>
              <a:rPr lang="en-US" b="0" dirty="0">
                <a:solidFill>
                  <a:srgbClr val="282829"/>
                </a:solidFill>
                <a:effectLst/>
                <a:latin typeface="+mj-lt"/>
              </a:rPr>
              <a:t>Privacy</a:t>
            </a:r>
            <a:r>
              <a:rPr lang="en-US" b="0" i="0" dirty="0">
                <a:solidFill>
                  <a:srgbClr val="282829"/>
                </a:solidFill>
                <a:effectLst/>
                <a:latin typeface="+mj-lt"/>
              </a:rPr>
              <a:t>: To protect privacy despite the fact that it is stored on unreliable nodes, data needs to be encrypted all the time, possibly using fully homomorphic encryption </a:t>
            </a:r>
            <a:r>
              <a:rPr lang="en-US" b="0" i="0" dirty="0">
                <a:solidFill>
                  <a:srgbClr val="195FAA"/>
                </a:solidFill>
                <a:effectLst/>
                <a:latin typeface="+mj-lt"/>
              </a:rPr>
              <a:t>.</a:t>
            </a:r>
            <a:endParaRPr lang="en-US" b="0" i="0" dirty="0">
              <a:solidFill>
                <a:srgbClr val="282829"/>
              </a:solidFill>
              <a:effectLst/>
              <a:latin typeface="+mj-lt"/>
            </a:endParaRPr>
          </a:p>
          <a:p>
            <a:pPr marL="285750" indent="-285750" algn="l" rtl="0">
              <a:buFont typeface="Arial" panose="020B0604020202020204" pitchFamily="34" charset="0"/>
              <a:buChar char="•"/>
            </a:pPr>
            <a:r>
              <a:rPr lang="en-US" b="0" dirty="0">
                <a:solidFill>
                  <a:srgbClr val="282829"/>
                </a:solidFill>
                <a:effectLst/>
                <a:latin typeface="+mj-lt"/>
              </a:rPr>
              <a:t>Limited bandwidth</a:t>
            </a:r>
            <a:r>
              <a:rPr lang="en-US" b="0" i="0" dirty="0">
                <a:solidFill>
                  <a:srgbClr val="282829"/>
                </a:solidFill>
                <a:effectLst/>
                <a:latin typeface="+mj-lt"/>
              </a:rPr>
              <a:t>: the bandwidth between nodes limited, opposite to high bandwidth connections within a data center. This requires specific algorithms.</a:t>
            </a:r>
          </a:p>
          <a:p>
            <a:br>
              <a:rPr lang="en-US" dirty="0"/>
            </a:b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 and </a:t>
            </a:r>
            <a:r>
              <a:rPr lang="en-US"/>
              <a:t>Future Scope</a:t>
            </a:r>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16632"/>
            <a:ext cx="7772400" cy="1470025"/>
          </a:xfrm>
        </p:spPr>
        <p:txBody>
          <a:bodyPr/>
          <a:lstStyle/>
          <a:p>
            <a:r>
              <a:rPr lang="en-US" dirty="0"/>
              <a:t>References</a:t>
            </a:r>
            <a:endParaRPr lang="en-IN" dirty="0"/>
          </a:p>
        </p:txBody>
      </p:sp>
      <p:sp>
        <p:nvSpPr>
          <p:cNvPr id="3" name="Subtitle 2">
            <a:extLst>
              <a:ext uri="{FF2B5EF4-FFF2-40B4-BE49-F238E27FC236}">
                <a16:creationId xmlns:a16="http://schemas.microsoft.com/office/drawing/2014/main" id="{12F810EF-734B-1882-8043-C1B5CD32A117}"/>
              </a:ext>
            </a:extLst>
          </p:cNvPr>
          <p:cNvSpPr>
            <a:spLocks noGrp="1"/>
          </p:cNvSpPr>
          <p:nvPr>
            <p:ph type="subTitle" idx="1"/>
          </p:nvPr>
        </p:nvSpPr>
        <p:spPr>
          <a:xfrm>
            <a:off x="1043608" y="1556792"/>
            <a:ext cx="7344816" cy="3240360"/>
          </a:xfrm>
        </p:spPr>
        <p:txBody>
          <a:bodyPr>
            <a:normAutofit/>
          </a:bodyPr>
          <a:lstStyle/>
          <a:p>
            <a:r>
              <a:rPr lang="en-IN" sz="2000" b="0" i="0" dirty="0">
                <a:solidFill>
                  <a:schemeClr val="accent1"/>
                </a:solidFill>
                <a:effectLst/>
                <a:latin typeface="+mj-lt"/>
                <a:hlinkClick r:id="rId2"/>
              </a:rPr>
              <a:t>https://www.geeksforgeeks.org/what-is-p2ppeer-to-peer-process</a:t>
            </a:r>
            <a:endParaRPr lang="en-IN" sz="2000" b="0" i="0" dirty="0">
              <a:solidFill>
                <a:schemeClr val="accent1"/>
              </a:solidFill>
              <a:effectLst/>
              <a:latin typeface="+mj-lt"/>
            </a:endParaRPr>
          </a:p>
          <a:p>
            <a:r>
              <a:rPr lang="en-IN" sz="2000" b="0" i="0" dirty="0">
                <a:solidFill>
                  <a:schemeClr val="accent1"/>
                </a:solidFill>
                <a:effectLst/>
                <a:latin typeface="+mj-lt"/>
                <a:hlinkClick r:id="rId3"/>
              </a:rPr>
              <a:t>https://ieeexplore.ieee.org/document/1665164</a:t>
            </a:r>
            <a:endParaRPr lang="en-IN" sz="2000" b="0" i="0" dirty="0">
              <a:solidFill>
                <a:schemeClr val="accent1"/>
              </a:solidFill>
              <a:effectLst/>
              <a:latin typeface="+mj-lt"/>
            </a:endParaRPr>
          </a:p>
          <a:p>
            <a:r>
              <a:rPr lang="en-IN" sz="2000" b="0" i="0" dirty="0">
                <a:solidFill>
                  <a:schemeClr val="accent1"/>
                </a:solidFill>
                <a:effectLst/>
                <a:latin typeface="+mj-lt"/>
                <a:hlinkClick r:id="rId4"/>
              </a:rPr>
              <a:t>https://link.springer.com/refer</a:t>
            </a:r>
            <a:endParaRPr lang="en-IN" sz="2000" dirty="0">
              <a:solidFill>
                <a:schemeClr val="accent1"/>
              </a:solidFill>
              <a:latin typeface="+mj-lt"/>
            </a:endParaRPr>
          </a:p>
          <a:p>
            <a:r>
              <a:rPr lang="en-IN" sz="2000" dirty="0">
                <a:solidFill>
                  <a:schemeClr val="accent1"/>
                </a:solidFill>
                <a:latin typeface="+mj-lt"/>
                <a:hlinkClick r:id="rId5"/>
              </a:rPr>
              <a:t>https://en.wikipedia.org/wiki/Peer-to</a:t>
            </a:r>
            <a:endParaRPr lang="en-IN" sz="2000" dirty="0">
              <a:solidFill>
                <a:schemeClr val="accent1"/>
              </a:solidFill>
              <a:latin typeface="+mj-lt"/>
            </a:endParaRPr>
          </a:p>
          <a:p>
            <a:r>
              <a:rPr lang="en-IN" sz="2000" dirty="0">
                <a:solidFill>
                  <a:schemeClr val="accent1"/>
                </a:solidFill>
                <a:latin typeface="+mj-lt"/>
                <a:hlinkClick r:id="rId6"/>
              </a:rPr>
              <a:t>https://en.wikipedia.org/wiki/Peer</a:t>
            </a:r>
            <a:endParaRPr lang="en-IN" sz="2000" dirty="0">
              <a:solidFill>
                <a:schemeClr val="accent1"/>
              </a:solidFill>
              <a:latin typeface="+mj-lt"/>
            </a:endParaRPr>
          </a:p>
          <a:p>
            <a:endParaRPr lang="en-IN" sz="2000" dirty="0">
              <a:solidFill>
                <a:schemeClr val="accent1"/>
              </a:solidFill>
              <a:latin typeface="+mj-l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endParaRPr lang="en-IN" dirty="0"/>
          </a:p>
        </p:txBody>
      </p:sp>
      <p:sp>
        <p:nvSpPr>
          <p:cNvPr id="3" name="Content Placeholder 2"/>
          <p:cNvSpPr>
            <a:spLocks noGrp="1"/>
          </p:cNvSpPr>
          <p:nvPr>
            <p:ph idx="1"/>
          </p:nvPr>
        </p:nvSpPr>
        <p:spPr/>
        <p:txBody>
          <a:bodyPr/>
          <a:lstStyle/>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endParaRPr lang="en-US" dirty="0"/>
          </a:p>
          <a:p>
            <a:pPr>
              <a:buNone/>
            </a:pPr>
            <a:endParaRPr lang="en-US" dirty="0"/>
          </a:p>
          <a:p>
            <a:pPr>
              <a:buNone/>
            </a:pPr>
            <a:endParaRPr lang="en-US" dirty="0"/>
          </a:p>
          <a:p>
            <a:pPr algn="ctr">
              <a:buNone/>
            </a:pPr>
            <a:r>
              <a:rPr lang="en-US" b="1" dirty="0"/>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normAutofit/>
          </a:bodyPr>
          <a:lstStyle/>
          <a:p>
            <a:r>
              <a:rPr lang="en-US" dirty="0"/>
              <a:t>Index</a:t>
            </a:r>
            <a:endParaRPr lang="en-IN" dirty="0"/>
          </a:p>
        </p:txBody>
      </p:sp>
      <p:sp>
        <p:nvSpPr>
          <p:cNvPr id="3" name="Content Placeholder 2"/>
          <p:cNvSpPr>
            <a:spLocks noGrp="1"/>
          </p:cNvSpPr>
          <p:nvPr>
            <p:ph idx="1"/>
          </p:nvPr>
        </p:nvSpPr>
        <p:spPr/>
        <p:txBody>
          <a:bodyPr>
            <a:normAutofit fontScale="77500" lnSpcReduction="20000"/>
          </a:bodyPr>
          <a:lstStyle/>
          <a:p>
            <a:r>
              <a:rPr lang="en-US" dirty="0"/>
              <a:t>Problem Statement</a:t>
            </a:r>
          </a:p>
          <a:p>
            <a:r>
              <a:rPr lang="en-US" dirty="0"/>
              <a:t>Motivation</a:t>
            </a:r>
          </a:p>
          <a:p>
            <a:r>
              <a:rPr lang="en-US" dirty="0"/>
              <a:t>Objectives</a:t>
            </a:r>
          </a:p>
          <a:p>
            <a:r>
              <a:rPr lang="en-US" dirty="0"/>
              <a:t>Methodology/ Proposed system block diagram</a:t>
            </a:r>
          </a:p>
          <a:p>
            <a:r>
              <a:rPr lang="en-US" dirty="0"/>
              <a:t>Tools and Technologies</a:t>
            </a:r>
          </a:p>
          <a:p>
            <a:r>
              <a:rPr lang="en-US" dirty="0"/>
              <a:t>Implementation</a:t>
            </a:r>
          </a:p>
          <a:p>
            <a:r>
              <a:rPr lang="en-US" dirty="0"/>
              <a:t>Results</a:t>
            </a:r>
          </a:p>
          <a:p>
            <a:r>
              <a:rPr lang="en-US" dirty="0"/>
              <a:t>Challenges faced</a:t>
            </a:r>
          </a:p>
          <a:p>
            <a:r>
              <a:rPr lang="en-US" dirty="0"/>
              <a:t>Conclusion and Future Scope</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404664"/>
            <a:ext cx="7772400" cy="1470025"/>
          </a:xfrm>
        </p:spPr>
        <p:txBody>
          <a:bodyPr>
            <a:normAutofit/>
          </a:bodyPr>
          <a:lstStyle/>
          <a:p>
            <a:r>
              <a:rPr lang="en-US" dirty="0"/>
              <a:t>Problem Statement</a:t>
            </a:r>
            <a:endParaRPr lang="en-IN" dirty="0"/>
          </a:p>
        </p:txBody>
      </p:sp>
      <p:sp>
        <p:nvSpPr>
          <p:cNvPr id="3" name="Subtitle 2">
            <a:extLst>
              <a:ext uri="{FF2B5EF4-FFF2-40B4-BE49-F238E27FC236}">
                <a16:creationId xmlns:a16="http://schemas.microsoft.com/office/drawing/2014/main" id="{7654A951-2C06-06CE-C3C7-21D8FD4194D6}"/>
              </a:ext>
            </a:extLst>
          </p:cNvPr>
          <p:cNvSpPr>
            <a:spLocks noGrp="1"/>
          </p:cNvSpPr>
          <p:nvPr>
            <p:ph type="subTitle" idx="1"/>
          </p:nvPr>
        </p:nvSpPr>
        <p:spPr>
          <a:xfrm>
            <a:off x="1475656" y="2276872"/>
            <a:ext cx="7416824" cy="1752600"/>
          </a:xfrm>
        </p:spPr>
        <p:txBody>
          <a:bodyPr>
            <a:normAutofit/>
          </a:bodyPr>
          <a:lstStyle/>
          <a:p>
            <a:pPr marL="457200" indent="-457200" algn="l">
              <a:buFont typeface="Arial" panose="020B0604020202020204" pitchFamily="34" charset="0"/>
              <a:buChar char="•"/>
            </a:pPr>
            <a:r>
              <a:rPr lang="en-US" dirty="0">
                <a:solidFill>
                  <a:schemeClr val="tx1"/>
                </a:solidFill>
              </a:rPr>
              <a:t>To study the peer to peer network connection and share the resources and help computers or devices work collaboratively provide specific services to execute specific task.</a:t>
            </a:r>
          </a:p>
          <a:p>
            <a:pPr algn="l"/>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1"/>
            <a:ext cx="7128792" cy="1124744"/>
          </a:xfrm>
        </p:spPr>
        <p:txBody>
          <a:bodyPr>
            <a:normAutofit/>
          </a:bodyPr>
          <a:lstStyle/>
          <a:p>
            <a:r>
              <a:rPr lang="en-US" dirty="0"/>
              <a:t>Motivation</a:t>
            </a:r>
            <a:endParaRPr lang="en-IN" dirty="0"/>
          </a:p>
        </p:txBody>
      </p:sp>
      <p:sp>
        <p:nvSpPr>
          <p:cNvPr id="3" name="Subtitle 2">
            <a:extLst>
              <a:ext uri="{FF2B5EF4-FFF2-40B4-BE49-F238E27FC236}">
                <a16:creationId xmlns:a16="http://schemas.microsoft.com/office/drawing/2014/main" id="{92BD5BE6-CD6C-5AD7-A226-E3CDAB81C11D}"/>
              </a:ext>
            </a:extLst>
          </p:cNvPr>
          <p:cNvSpPr>
            <a:spLocks noGrp="1"/>
          </p:cNvSpPr>
          <p:nvPr>
            <p:ph type="subTitle" idx="1"/>
          </p:nvPr>
        </p:nvSpPr>
        <p:spPr>
          <a:xfrm>
            <a:off x="2051720" y="1340768"/>
            <a:ext cx="6840760" cy="4968552"/>
          </a:xfrm>
        </p:spPr>
        <p:txBody>
          <a:bodyPr>
            <a:normAutofit fontScale="25000" lnSpcReduction="20000"/>
          </a:bodyPr>
          <a:lstStyle/>
          <a:p>
            <a:pPr marL="857250" indent="-857250" algn="l">
              <a:buFont typeface="Arial" panose="020B0604020202020204" pitchFamily="34" charset="0"/>
              <a:buChar char="•"/>
            </a:pPr>
            <a:r>
              <a:rPr lang="en-US" sz="7200" dirty="0">
                <a:solidFill>
                  <a:schemeClr val="tx1"/>
                </a:solidFill>
              </a:rPr>
              <a:t>Peer to peer networking has several benefits. For one, your computers can share data with each other effortlessly. They can also share common devices, like printers and CD ROMs, or even hard drives. The data can be shared in both directions quickly, without the need for routing through another computer . </a:t>
            </a:r>
          </a:p>
          <a:p>
            <a:pPr marL="857250" indent="-857250" algn="l">
              <a:buFont typeface="Arial" panose="020B0604020202020204" pitchFamily="34" charset="0"/>
              <a:buChar char="•"/>
            </a:pPr>
            <a:r>
              <a:rPr lang="en-US" sz="7200" dirty="0">
                <a:solidFill>
                  <a:schemeClr val="tx1"/>
                </a:solidFill>
              </a:rPr>
              <a:t>A major benefit of peer to peer network is that the lack of a centralized server reduces bottlenecks. If you take a client server model, sometimes the servers handling the communication get clogged up. They get a large number of requests from clients, more than the processor can handle.</a:t>
            </a:r>
          </a:p>
          <a:p>
            <a:pPr marL="857250" indent="-857250" algn="l">
              <a:buFont typeface="Arial" panose="020B0604020202020204" pitchFamily="34" charset="0"/>
              <a:buChar char="•"/>
            </a:pPr>
            <a:r>
              <a:rPr lang="en-US" sz="7200" dirty="0">
                <a:solidFill>
                  <a:schemeClr val="tx1"/>
                </a:solidFill>
              </a:rPr>
              <a:t> They get clogged up and the communication slows down to a crawl. Sometimes the servers crash, and the communication stops entirely. This is a common occurrence on the internet, when a website server gets more traffic than it can handle. This is not a problem with peer to peer networking, as the network members communicate directly with each other. </a:t>
            </a:r>
          </a:p>
          <a:p>
            <a:pPr marL="857250" indent="-857250" algn="l">
              <a:buFont typeface="Arial" panose="020B0604020202020204" pitchFamily="34" charset="0"/>
              <a:buChar char="•"/>
            </a:pPr>
            <a:r>
              <a:rPr lang="en-US" sz="7200" dirty="0">
                <a:solidFill>
                  <a:schemeClr val="tx1"/>
                </a:solidFill>
              </a:rPr>
              <a:t>Even at peak activity, peer to peer networks run efficiently. Bottlenecks, if they form, can be easily resolved too.</a:t>
            </a:r>
          </a:p>
          <a:p>
            <a:endParaRPr lang="en-IN"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endParaRPr lang="en-IN" dirty="0"/>
          </a:p>
        </p:txBody>
      </p:sp>
      <p:sp>
        <p:nvSpPr>
          <p:cNvPr id="4" name="TextBox 3">
            <a:extLst>
              <a:ext uri="{FF2B5EF4-FFF2-40B4-BE49-F238E27FC236}">
                <a16:creationId xmlns:a16="http://schemas.microsoft.com/office/drawing/2014/main" id="{4CAFEE66-1A46-C048-B4DB-1533AC6DB6F8}"/>
              </a:ext>
            </a:extLst>
          </p:cNvPr>
          <p:cNvSpPr txBox="1"/>
          <p:nvPr/>
        </p:nvSpPr>
        <p:spPr>
          <a:xfrm>
            <a:off x="1403648" y="2132856"/>
            <a:ext cx="7416824" cy="5909310"/>
          </a:xfrm>
          <a:prstGeom prst="rect">
            <a:avLst/>
          </a:prstGeom>
          <a:noFill/>
        </p:spPr>
        <p:txBody>
          <a:bodyPr wrap="square">
            <a:spAutoFit/>
          </a:bodyPr>
          <a:lstStyle/>
          <a:p>
            <a:r>
              <a:rPr lang="en-US" dirty="0"/>
              <a:t>To study and implement peer to peer network connection to achieving this aim , the following specific objectives are as follows</a:t>
            </a:r>
          </a:p>
          <a:p>
            <a:pPr marL="342900" indent="-342900">
              <a:buFont typeface="+mj-lt"/>
              <a:buAutoNum type="arabicPeriod"/>
            </a:pPr>
            <a:r>
              <a:rPr lang="en-US" dirty="0"/>
              <a:t>enable communication between two or more computers on the network</a:t>
            </a:r>
          </a:p>
          <a:p>
            <a:pPr marL="342900" indent="-342900">
              <a:buFont typeface="+mj-lt"/>
              <a:buAutoNum type="arabicPeriod"/>
            </a:pPr>
            <a:r>
              <a:rPr lang="en-US" dirty="0"/>
              <a:t>Allow the computers in the network communicate without the need for a central server </a:t>
            </a:r>
          </a:p>
          <a:p>
            <a:pPr marL="342900" indent="-342900">
              <a:buFont typeface="+mj-lt"/>
              <a:buAutoNum type="arabicPeriod"/>
            </a:pPr>
            <a:r>
              <a:rPr lang="en-US" dirty="0"/>
              <a:t>Allow the computers connected in the network to perform the function of both server and client on the network that is they are given the administrative rights to both send and receive the data</a:t>
            </a:r>
          </a:p>
          <a:p>
            <a:pPr marL="342900" indent="-342900">
              <a:buFont typeface="+mj-lt"/>
              <a:buAutoNum type="arabicPeriod"/>
            </a:pPr>
            <a:r>
              <a:rPr lang="en-US" dirty="0"/>
              <a:t>Create a network for each computer to easily upload and download files over peer to peer network, and this can be done without having access of internet.</a:t>
            </a:r>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Methodology/Proposed System block diagram</a:t>
            </a:r>
            <a:endParaRPr lang="en-IN" dirty="0"/>
          </a:p>
        </p:txBody>
      </p:sp>
      <p:sp>
        <p:nvSpPr>
          <p:cNvPr id="10" name="TextBox 9">
            <a:extLst>
              <a:ext uri="{FF2B5EF4-FFF2-40B4-BE49-F238E27FC236}">
                <a16:creationId xmlns:a16="http://schemas.microsoft.com/office/drawing/2014/main" id="{A74726E0-ACDD-104E-86A3-CE9D7D7BCBF4}"/>
              </a:ext>
            </a:extLst>
          </p:cNvPr>
          <p:cNvSpPr txBox="1"/>
          <p:nvPr/>
        </p:nvSpPr>
        <p:spPr>
          <a:xfrm>
            <a:off x="2286000" y="3244334"/>
            <a:ext cx="4572000" cy="369332"/>
          </a:xfrm>
          <a:prstGeom prst="rect">
            <a:avLst/>
          </a:prstGeom>
          <a:noFill/>
        </p:spPr>
        <p:txBody>
          <a:bodyPr wrap="square">
            <a:spAutoFit/>
          </a:bodyPr>
          <a:lstStyle/>
          <a:p>
            <a:endParaRPr lang="en-US"/>
          </a:p>
        </p:txBody>
      </p:sp>
      <p:sp>
        <p:nvSpPr>
          <p:cNvPr id="12" name="TextBox 11">
            <a:extLst>
              <a:ext uri="{FF2B5EF4-FFF2-40B4-BE49-F238E27FC236}">
                <a16:creationId xmlns:a16="http://schemas.microsoft.com/office/drawing/2014/main" id="{CC105DC4-10FD-1A47-A5DB-DED03549C877}"/>
              </a:ext>
            </a:extLst>
          </p:cNvPr>
          <p:cNvSpPr txBox="1"/>
          <p:nvPr/>
        </p:nvSpPr>
        <p:spPr>
          <a:xfrm>
            <a:off x="1187624" y="2060848"/>
            <a:ext cx="6696744" cy="3693319"/>
          </a:xfrm>
          <a:prstGeom prst="rect">
            <a:avLst/>
          </a:prstGeom>
          <a:noFill/>
        </p:spPr>
        <p:txBody>
          <a:bodyPr wrap="square">
            <a:spAutoFit/>
          </a:bodyPr>
          <a:lstStyle/>
          <a:p>
            <a:pPr marL="285750" indent="-285750">
              <a:buFont typeface="Arial" panose="020B0604020202020204" pitchFamily="34" charset="0"/>
              <a:buChar char="•"/>
            </a:pPr>
            <a:r>
              <a:rPr lang="en-US" dirty="0"/>
              <a:t>Peer-to-peer networking is an approach to computer networking in which all computers share equivalent responsibility for processing data. </a:t>
            </a:r>
          </a:p>
          <a:p>
            <a:pPr marL="285750" indent="-285750">
              <a:buFont typeface="Arial" panose="020B0604020202020204" pitchFamily="34" charset="0"/>
              <a:buChar char="•"/>
            </a:pPr>
            <a:r>
              <a:rPr lang="en-US" dirty="0"/>
              <a:t>Peer-to-peer networking differs from client-server networking, where specific devices have responsibility for providing or serving data, and other devices consume or otherwise act as clients of those servers.</a:t>
            </a:r>
          </a:p>
          <a:p>
            <a:pPr marL="285750" indent="-285750">
              <a:buFont typeface="Arial" panose="020B0604020202020204" pitchFamily="34" charset="0"/>
              <a:buChar char="•"/>
            </a:pPr>
            <a:r>
              <a:rPr lang="en-US" dirty="0"/>
              <a:t>Individual users have responsibility over who can access data </a:t>
            </a:r>
          </a:p>
          <a:p>
            <a:r>
              <a:rPr lang="en-US" dirty="0"/>
              <a:t>     and resources on their computers.</a:t>
            </a:r>
          </a:p>
          <a:p>
            <a:pPr marL="285750" indent="-285750">
              <a:buFont typeface="Arial" panose="020B0604020202020204" pitchFamily="34" charset="0"/>
              <a:buChar char="•"/>
            </a:pPr>
            <a:r>
              <a:rPr lang="en-US" dirty="0"/>
              <a:t>  Operating systems such as Windows XP and Windows Vista allow               accounts to be set up that will be used when other users connect to an individual user's computer.</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032D0F8-951E-4641-BDED-A2375FCD4218}"/>
              </a:ext>
            </a:extLst>
          </p:cNvPr>
          <p:cNvSpPr txBox="1"/>
          <p:nvPr/>
        </p:nvSpPr>
        <p:spPr>
          <a:xfrm>
            <a:off x="1259632" y="620688"/>
            <a:ext cx="6696744" cy="923330"/>
          </a:xfrm>
          <a:prstGeom prst="rect">
            <a:avLst/>
          </a:prstGeom>
          <a:noFill/>
        </p:spPr>
        <p:txBody>
          <a:bodyPr wrap="square">
            <a:spAutoFit/>
          </a:bodyPr>
          <a:lstStyle/>
          <a:p>
            <a:r>
              <a:rPr lang="en-US" dirty="0"/>
              <a:t>• Accounts, passwords, and permissions are saved in a local database and are used to determine what someone can do when connecting to your computer.</a:t>
            </a:r>
          </a:p>
        </p:txBody>
      </p:sp>
      <p:pic>
        <p:nvPicPr>
          <p:cNvPr id="6" name="Picture 6">
            <a:extLst>
              <a:ext uri="{FF2B5EF4-FFF2-40B4-BE49-F238E27FC236}">
                <a16:creationId xmlns:a16="http://schemas.microsoft.com/office/drawing/2014/main" id="{617BF2D2-0E6E-F246-AB44-364A65F655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640" y="1916832"/>
            <a:ext cx="6048672" cy="3384376"/>
          </a:xfrm>
          <a:prstGeom prst="rect">
            <a:avLst/>
          </a:prstGeom>
        </p:spPr>
      </p:pic>
    </p:spTree>
    <p:extLst>
      <p:ext uri="{BB962C8B-B14F-4D97-AF65-F5344CB8AC3E}">
        <p14:creationId xmlns:p14="http://schemas.microsoft.com/office/powerpoint/2010/main" val="3211773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 and Technologies Used</a:t>
            </a:r>
            <a:endParaRPr lang="en-IN" dirty="0"/>
          </a:p>
        </p:txBody>
      </p:sp>
      <p:sp>
        <p:nvSpPr>
          <p:cNvPr id="12" name="TextBox 11">
            <a:extLst>
              <a:ext uri="{FF2B5EF4-FFF2-40B4-BE49-F238E27FC236}">
                <a16:creationId xmlns:a16="http://schemas.microsoft.com/office/drawing/2014/main" id="{7521DFEA-0CF2-0A4F-A948-F2AF41B43615}"/>
              </a:ext>
            </a:extLst>
          </p:cNvPr>
          <p:cNvSpPr txBox="1"/>
          <p:nvPr/>
        </p:nvSpPr>
        <p:spPr>
          <a:xfrm>
            <a:off x="1331640" y="1844824"/>
            <a:ext cx="6624736" cy="3139321"/>
          </a:xfrm>
          <a:prstGeom prst="rect">
            <a:avLst/>
          </a:prstGeom>
          <a:noFill/>
        </p:spPr>
        <p:txBody>
          <a:bodyPr wrap="square">
            <a:spAutoFit/>
          </a:bodyPr>
          <a:lstStyle/>
          <a:p>
            <a:pPr marL="285750" indent="-285750">
              <a:buFont typeface="Arial" panose="020B0604020202020204" pitchFamily="34" charset="0"/>
              <a:buChar char="•"/>
            </a:pPr>
            <a:r>
              <a:rPr lang="en-US" sz="2000" dirty="0"/>
              <a:t>Computer</a:t>
            </a:r>
            <a:r>
              <a:rPr lang="en-US" sz="2000" b="0" i="0" dirty="0">
                <a:solidFill>
                  <a:srgbClr val="111111"/>
                </a:solidFill>
                <a:effectLst/>
                <a:latin typeface="Roboto" panose="02000000000000000000" pitchFamily="2" charset="0"/>
              </a:rPr>
              <a:t>:-</a:t>
            </a:r>
            <a:r>
              <a:rPr lang="en-US" sz="2000" b="0" i="0" dirty="0">
                <a:effectLst/>
                <a:latin typeface="+mj-lt"/>
              </a:rPr>
              <a:t> </a:t>
            </a:r>
            <a:r>
              <a:rPr lang="en-US" sz="2000" dirty="0">
                <a:solidFill>
                  <a:srgbClr val="111111"/>
                </a:solidFill>
                <a:latin typeface="+mj-lt"/>
              </a:rPr>
              <a:t>Software for peer-to-peer network is included with most modern desktop operating systems such as</a:t>
            </a:r>
            <a:r>
              <a:rPr lang="en-US" sz="2000" b="1" dirty="0">
                <a:solidFill>
                  <a:srgbClr val="111111"/>
                </a:solidFill>
                <a:latin typeface="+mj-lt"/>
              </a:rPr>
              <a:t> </a:t>
            </a:r>
            <a:r>
              <a:rPr lang="en-US" sz="2000" dirty="0">
                <a:solidFill>
                  <a:srgbClr val="111111"/>
                </a:solidFill>
                <a:latin typeface="+mj-lt"/>
              </a:rPr>
              <a:t>Windows and Mac OS. Peer to peer relationship is suitable for small networks having less than 10 computers on a single LAN</a:t>
            </a:r>
            <a:r>
              <a:rPr lang="en-US" sz="2000" b="0" i="0" dirty="0">
                <a:solidFill>
                  <a:srgbClr val="111111"/>
                </a:solidFill>
                <a:effectLst/>
                <a:latin typeface="Roboto" panose="02000000000000000000" pitchFamily="2" charset="0"/>
              </a:rPr>
              <a:t> </a:t>
            </a:r>
          </a:p>
          <a:p>
            <a:pPr marL="285750" indent="-285750">
              <a:buFont typeface="Arial" panose="020B0604020202020204" pitchFamily="34" charset="0"/>
              <a:buChar char="•"/>
            </a:pPr>
            <a:r>
              <a:rPr lang="en-US" sz="2000" dirty="0"/>
              <a:t>Cable</a:t>
            </a:r>
            <a:r>
              <a:rPr lang="en-US" sz="2000" b="0" i="0" dirty="0">
                <a:solidFill>
                  <a:srgbClr val="111111"/>
                </a:solidFill>
                <a:effectLst/>
                <a:latin typeface="Roboto" panose="02000000000000000000" pitchFamily="2" charset="0"/>
              </a:rPr>
              <a:t>:-</a:t>
            </a:r>
            <a:r>
              <a:rPr lang="en-US" sz="2000" b="0" i="0" dirty="0">
                <a:solidFill>
                  <a:srgbClr val="111111"/>
                </a:solidFill>
                <a:effectLst/>
                <a:latin typeface="+mj-lt"/>
              </a:rPr>
              <a:t>In peer-to-peer network models, all the computers are connected to each other, either via</a:t>
            </a:r>
            <a:r>
              <a:rPr lang="en-US" sz="2000" i="0" dirty="0">
                <a:solidFill>
                  <a:srgbClr val="111111"/>
                </a:solidFill>
                <a:effectLst/>
                <a:latin typeface="+mj-lt"/>
              </a:rPr>
              <a:t> USB or Ethernet cables.</a:t>
            </a:r>
            <a:endParaRPr lang="en-US" sz="2000" dirty="0">
              <a:latin typeface="+mj-lt"/>
            </a:endParaRP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docProps/app.xml><?xml version="1.0" encoding="utf-8"?>
<Properties xmlns="http://schemas.openxmlformats.org/officeDocument/2006/extended-properties" xmlns:vt="http://schemas.openxmlformats.org/officeDocument/2006/docPropsVTypes">
  <Template>Parallax</Template>
  <TotalTime>134</TotalTime>
  <Words>803</Words>
  <Application>Microsoft Office PowerPoint</Application>
  <PresentationFormat>On-screen Show (4:3)</PresentationFormat>
  <Paragraphs>74</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-apple-system</vt:lpstr>
      <vt:lpstr>Arial</vt:lpstr>
      <vt:lpstr>Corbel</vt:lpstr>
      <vt:lpstr>Roboto</vt:lpstr>
      <vt:lpstr>Parallax</vt:lpstr>
      <vt:lpstr>Presentation on Micro Project  “PEER TO PEER NETWORK CONNECTION” </vt:lpstr>
      <vt:lpstr>Index</vt:lpstr>
      <vt:lpstr>Problem Statement</vt:lpstr>
      <vt:lpstr>Motivation</vt:lpstr>
      <vt:lpstr>Objectives</vt:lpstr>
      <vt:lpstr>Methodology/Proposed System block diagram</vt:lpstr>
      <vt:lpstr>PowerPoint Presentation</vt:lpstr>
      <vt:lpstr>Tools and Technologies Used</vt:lpstr>
      <vt:lpstr>Implementation</vt:lpstr>
      <vt:lpstr>Challenges Faced</vt:lpstr>
      <vt:lpstr>Conclusion and Future Scope</vt:lpstr>
      <vt:lpstr>References</vt:lpstr>
      <vt:lpstr>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Micro Project  “Title of Project” </dc:title>
  <dc:creator>hp</dc:creator>
  <cp:lastModifiedBy>Sanved Kulkarni</cp:lastModifiedBy>
  <cp:revision>9</cp:revision>
  <dcterms:created xsi:type="dcterms:W3CDTF">2022-04-23T16:37:29Z</dcterms:created>
  <dcterms:modified xsi:type="dcterms:W3CDTF">2022-05-16T13:13:10Z</dcterms:modified>
</cp:coreProperties>
</file>