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6" r:id="rId10"/>
    <p:sldId id="267" r:id="rId11"/>
    <p:sldId id="268" r:id="rId12"/>
    <p:sldId id="264" r:id="rId13"/>
    <p:sldId id="269" r:id="rId14"/>
    <p:sldId id="265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394F-859B-736B-E10B-19344AAAC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522" y="876989"/>
            <a:ext cx="8825658" cy="2677648"/>
          </a:xfrm>
        </p:spPr>
        <p:txBody>
          <a:bodyPr/>
          <a:lstStyle/>
          <a:p>
            <a:r>
              <a:rPr lang="en-IN" dirty="0"/>
              <a:t>Electronic Sleep Inducer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23DF3-DADA-7828-8CC2-448431FC7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75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1E79-47FC-64E2-3C42-975F69D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Competitive Landscape</a:t>
            </a:r>
          </a:p>
        </p:txBody>
      </p:sp>
      <p:pic>
        <p:nvPicPr>
          <p:cNvPr id="3" name="Picture 2" descr="competitive_landscape.png">
            <a:extLst>
              <a:ext uri="{FF2B5EF4-FFF2-40B4-BE49-F238E27FC236}">
                <a16:creationId xmlns:a16="http://schemas.microsoft.com/office/drawing/2014/main" id="{2499B093-473D-CDDE-4948-5092C8048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07" y="2708910"/>
            <a:ext cx="8651986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D09C-B4FC-97F9-8C35-5255F60E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Go-to-Market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F75D-CE57-2B0A-1E66-873C3026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Phase 1: Target students &amp; professionals via online D2C.</a:t>
            </a:r>
          </a:p>
          <a:p>
            <a:r>
              <a:rPr lang="en-US" sz="2400" dirty="0"/>
              <a:t>Phase 2: Partnerships with wellness clinics &amp; corporates.</a:t>
            </a:r>
          </a:p>
          <a:p>
            <a:r>
              <a:rPr lang="en-US" sz="2400" dirty="0"/>
              <a:t>Phase 3: Global expansion with mobile app integration.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015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55BA-AC00-6AEC-9046-43C65947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Competitive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3A5-AE2E-421A-8BAF-AB1977F9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Drug-free, safe, and affordable.</a:t>
            </a:r>
          </a:p>
          <a:p>
            <a:r>
              <a:rPr lang="en-IN" sz="2400" dirty="0"/>
              <a:t>FPGA-based flexibility for adaptive algorithms.</a:t>
            </a:r>
          </a:p>
          <a:p>
            <a:r>
              <a:rPr lang="en-IN" sz="2400" dirty="0"/>
              <a:t>Integration with biosensors (MAX30102) for personalized sleep patterns.</a:t>
            </a:r>
          </a:p>
          <a:p>
            <a:r>
              <a:rPr lang="en-IN" sz="2400" dirty="0"/>
              <a:t>Compact and portable design.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77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E016-82B9-7C8B-162B-6F640403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Financials &amp;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E7FE-B3D5-CC66-92AD-E3475AC3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Prototype developed and validated.</a:t>
            </a:r>
          </a:p>
          <a:p>
            <a:r>
              <a:rPr lang="en-US" sz="2400" dirty="0"/>
              <a:t>Seed funding required: ₹1.5 Cr (~$180K).</a:t>
            </a:r>
          </a:p>
          <a:p>
            <a:r>
              <a:rPr lang="en-US" sz="2400" dirty="0"/>
              <a:t>Roadmap: </a:t>
            </a:r>
          </a:p>
          <a:p>
            <a:r>
              <a:rPr lang="en-US" sz="2400" dirty="0"/>
              <a:t>   - Year 1: Pilot launch, clinical validation.</a:t>
            </a:r>
          </a:p>
          <a:p>
            <a:r>
              <a:rPr lang="en-US" sz="2400" dirty="0"/>
              <a:t>   - Year 2: D2C rollout + Mobile App.</a:t>
            </a:r>
          </a:p>
          <a:p>
            <a:r>
              <a:rPr lang="en-US" sz="2400" dirty="0"/>
              <a:t>   - Year 3: Scale manufacturing &amp; partnerships.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58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1293-9E7C-3E78-CC7E-0E02F55D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Financials / Projections</a:t>
            </a:r>
          </a:p>
        </p:txBody>
      </p:sp>
      <p:pic>
        <p:nvPicPr>
          <p:cNvPr id="4" name="Content Placeholder 3" descr="financial_projection.png">
            <a:extLst>
              <a:ext uri="{FF2B5EF4-FFF2-40B4-BE49-F238E27FC236}">
                <a16:creationId xmlns:a16="http://schemas.microsoft.com/office/drawing/2014/main" id="{5678EBB5-B6BE-8A4D-48EA-57FDF5BB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0" y="2603500"/>
            <a:ext cx="761238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BD1A-F345-F10A-0A9F-332B1A3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FD11-7DC3-3523-12A4-3B86CBCF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Founder: Hardware design &amp; FPGA specialist.</a:t>
            </a:r>
          </a:p>
          <a:p>
            <a:r>
              <a:rPr lang="en-US" sz="2400" dirty="0"/>
              <a:t>Co-founder: Biomedical engineer.</a:t>
            </a:r>
          </a:p>
          <a:p>
            <a:r>
              <a:rPr lang="en-US" sz="2400" dirty="0"/>
              <a:t>Advisors: Sleep research experts &amp; IIM mentors.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08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DD16-3B56-4C3B-38FC-A6E44503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C016-6EF1-B2EC-1CF5-CF6D2029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Funding Required: ₹1.5 Cr (~$180K).</a:t>
            </a:r>
          </a:p>
          <a:p>
            <a:r>
              <a:rPr lang="en-US" sz="2400" dirty="0"/>
              <a:t>Use of Funds: Product development, manufacturing, marketing, clinical validation.</a:t>
            </a:r>
          </a:p>
          <a:p>
            <a:r>
              <a:rPr lang="en-US" sz="2400" dirty="0"/>
              <a:t>Looking for strategic investors with expertise in health-tech and consumer electronics.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95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CB93-D1C8-606B-B74F-29F88944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Closing 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F181-1202-1E3F-9C9B-008582851529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945945" y="3023083"/>
            <a:ext cx="7731219" cy="997857"/>
          </a:xfrm>
        </p:spPr>
        <p:txBody>
          <a:bodyPr/>
          <a:lstStyle/>
          <a:p>
            <a:r>
              <a:rPr lang="en-US" sz="2400" dirty="0"/>
              <a:t>"Helping the world sleep better with technology."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9C7F-6754-1169-E153-1B1A8AB5E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864" y="5064032"/>
            <a:ext cx="2721934" cy="997857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4000" dirty="0"/>
              <a:t>Thank you!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21CB-EC09-6FBA-59B9-B2269800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C62C-592B-FF8E-584B-C3A52C2E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Millions suffer from insomnia and irregular sleep cycles.</a:t>
            </a:r>
          </a:p>
          <a:p>
            <a:r>
              <a:rPr lang="en-US" sz="2400" dirty="0"/>
              <a:t>Current solutions (pills, wearables, therapy) are often expensive, addictive, or inconvenient.</a:t>
            </a:r>
          </a:p>
          <a:p>
            <a:r>
              <a:rPr lang="en-US" sz="2400" dirty="0"/>
              <a:t>There is a need for a safe, technology-driven alternative.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07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F097-0490-3936-3094-51EA46AE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Solution: Electronic Sleep Inducer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47F6-AA67-B8E7-0CA5-1E2B198B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FPGA-controlled device that regulates breathing patterns using LED guidance.</a:t>
            </a:r>
          </a:p>
          <a:p>
            <a:r>
              <a:rPr lang="en-US" sz="2400" dirty="0"/>
              <a:t>MAX30102 sensor tracks bio-signals for adaptive control.</a:t>
            </a:r>
          </a:p>
          <a:p>
            <a:r>
              <a:rPr lang="en-US" sz="2400" dirty="0"/>
              <a:t>Non-invasive, drug-free, and easy-to-use sleep aid.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46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D0FD-D1A5-4760-5A78-591FC289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Hardware Schematic</a:t>
            </a:r>
          </a:p>
        </p:txBody>
      </p:sp>
      <p:pic>
        <p:nvPicPr>
          <p:cNvPr id="3" name="Picture 2" descr="sleep_inducer_schematic.jpeg">
            <a:extLst>
              <a:ext uri="{FF2B5EF4-FFF2-40B4-BE49-F238E27FC236}">
                <a16:creationId xmlns:a16="http://schemas.microsoft.com/office/drawing/2014/main" id="{24BAF40D-620D-B9BD-FE72-3E46F15C5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631557"/>
            <a:ext cx="8858250" cy="37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5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4680-390F-0C3F-1ECD-83D3EA85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1693334"/>
            <a:ext cx="4265177" cy="656462"/>
          </a:xfrm>
        </p:spPr>
        <p:txBody>
          <a:bodyPr>
            <a:normAutofit/>
          </a:bodyPr>
          <a:lstStyle/>
          <a:p>
            <a:r>
              <a:rPr lang="en-IN" dirty="0"/>
              <a:t>Working Principle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232A1-97BB-4281-CC67-B6A960EA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894" y="2743200"/>
            <a:ext cx="3859212" cy="13716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LED brightness modulated with PWM to simulate natural breathing cycles.</a:t>
            </a:r>
          </a:p>
          <a:p>
            <a:endParaRPr lang="en-IN" dirty="0"/>
          </a:p>
        </p:txBody>
      </p:sp>
      <p:pic>
        <p:nvPicPr>
          <p:cNvPr id="5" name="Picture Placeholder 4" descr="sleep_inducer_waveform.jpeg">
            <a:extLst>
              <a:ext uri="{FF2B5EF4-FFF2-40B4-BE49-F238E27FC236}">
                <a16:creationId xmlns:a16="http://schemas.microsoft.com/office/drawing/2014/main" id="{3B6F3E51-A9CB-997B-F7C8-C8CF8008C9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63" t="-233" r="-43"/>
          <a:stretch>
            <a:fillRect/>
          </a:stretch>
        </p:blipFill>
        <p:spPr>
          <a:xfrm>
            <a:off x="6240780" y="2021565"/>
            <a:ext cx="5737206" cy="28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2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FC42-30B7-C2E0-9E5F-2CD0289F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Market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D696-6357-846A-5027-B57A8146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Sleep Aid Market &gt; $80B by 2030.</a:t>
            </a:r>
          </a:p>
          <a:p>
            <a:r>
              <a:rPr lang="en-US" sz="2400" dirty="0"/>
              <a:t> Increasing demand for non-invasive, tech-driven solutions.</a:t>
            </a:r>
          </a:p>
          <a:p>
            <a:r>
              <a:rPr lang="en-US" sz="2400" dirty="0"/>
              <a:t> Target segments: Students, working professionals, and health-conscious consumers.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59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AF36-DEB0-88A3-B62F-1DD6FAAB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Opportunity</a:t>
            </a:r>
          </a:p>
        </p:txBody>
      </p:sp>
      <p:pic>
        <p:nvPicPr>
          <p:cNvPr id="3" name="Picture 2" descr="market_opportunity.png">
            <a:extLst>
              <a:ext uri="{FF2B5EF4-FFF2-40B4-BE49-F238E27FC236}">
                <a16:creationId xmlns:a16="http://schemas.microsoft.com/office/drawing/2014/main" id="{677909BC-D637-53C8-95BB-D39F2EBA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141132"/>
            <a:ext cx="6846570" cy="34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0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B70-B9B5-A431-6AE9-2FF71002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B0CF-BC3A-B6E8-687C-9B605D83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Direct-to-Consumer device sales.</a:t>
            </a:r>
          </a:p>
          <a:p>
            <a:r>
              <a:rPr lang="en-US" sz="2400" dirty="0"/>
              <a:t> Subscription model for advanced biofeedback &amp; sleep tracking app.</a:t>
            </a:r>
          </a:p>
          <a:p>
            <a:r>
              <a:rPr lang="en-US" sz="2400" dirty="0"/>
              <a:t>Potential partnerships with wellness clinics and corporates.</a:t>
            </a:r>
          </a:p>
          <a:p>
            <a:r>
              <a:rPr lang="en-US" sz="2400" dirty="0"/>
              <a:t>Subscription for app-based sleep analytics.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47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4F5D-0746-0891-A3BC-359B3E30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Traction /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94BA-8BD6-05BA-BA50-A739E5B1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Prototype tested successfully with initial users.</a:t>
            </a:r>
          </a:p>
          <a:p>
            <a:r>
              <a:rPr lang="en-US" sz="2400" dirty="0"/>
              <a:t>Positive feedback on usability &amp; effectiveness.</a:t>
            </a:r>
          </a:p>
          <a:p>
            <a:r>
              <a:rPr lang="en-US" sz="2400" dirty="0"/>
              <a:t>Ready for pilot launch with student and corporate groups.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4631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40</TotalTime>
  <Words>379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Electronic Sleep Inducer</vt:lpstr>
      <vt:lpstr>Problem</vt:lpstr>
      <vt:lpstr>Solution: Electronic Sleep Inducer</vt:lpstr>
      <vt:lpstr>Hardware Schematic</vt:lpstr>
      <vt:lpstr>Working Principle</vt:lpstr>
      <vt:lpstr>Market Opportunity</vt:lpstr>
      <vt:lpstr>Market Opportunity</vt:lpstr>
      <vt:lpstr>Business Model</vt:lpstr>
      <vt:lpstr>Traction / Validation</vt:lpstr>
      <vt:lpstr>Competitive Landscape</vt:lpstr>
      <vt:lpstr>Go-to-Market Strategy</vt:lpstr>
      <vt:lpstr>Competitive Advantage</vt:lpstr>
      <vt:lpstr>Financials &amp; Roadmap</vt:lpstr>
      <vt:lpstr>Financials / Projections</vt:lpstr>
      <vt:lpstr>Our Team</vt:lpstr>
      <vt:lpstr>The Ask</vt:lpstr>
      <vt:lpstr>Closing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A W N S A T H V I K</dc:creator>
  <cp:lastModifiedBy>D A W N S A T H V I K</cp:lastModifiedBy>
  <cp:revision>1</cp:revision>
  <dcterms:created xsi:type="dcterms:W3CDTF">2025-09-13T16:07:44Z</dcterms:created>
  <dcterms:modified xsi:type="dcterms:W3CDTF">2025-09-13T16:47:45Z</dcterms:modified>
</cp:coreProperties>
</file>