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4" r:id="rId5"/>
    <p:sldId id="276" r:id="rId6"/>
    <p:sldId id="278" r:id="rId7"/>
    <p:sldId id="266" r:id="rId8"/>
    <p:sldId id="270" r:id="rId9"/>
    <p:sldId id="261" r:id="rId10"/>
    <p:sldId id="262" r:id="rId11"/>
    <p:sldId id="260" r:id="rId12"/>
    <p:sldId id="26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25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1D31-5639-4289-AAE0-B21A924CB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CA078-FDB5-4F62-9955-7539B6BC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ECCD-BF64-47A1-9757-4634FEE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5D1F-FB85-4394-B7CB-B4972A55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65F5-E05B-4278-A055-07296B0F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E15E-7B49-4D2D-B842-0207D561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D3A92-0438-451B-982A-E9403711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A207-42CA-45B3-84EB-C14C287F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E97D-432F-41ED-B651-551DA658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1A6E8-6E02-4FBA-ABE5-FC70A709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FB50A-A101-4E2C-B586-BFBBC154F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CC0A6-C55F-4A9A-9326-A7D20F314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9912-5CC0-48EF-B47A-8CBDFD5E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660C-64D9-4272-881B-468CFAB5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CA8C-DFD3-4E18-BCD8-F3666F73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CD6E-C4F8-42E8-89B8-77EBC439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FA5E-27ED-43BD-91C1-2FE920EC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1BC3-A87F-41C6-9EE1-7D136B3D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D182-1BA0-4834-AA8D-24CEBCCA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39AC-CDB9-4447-85F8-49CBB8A3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C59F-2E28-4F19-B0DD-E6BC829E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706E-5BCD-4D6D-97FA-68FF7E9D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4B7B9-2C91-4C9F-9B8B-C4D5357D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C9BC4-3E38-4B0A-8F54-7CA0E654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A942-8137-4913-A20F-CF0B92DC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716B-796B-4A50-93A0-D225098D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2D94-7B2F-482B-B0DD-1E2272C91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D5B6F-5DEF-4B9F-978E-D3A71C62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48281-1110-4052-BCBE-78101469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FA791-1F5C-4E9E-8276-6907616E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0FC9C-452A-464D-9D26-680E5F3E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D27E-4DCE-42E4-B48D-1ED90F47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3B248-6988-4934-8B70-3E02F32D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77789-3605-4886-9945-106A62EF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EEDDB-DCA0-4A9F-BB58-B2232D93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0D99B-340A-4BD3-B1B1-CBC28B26C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0F1BF-A817-4FDD-87FE-6E3B86F0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E3441-5E07-48CF-9394-21278520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98EE0-646D-4B94-95DF-BD7BAE3A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EC6E-9BD9-4A27-A18E-2B20FB4A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AA5C-C47E-413E-AB23-2189909F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EDAC-6D5C-4904-99F2-D4B4A4FE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F9A9E-1DDC-4FFC-A240-3C88F18A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35B5F-9C3F-4AB4-BB85-6DE7FCA3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8254-21D2-418B-9608-A7C81AF5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6669F-4BBF-4C30-89D6-2C6457E2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41A5-B8E1-4C19-9CB2-8ED96766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3735-E2BD-4FA0-9FA6-7789D5E7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072AD-7333-44A9-815B-E9DF53585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F9B03-507A-484D-96B0-AF835201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81D49-1A6E-4703-8F6D-00AA783A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CDC9-C53D-44C6-A886-03955991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60E-894A-49BB-94D8-4EDA4B71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608FB-12CD-45E4-BB3C-8A5789D10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74D05-9398-4949-A0FE-E01BB07D1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D4BA6-1786-40AB-A382-A8E9785E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82-E6AD-429E-B72A-FBE30C49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384C-824D-47EF-8113-2821F9A1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3D57C-888B-4618-A966-4D952031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98D7-0EA0-48E8-A835-DC4FF647F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6AE3-65E4-476B-AB6C-37FCC4E22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99C7-1D00-4F6F-AE18-321548E687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F4FD-3EEF-49C2-B8BA-B0CA2FC6F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02D8-927A-4FE3-B4CE-A8DADCEE2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3656-648B-48D3-8DC2-C878D07F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088D-26A6-4D40-BA69-53A0A4600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E5598-CEDD-4A6B-BDA7-0FFBAC38E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MODELLING TECHNIQUE</a:t>
            </a:r>
          </a:p>
          <a:p>
            <a:r>
              <a:rPr lang="en-US" dirty="0"/>
              <a:t>SAMUEL NWAKOLAM</a:t>
            </a:r>
          </a:p>
        </p:txBody>
      </p:sp>
    </p:spTree>
    <p:extLst>
      <p:ext uri="{BB962C8B-B14F-4D97-AF65-F5344CB8AC3E}">
        <p14:creationId xmlns:p14="http://schemas.microsoft.com/office/powerpoint/2010/main" val="346536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6A624-07E9-4627-84D5-F0C28EE6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17"/>
            <a:ext cx="12192000" cy="67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2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42CC-92D3-4056-B788-05C53EF9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76"/>
            <a:ext cx="10515600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Line of fit equation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545A-04C5-469B-823F-8BF6D9C3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950026"/>
            <a:ext cx="11844997" cy="5788399"/>
          </a:xfrm>
        </p:spPr>
        <p:txBody>
          <a:bodyPr>
            <a:normAutofit/>
          </a:bodyPr>
          <a:lstStyle/>
          <a:p>
            <a:r>
              <a:rPr lang="en-US" sz="2000" dirty="0"/>
              <a:t>Line of fit </a:t>
            </a:r>
            <a:r>
              <a:rPr lang="en-US" sz="2000" dirty="0" err="1"/>
              <a:t>eqn</a:t>
            </a:r>
            <a:r>
              <a:rPr lang="en-US" sz="2000" dirty="0"/>
              <a:t>: Principal (Y) = 41427 - 0.9788 Interest(X)</a:t>
            </a:r>
          </a:p>
          <a:p>
            <a:r>
              <a:rPr lang="en-US" sz="2000" dirty="0"/>
              <a:t>Outputs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R-square: 0.998</a:t>
            </a:r>
          </a:p>
          <a:p>
            <a:r>
              <a:rPr lang="en-US" sz="2000" dirty="0"/>
              <a:t>Based on t and p values, both the Y-intercept and X (Interest), independent variable are SIGNIFICANT and they do impact the changes in Y (Principal) dependent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53185-28C2-498E-BCA8-9EE5BEEB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1" y="3735180"/>
            <a:ext cx="5640780" cy="1715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63FED-8017-4148-91B0-ABD258A4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68" y="1640114"/>
            <a:ext cx="8179461" cy="20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4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1786BC-5065-4495-A36D-0F732C93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031"/>
            <a:ext cx="12192000" cy="64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9E5E-AD13-4226-8925-CEE9B41D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5"/>
            <a:ext cx="10515600" cy="5890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Example -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9C76-545E-4E1A-B112-4AB5344D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967409"/>
            <a:ext cx="11741426" cy="5592417"/>
          </a:xfrm>
        </p:spPr>
        <p:txBody>
          <a:bodyPr/>
          <a:lstStyle/>
          <a:p>
            <a:r>
              <a:rPr lang="en-US" sz="2800" u="sng" dirty="0"/>
              <a:t>Objective:</a:t>
            </a:r>
            <a:r>
              <a:rPr lang="en-US" sz="2800" dirty="0"/>
              <a:t> To study and assess if Skin thickness and </a:t>
            </a:r>
            <a:r>
              <a:rPr lang="en-US" dirty="0"/>
              <a:t>BMI </a:t>
            </a:r>
            <a:r>
              <a:rPr lang="en-US" sz="2800" dirty="0"/>
              <a:t>are correlated or not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 = 0.567 (Positive correlation)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Table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Interpretation: Variables BMI and Skin Thickness are POSITIVELY CORRELATED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097DED-4C8D-49B7-9964-53CD8CE14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87124"/>
              </p:ext>
            </p:extLst>
          </p:nvPr>
        </p:nvGraphicFramePr>
        <p:xfrm>
          <a:off x="2032000" y="350851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16765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1200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9380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Skin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3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Skin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5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03B1E-5E95-4652-8C37-B9C2000D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84"/>
            <a:ext cx="12192000" cy="66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5229-3B14-41AD-B8CF-306A88C9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797"/>
            <a:ext cx="10515600" cy="783603"/>
          </a:xfrm>
        </p:spPr>
        <p:txBody>
          <a:bodyPr/>
          <a:lstStyle/>
          <a:p>
            <a:pPr algn="ctr"/>
            <a:r>
              <a:rPr lang="en-US" dirty="0"/>
              <a:t>Example: LIC Housing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780E-EC60-4250-AC89-3A10C01C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7" y="1083212"/>
            <a:ext cx="11788727" cy="56439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Objective: To study the impact of interest component on principal component</a:t>
            </a:r>
          </a:p>
          <a:p>
            <a:pPr>
              <a:lnSpc>
                <a:spcPct val="150000"/>
              </a:lnSpc>
            </a:pPr>
            <a:r>
              <a:rPr lang="en-US" dirty="0"/>
              <a:t>Steps to be followed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Generate regression equation and outputs of the coefficients, t and p values, R-square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Interpret and test the significance of the variable/s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Generate scatter plots</a:t>
            </a:r>
          </a:p>
          <a:p>
            <a:pPr marL="342900" lvl="1" indent="-342900">
              <a:lnSpc>
                <a:spcPct val="150000"/>
              </a:lnSpc>
              <a:tabLst>
                <a:tab pos="463550" algn="l"/>
              </a:tabLst>
            </a:pPr>
            <a:r>
              <a:rPr lang="en-US" sz="2800" dirty="0"/>
              <a:t>Line of Fit equation: Principal (Y) = m*Interest (X) + c</a:t>
            </a:r>
          </a:p>
          <a:p>
            <a:pPr marL="342900" lvl="1" indent="-342900">
              <a:lnSpc>
                <a:spcPct val="150000"/>
              </a:lnSpc>
              <a:tabLst>
                <a:tab pos="463550" algn="l"/>
              </a:tabLst>
            </a:pPr>
            <a:r>
              <a:rPr lang="en-US" sz="2800" dirty="0"/>
              <a:t>Test of significance: t-value &gt; 2, and p-values &lt; 0.05</a:t>
            </a:r>
          </a:p>
        </p:txBody>
      </p:sp>
    </p:spTree>
    <p:extLst>
      <p:ext uri="{BB962C8B-B14F-4D97-AF65-F5344CB8AC3E}">
        <p14:creationId xmlns:p14="http://schemas.microsoft.com/office/powerpoint/2010/main" val="198658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42CC-92D3-4056-B788-05C53EF9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76"/>
            <a:ext cx="10515600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Line of fit equation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545A-04C5-469B-823F-8BF6D9C3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950026"/>
            <a:ext cx="11844997" cy="5788399"/>
          </a:xfrm>
        </p:spPr>
        <p:txBody>
          <a:bodyPr>
            <a:normAutofit/>
          </a:bodyPr>
          <a:lstStyle/>
          <a:p>
            <a:r>
              <a:rPr lang="en-US" sz="2000" dirty="0"/>
              <a:t>Line of fit </a:t>
            </a:r>
            <a:r>
              <a:rPr lang="en-US" sz="2000" dirty="0" err="1"/>
              <a:t>eqn</a:t>
            </a:r>
            <a:r>
              <a:rPr lang="en-US" sz="2000" dirty="0"/>
              <a:t>: Principal (Y) = 41427 - 0.9788 Interest(X)</a:t>
            </a:r>
          </a:p>
          <a:p>
            <a:r>
              <a:rPr lang="en-US" sz="2000" dirty="0"/>
              <a:t>Outputs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R-square: 0.998</a:t>
            </a:r>
          </a:p>
          <a:p>
            <a:r>
              <a:rPr lang="en-US" sz="2000" dirty="0"/>
              <a:t>Based on t and p values, both the Y-intercept and X (Interest), independent variable are SIGNIFICANT and they do impact the changes in Y (Principal) dependent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53185-28C2-498E-BCA8-9EE5BEEB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1" y="3735180"/>
            <a:ext cx="5640780" cy="1715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63FED-8017-4148-91B0-ABD258A4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68" y="1640114"/>
            <a:ext cx="8179461" cy="20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1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82D15-DE60-4AF6-A64B-DBE812C7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964"/>
            <a:ext cx="12192000" cy="6101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C6AF4-48EA-46A4-B758-70A02BA3B248}"/>
              </a:ext>
            </a:extLst>
          </p:cNvPr>
          <p:cNvSpPr txBox="1"/>
          <p:nvPr/>
        </p:nvSpPr>
        <p:spPr>
          <a:xfrm>
            <a:off x="4346369" y="95003"/>
            <a:ext cx="377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Y (Principal) v/s X (Interest</a:t>
            </a:r>
          </a:p>
        </p:txBody>
      </p:sp>
    </p:spTree>
    <p:extLst>
      <p:ext uri="{BB962C8B-B14F-4D97-AF65-F5344CB8AC3E}">
        <p14:creationId xmlns:p14="http://schemas.microsoft.com/office/powerpoint/2010/main" val="30294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3053-05A7-4887-945E-55177FB3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46"/>
            <a:ext cx="10515600" cy="774906"/>
          </a:xfrm>
        </p:spPr>
        <p:txBody>
          <a:bodyPr/>
          <a:lstStyle/>
          <a:p>
            <a:pPr algn="ctr"/>
            <a:r>
              <a:rPr lang="en-US" b="1" dirty="0"/>
              <a:t>Example – LIC (Interest change v/s PI ratio)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AEE1-4FAA-4C84-9C2F-938AFAC1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1" y="1116280"/>
            <a:ext cx="11732821" cy="55784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Objective: To study the impact of Interest change on PI ratio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Line of Fit equation: PI ratio (Y) = m*Interest change (X) + 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PI ratio (Y) = 0.00*</a:t>
            </a:r>
            <a:r>
              <a:rPr lang="en-US" sz="2200" dirty="0" err="1"/>
              <a:t>intimp</a:t>
            </a:r>
            <a:r>
              <a:rPr lang="en-US" sz="2200" dirty="0"/>
              <a:t> (X) + 0.386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Based on t and p values, interest impact is NOT SIGNIFICANT in bringing any changes to the PI ratio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Y- intercept is SIGNIFICANT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R-square = 0.004, which makes for ZERO correlation between interest impact and PI ratio</a:t>
            </a:r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4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B727F-818E-49BC-BDAF-70F092AA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0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8527C-4BF8-435F-A86E-9A765F98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8" y="399638"/>
            <a:ext cx="11863904" cy="64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25FD4-2491-4017-81B6-86F0853E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662609"/>
            <a:ext cx="11794433" cy="7241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EEDE3-FCCA-48C6-A7E7-78AAFB03627A}"/>
              </a:ext>
            </a:extLst>
          </p:cNvPr>
          <p:cNvSpPr txBox="1"/>
          <p:nvPr/>
        </p:nvSpPr>
        <p:spPr>
          <a:xfrm>
            <a:off x="4002157" y="172278"/>
            <a:ext cx="418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58764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8C85-8CF9-4ED9-B131-28D655FE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69" y="271671"/>
            <a:ext cx="105156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Example : Market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C29A-F4F2-4AAA-B116-C9792AE0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4" y="1139688"/>
            <a:ext cx="11794435" cy="5718312"/>
          </a:xfrm>
        </p:spPr>
        <p:txBody>
          <a:bodyPr>
            <a:normAutofit/>
          </a:bodyPr>
          <a:lstStyle/>
          <a:p>
            <a:r>
              <a:rPr lang="en-US" sz="2000" u="sng" dirty="0"/>
              <a:t>Objective:</a:t>
            </a:r>
            <a:r>
              <a:rPr lang="en-US" sz="2000" dirty="0"/>
              <a:t> To study and assess if Avg. trade size  and No. of Shares traded are correlated or not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 = -0.612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Interpretation: Both variables are negatively correlated, and the negative correlation is strong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Conclusion: Both variables are negatively correlated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86F53F-A0D3-4E4E-9EB4-8388944B9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01991"/>
              </p:ext>
            </p:extLst>
          </p:nvPr>
        </p:nvGraphicFramePr>
        <p:xfrm>
          <a:off x="1833218" y="2738120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18248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992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2966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Avg. trade size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Shares traded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trade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3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Shares traded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3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5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439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Regression Modelling</vt:lpstr>
      <vt:lpstr>Example: LIC Housing Finance</vt:lpstr>
      <vt:lpstr>Line of fit equation and output</vt:lpstr>
      <vt:lpstr>PowerPoint Presentation</vt:lpstr>
      <vt:lpstr>Example – LIC (Interest change v/s PI ratio)</vt:lpstr>
      <vt:lpstr>PowerPoint Presentation</vt:lpstr>
      <vt:lpstr>PowerPoint Presentation</vt:lpstr>
      <vt:lpstr>PowerPoint Presentation</vt:lpstr>
      <vt:lpstr>Example : Market Summary</vt:lpstr>
      <vt:lpstr>PowerPoint Presentation</vt:lpstr>
      <vt:lpstr>Line of fit equation and output</vt:lpstr>
      <vt:lpstr>PowerPoint Presentation</vt:lpstr>
      <vt:lpstr>Example - Diabetes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Advanced Course Training</dc:title>
  <dc:creator>Aatish Surve</dc:creator>
  <cp:lastModifiedBy>samuel nwakolam</cp:lastModifiedBy>
  <cp:revision>14</cp:revision>
  <dcterms:created xsi:type="dcterms:W3CDTF">2022-02-07T09:27:28Z</dcterms:created>
  <dcterms:modified xsi:type="dcterms:W3CDTF">2022-12-28T03:06:49Z</dcterms:modified>
</cp:coreProperties>
</file>