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18" y="2257498"/>
            <a:ext cx="5471494" cy="5191680"/>
          </a:xfrm>
        </p:spPr>
        <p:txBody>
          <a:bodyPr anchor="b"/>
          <a:lstStyle>
            <a:lvl1pPr>
              <a:defRPr sz="5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18" y="7449174"/>
            <a:ext cx="5471494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0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7485360"/>
            <a:ext cx="5471494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018" y="1069341"/>
            <a:ext cx="5471494" cy="567674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9" y="8369051"/>
            <a:ext cx="5471493" cy="76982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2257496"/>
            <a:ext cx="5471494" cy="3089204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5703147"/>
            <a:ext cx="5471494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5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03" y="2257496"/>
            <a:ext cx="4959200" cy="3622742"/>
          </a:xfrm>
        </p:spPr>
        <p:txBody>
          <a:bodyPr/>
          <a:lstStyle>
            <a:lvl1pPr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96758" y="5880238"/>
            <a:ext cx="4513041" cy="533538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57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6783802"/>
            <a:ext cx="5471494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6901" y="1514435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82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4467" y="4075572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82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6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4871439"/>
            <a:ext cx="5471494" cy="2577736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5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398" y="3089204"/>
            <a:ext cx="1826919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4497" y="4158544"/>
            <a:ext cx="1814819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688" y="3089204"/>
            <a:ext cx="1820331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1144" y="4158544"/>
            <a:ext cx="1826874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3089204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80" y="4158544"/>
            <a:ext cx="1817773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4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7" y="6628332"/>
            <a:ext cx="182269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4497" y="3445651"/>
            <a:ext cx="182269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04497" y="7526876"/>
            <a:ext cx="1822693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231" y="6628332"/>
            <a:ext cx="1816788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411230" y="3445651"/>
            <a:ext cx="1816788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10391" y="7526874"/>
            <a:ext cx="1819194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6628332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6979" y="3445651"/>
            <a:ext cx="181777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04" y="7526871"/>
            <a:ext cx="1820180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15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33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8223" y="670816"/>
            <a:ext cx="1086530" cy="908443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497" y="1205627"/>
            <a:ext cx="4602004" cy="854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1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63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4462186"/>
            <a:ext cx="5471494" cy="2986990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7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2" y="3212973"/>
            <a:ext cx="2725524" cy="654228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521" y="3205983"/>
            <a:ext cx="2725526" cy="654927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2970389"/>
            <a:ext cx="27255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0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5522" y="2970389"/>
            <a:ext cx="2725524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552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6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3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7" y="2257495"/>
            <a:ext cx="2108500" cy="2257496"/>
          </a:xfrm>
        </p:spPr>
        <p:txBody>
          <a:bodyPr anchor="b"/>
          <a:lstStyle>
            <a:lvl1pPr algn="l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38" y="2257496"/>
            <a:ext cx="3221275" cy="7128933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4879361"/>
            <a:ext cx="2108499" cy="4514990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7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8" y="2891166"/>
            <a:ext cx="3157363" cy="2455534"/>
          </a:xfrm>
        </p:spPr>
        <p:txBody>
          <a:bodyPr anchor="b">
            <a:normAutofit/>
          </a:bodyPr>
          <a:lstStyle>
            <a:lvl1pPr algn="l">
              <a:defRPr sz="29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8393" y="1782234"/>
            <a:ext cx="1984098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5703147"/>
            <a:ext cx="3152449" cy="2138680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05781" y="2613942"/>
            <a:ext cx="2329921" cy="4396176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702014" y="-712894"/>
            <a:ext cx="1322388" cy="2495127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205781" y="9505245"/>
            <a:ext cx="818621" cy="154460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27254" y="4158544"/>
            <a:ext cx="3463396" cy="6534856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93992" y="4514991"/>
            <a:ext cx="1952096" cy="368328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400914" y="0"/>
            <a:ext cx="566738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3201043"/>
            <a:ext cx="5546436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30786" y="2935318"/>
            <a:ext cx="1544601" cy="1889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736795" y="5172231"/>
            <a:ext cx="6018421" cy="1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418093" y="461130"/>
            <a:ext cx="519644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65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377830" rtl="0" eaLnBrk="1" latinLnBrk="0" hangingPunct="1">
        <a:spcBef>
          <a:spcPct val="0"/>
        </a:spcBef>
        <a:buNone/>
        <a:defRPr sz="347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3" indent="-283373" algn="l" defTabSz="377830" rtl="0" eaLnBrk="1" latinLnBrk="0" hangingPunct="1">
        <a:spcBef>
          <a:spcPts val="826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5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3974" indent="-236144" algn="l" defTabSz="377830" rtl="0" eaLnBrk="1" latinLnBrk="0" hangingPunct="1">
        <a:spcBef>
          <a:spcPts val="826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457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32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240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023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806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589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372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155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17" y="459108"/>
            <a:ext cx="6714288" cy="1956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685800" rtl="0">
              <a:lnSpc>
                <a:spcPct val="90000"/>
              </a:lnSpc>
              <a:spcBef>
                <a:spcPct val="0"/>
              </a:spcBef>
            </a:pPr>
            <a:r>
              <a:rPr lang="en-US" sz="4500" b="0" kern="1200" spc="-65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cs typeface="+mj-cs"/>
              </a:rPr>
              <a:t> </a:t>
            </a:r>
            <a:r>
              <a:rPr lang="en-US" sz="4500" i="1" kern="12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cs typeface="+mj-cs"/>
              </a:rPr>
              <a:t>New </a:t>
            </a:r>
            <a:r>
              <a:rPr lang="en-US" sz="4500" i="1" kern="1200" spc="-3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cs typeface="+mj-cs"/>
              </a:rPr>
              <a:t>York </a:t>
            </a:r>
            <a:r>
              <a:rPr lang="en-US" sz="4500" i="1" kern="12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cs typeface="+mj-cs"/>
              </a:rPr>
              <a:t>City - Segmentation</a:t>
            </a:r>
            <a:r>
              <a:rPr lang="en-US" sz="4500" i="1" kern="1200" spc="-1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cs typeface="+mj-cs"/>
              </a:rPr>
              <a:t> </a:t>
            </a:r>
            <a:r>
              <a:rPr lang="en-US" sz="4500" i="1" kern="12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cs typeface="+mj-cs"/>
              </a:rPr>
              <a:t>On</a:t>
            </a:r>
            <a:endParaRPr lang="en-US" sz="4500" kern="1200" dirty="0">
              <a:solidFill>
                <a:srgbClr val="FFFFFF"/>
              </a:solidFill>
              <a:latin typeface="+mj-lt"/>
              <a:cs typeface="+mj-cs"/>
            </a:endParaRPr>
          </a:p>
          <a:p>
            <a:pPr marL="1270" algn="r" defTabSz="685800" rtl="0">
              <a:lnSpc>
                <a:spcPct val="90000"/>
              </a:lnSpc>
              <a:spcBef>
                <a:spcPct val="0"/>
              </a:spcBef>
            </a:pPr>
            <a:r>
              <a:rPr lang="en-US" sz="4500" b="0" kern="1200" spc="-65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cs typeface="+mj-cs"/>
              </a:rPr>
              <a:t> </a:t>
            </a:r>
            <a:r>
              <a:rPr lang="en-US" sz="4500" i="1" kern="12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cs typeface="+mj-cs"/>
              </a:rPr>
              <a:t>Basis Of</a:t>
            </a:r>
            <a:r>
              <a:rPr lang="en-US" sz="4500" i="1" kern="1200" spc="-3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cs typeface="+mj-cs"/>
              </a:rPr>
              <a:t> </a:t>
            </a:r>
            <a:r>
              <a:rPr lang="en-US" sz="4500" i="1" kern="1200" dirty="0" err="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+mj-lt"/>
                <a:cs typeface="+mj-cs"/>
              </a:rPr>
              <a:t>NightLife</a:t>
            </a:r>
            <a:endParaRPr lang="en-US" sz="4500" kern="1200" dirty="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997" y="2616924"/>
            <a:ext cx="6706880" cy="1293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en-US" i="1">
                <a:solidFill>
                  <a:srgbClr val="FFFFFF"/>
                </a:solidFill>
              </a:rPr>
              <a:t>Sahil</a:t>
            </a:r>
            <a:r>
              <a:rPr lang="en-US" i="1" spc="-70">
                <a:solidFill>
                  <a:srgbClr val="FFFFFF"/>
                </a:solidFill>
              </a:rPr>
              <a:t> </a:t>
            </a:r>
            <a:r>
              <a:rPr lang="en-US" i="1">
                <a:solidFill>
                  <a:srgbClr val="FFFFFF"/>
                </a:solidFill>
              </a:rPr>
              <a:t>Sanwal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288E1FFA-6825-460B-98F0-71F8B836D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548" y="4966966"/>
            <a:ext cx="5199403" cy="51994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83400"/>
            <a:ext cx="19234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</a:t>
            </a:r>
            <a:r>
              <a:rPr spc="15" dirty="0"/>
              <a:t>t</a:t>
            </a:r>
            <a:r>
              <a:rPr dirty="0"/>
              <a:t>h</a:t>
            </a:r>
            <a:r>
              <a:rPr spc="-30" dirty="0"/>
              <a:t>o</a:t>
            </a:r>
            <a:r>
              <a:rPr dirty="0"/>
              <a:t>dol</a:t>
            </a:r>
            <a:r>
              <a:rPr spc="20" dirty="0"/>
              <a:t>o</a:t>
            </a:r>
            <a:r>
              <a:rPr dirty="0"/>
              <a:t>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903470"/>
            <a:ext cx="5772150" cy="1161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Data Sources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  <a:spcBef>
                <a:spcPts val="1235"/>
              </a:spcBef>
            </a:pPr>
            <a:r>
              <a:rPr sz="1200" dirty="0">
                <a:latin typeface="Times New Roman"/>
                <a:cs typeface="Times New Roman"/>
              </a:rPr>
              <a:t>NYU Spatial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Repository I am using the  ‘2014 </a:t>
            </a:r>
            <a:r>
              <a:rPr sz="1200" spc="-10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York City Neighbourhood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Names’  dataset </a:t>
            </a:r>
            <a:r>
              <a:rPr sz="1200" dirty="0">
                <a:latin typeface="Times New Roman"/>
                <a:cs typeface="Times New Roman"/>
              </a:rPr>
              <a:t>hosted by </a:t>
            </a:r>
            <a:r>
              <a:rPr sz="1200" spc="-5" dirty="0">
                <a:latin typeface="Times New Roman"/>
                <a:cs typeface="Times New Roman"/>
              </a:rPr>
              <a:t>NYU’s </a:t>
            </a:r>
            <a:r>
              <a:rPr sz="1200" dirty="0">
                <a:latin typeface="Times New Roman"/>
                <a:cs typeface="Times New Roman"/>
              </a:rPr>
              <a:t>Spatial Data  Repository as the </a:t>
            </a:r>
            <a:r>
              <a:rPr sz="1200" spc="-5" dirty="0">
                <a:latin typeface="Times New Roman"/>
                <a:cs typeface="Times New Roman"/>
              </a:rPr>
              <a:t>basis </a:t>
            </a:r>
            <a:r>
              <a:rPr sz="1200" dirty="0">
                <a:latin typeface="Times New Roman"/>
                <a:cs typeface="Times New Roman"/>
              </a:rPr>
              <a:t>for the neighbourhood  names and associated location </a:t>
            </a:r>
            <a:r>
              <a:rPr sz="1200" spc="-5" dirty="0">
                <a:latin typeface="Times New Roman"/>
                <a:cs typeface="Times New Roman"/>
              </a:rPr>
              <a:t>centroids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[0].</a:t>
            </a:r>
          </a:p>
          <a:p>
            <a:pPr marL="12700" marR="7175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 image to the right shows a sample of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 information: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1700" y="3727196"/>
            <a:ext cx="5459730" cy="57988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latin typeface="Times New Roman"/>
                <a:cs typeface="Times New Roman"/>
              </a:rPr>
              <a:t>Foursquare </a:t>
            </a:r>
            <a:r>
              <a:rPr sz="1200" dirty="0">
                <a:latin typeface="Times New Roman"/>
                <a:cs typeface="Times New Roman"/>
              </a:rPr>
              <a:t>‘Places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API’</a:t>
            </a:r>
            <a:endParaRPr sz="1200" dirty="0">
              <a:latin typeface="Times New Roman"/>
              <a:cs typeface="Times New Roman"/>
            </a:endParaRPr>
          </a:p>
          <a:p>
            <a:pPr marL="12700" marR="3236595">
              <a:lnSpc>
                <a:spcPts val="1380"/>
              </a:lnSpc>
              <a:spcBef>
                <a:spcPts val="685"/>
              </a:spcBef>
            </a:pPr>
            <a:r>
              <a:rPr sz="1200" dirty="0">
                <a:latin typeface="Times New Roman"/>
                <a:cs typeface="Times New Roman"/>
              </a:rPr>
              <a:t>I will be using Foursquare’s </a:t>
            </a:r>
            <a:r>
              <a:rPr sz="1200" spc="-5" dirty="0">
                <a:latin typeface="Times New Roman"/>
                <a:cs typeface="Times New Roman"/>
              </a:rPr>
              <a:t>‘Places  API’ </a:t>
            </a:r>
            <a:r>
              <a:rPr sz="1200" dirty="0">
                <a:latin typeface="Times New Roman"/>
                <a:cs typeface="Times New Roman"/>
              </a:rPr>
              <a:t>to acquire data related to  </a:t>
            </a:r>
            <a:r>
              <a:rPr sz="1200" spc="-5" dirty="0">
                <a:latin typeface="Times New Roman"/>
                <a:cs typeface="Times New Roman"/>
              </a:rPr>
              <a:t>‘venues’ </a:t>
            </a:r>
            <a:r>
              <a:rPr sz="1200" spc="-10" dirty="0">
                <a:latin typeface="Times New Roman"/>
                <a:cs typeface="Times New Roman"/>
              </a:rPr>
              <a:t>(as </a:t>
            </a:r>
            <a:r>
              <a:rPr sz="1200" dirty="0">
                <a:latin typeface="Times New Roman"/>
                <a:cs typeface="Times New Roman"/>
              </a:rPr>
              <a:t>defined by Foursquare)  </a:t>
            </a:r>
            <a:r>
              <a:rPr sz="1200" spc="-5" dirty="0">
                <a:latin typeface="Times New Roman"/>
                <a:cs typeface="Times New Roman"/>
              </a:rPr>
              <a:t>categorized </a:t>
            </a:r>
            <a:r>
              <a:rPr sz="1200" dirty="0">
                <a:latin typeface="Times New Roman"/>
                <a:cs typeface="Times New Roman"/>
              </a:rPr>
              <a:t>to be somehow  </a:t>
            </a:r>
            <a:r>
              <a:rPr sz="1200" spc="-5" dirty="0">
                <a:latin typeface="Times New Roman"/>
                <a:cs typeface="Times New Roman"/>
              </a:rPr>
              <a:t>associated </a:t>
            </a:r>
            <a:r>
              <a:rPr sz="1200" dirty="0">
                <a:latin typeface="Times New Roman"/>
                <a:cs typeface="Times New Roman"/>
              </a:rPr>
              <a:t>with music </a:t>
            </a:r>
            <a:r>
              <a:rPr sz="1200" spc="-5" dirty="0">
                <a:latin typeface="Times New Roman"/>
                <a:cs typeface="Times New Roman"/>
              </a:rPr>
              <a:t>[1].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 important to note that </a:t>
            </a:r>
            <a:r>
              <a:rPr sz="1200" spc="-5" dirty="0">
                <a:latin typeface="Times New Roman"/>
                <a:cs typeface="Times New Roman"/>
              </a:rPr>
              <a:t>Foursquare  defines </a:t>
            </a:r>
            <a:r>
              <a:rPr sz="1200" dirty="0">
                <a:latin typeface="Times New Roman"/>
                <a:cs typeface="Times New Roman"/>
              </a:rPr>
              <a:t>a ‘venue’ as a place that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  can go to, or </a:t>
            </a:r>
            <a:r>
              <a:rPr sz="1200" spc="-5" dirty="0">
                <a:latin typeface="Times New Roman"/>
                <a:cs typeface="Times New Roman"/>
              </a:rPr>
              <a:t>checkin </a:t>
            </a:r>
            <a:r>
              <a:rPr sz="1200" dirty="0">
                <a:latin typeface="Times New Roman"/>
                <a:cs typeface="Times New Roman"/>
              </a:rPr>
              <a:t>to,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that a  </a:t>
            </a:r>
            <a:r>
              <a:rPr sz="1200" spc="-5" dirty="0">
                <a:latin typeface="Times New Roman"/>
                <a:cs typeface="Times New Roman"/>
              </a:rPr>
              <a:t>‘venue’ </a:t>
            </a:r>
            <a:r>
              <a:rPr sz="1200" dirty="0">
                <a:latin typeface="Times New Roman"/>
                <a:cs typeface="Times New Roman"/>
              </a:rPr>
              <a:t>is not </a:t>
            </a:r>
            <a:r>
              <a:rPr sz="1200" spc="-5" dirty="0">
                <a:latin typeface="Times New Roman"/>
                <a:cs typeface="Times New Roman"/>
              </a:rPr>
              <a:t>necessarily </a:t>
            </a:r>
            <a:r>
              <a:rPr sz="1200" dirty="0">
                <a:latin typeface="Times New Roman"/>
                <a:cs typeface="Times New Roman"/>
              </a:rPr>
              <a:t>a music  venue but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establishment  </a:t>
            </a:r>
            <a:r>
              <a:rPr sz="1200" dirty="0">
                <a:latin typeface="Times New Roman"/>
                <a:cs typeface="Times New Roman"/>
              </a:rPr>
              <a:t>such as a </a:t>
            </a:r>
            <a:r>
              <a:rPr sz="1200" spc="-5" dirty="0">
                <a:latin typeface="Times New Roman"/>
                <a:cs typeface="Times New Roman"/>
              </a:rPr>
              <a:t>restaurant </a:t>
            </a:r>
            <a:r>
              <a:rPr sz="1200" dirty="0">
                <a:latin typeface="Times New Roman"/>
                <a:cs typeface="Times New Roman"/>
              </a:rPr>
              <a:t>or type of </a:t>
            </a:r>
            <a:r>
              <a:rPr sz="1200" spc="-5" dirty="0">
                <a:latin typeface="Times New Roman"/>
                <a:cs typeface="Times New Roman"/>
              </a:rPr>
              <a:t>retail  </a:t>
            </a:r>
            <a:r>
              <a:rPr sz="1200" dirty="0">
                <a:latin typeface="Times New Roman"/>
                <a:cs typeface="Times New Roman"/>
              </a:rPr>
              <a:t>shop. Each Foursquare ‘venue’ is  assigned a ‘category’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each  </a:t>
            </a:r>
            <a:r>
              <a:rPr sz="1200" spc="-5" dirty="0">
                <a:latin typeface="Times New Roman"/>
                <a:cs typeface="Times New Roman"/>
              </a:rPr>
              <a:t>‘category’ </a:t>
            </a:r>
            <a:r>
              <a:rPr sz="1200" dirty="0">
                <a:latin typeface="Times New Roman"/>
                <a:cs typeface="Times New Roman"/>
              </a:rPr>
              <a:t>is associated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particular ‘categoryID’.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image  </a:t>
            </a:r>
            <a:r>
              <a:rPr sz="1200" dirty="0">
                <a:latin typeface="Times New Roman"/>
                <a:cs typeface="Times New Roman"/>
              </a:rPr>
              <a:t>to the right shows the </a:t>
            </a:r>
            <a:r>
              <a:rPr sz="1200" spc="-5" dirty="0">
                <a:latin typeface="Times New Roman"/>
                <a:cs typeface="Times New Roman"/>
              </a:rPr>
              <a:t>‘categoryID’  </a:t>
            </a:r>
            <a:r>
              <a:rPr sz="1200" dirty="0">
                <a:latin typeface="Times New Roman"/>
                <a:cs typeface="Times New Roman"/>
              </a:rPr>
              <a:t>values provided by </a:t>
            </a:r>
            <a:r>
              <a:rPr sz="1200" spc="-5" dirty="0">
                <a:latin typeface="Times New Roman"/>
                <a:cs typeface="Times New Roman"/>
              </a:rPr>
              <a:t>Foursquare </a:t>
            </a:r>
            <a:r>
              <a:rPr sz="1200" dirty="0">
                <a:latin typeface="Times New Roman"/>
                <a:cs typeface="Times New Roman"/>
              </a:rPr>
              <a:t>that  will be used to </a:t>
            </a:r>
            <a:r>
              <a:rPr sz="1200" spc="-5" dirty="0">
                <a:latin typeface="Times New Roman"/>
                <a:cs typeface="Times New Roman"/>
              </a:rPr>
              <a:t>acquire </a:t>
            </a:r>
            <a:r>
              <a:rPr sz="1200" dirty="0">
                <a:latin typeface="Times New Roman"/>
                <a:cs typeface="Times New Roman"/>
              </a:rPr>
              <a:t>music  </a:t>
            </a:r>
            <a:r>
              <a:rPr sz="1200" spc="-5" dirty="0">
                <a:latin typeface="Times New Roman"/>
                <a:cs typeface="Times New Roman"/>
              </a:rPr>
              <a:t>related venues </a:t>
            </a:r>
            <a:r>
              <a:rPr sz="1200" dirty="0">
                <a:latin typeface="Times New Roman"/>
                <a:cs typeface="Times New Roman"/>
              </a:rPr>
              <a:t>within New </a:t>
            </a:r>
            <a:r>
              <a:rPr sz="1200" spc="-5" dirty="0">
                <a:latin typeface="Times New Roman"/>
                <a:cs typeface="Times New Roman"/>
              </a:rPr>
              <a:t>York  </a:t>
            </a:r>
            <a:r>
              <a:rPr sz="1200" dirty="0">
                <a:latin typeface="Times New Roman"/>
                <a:cs typeface="Times New Roman"/>
              </a:rPr>
              <a:t>City:</a:t>
            </a: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spc="-5" dirty="0">
                <a:latin typeface="Arial"/>
                <a:cs typeface="Arial"/>
              </a:rPr>
              <a:t>Data Retrieval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dirty="0">
                <a:latin typeface="Times New Roman"/>
                <a:cs typeface="Times New Roman"/>
              </a:rPr>
              <a:t>Neighborhood Name &amp; </a:t>
            </a:r>
            <a:r>
              <a:rPr sz="1400" spc="-5" dirty="0">
                <a:latin typeface="Times New Roman"/>
                <a:cs typeface="Times New Roman"/>
              </a:rPr>
              <a:t>Location Centroid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</a:p>
          <a:p>
            <a:pPr marL="12700" marR="46355">
              <a:lnSpc>
                <a:spcPts val="1380"/>
              </a:lnSpc>
              <a:spcBef>
                <a:spcPts val="67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‘2014 </a:t>
            </a:r>
            <a:r>
              <a:rPr sz="1200" dirty="0">
                <a:latin typeface="Times New Roman"/>
                <a:cs typeface="Times New Roman"/>
              </a:rPr>
              <a:t>New York City </a:t>
            </a:r>
            <a:r>
              <a:rPr sz="1200" spc="-5" dirty="0">
                <a:latin typeface="Times New Roman"/>
                <a:cs typeface="Times New Roman"/>
              </a:rPr>
              <a:t>Neighborhood Names’ </a:t>
            </a:r>
            <a:r>
              <a:rPr sz="1200" dirty="0">
                <a:latin typeface="Times New Roman"/>
                <a:cs typeface="Times New Roman"/>
              </a:rPr>
              <a:t>dataset hosted by </a:t>
            </a:r>
            <a:r>
              <a:rPr sz="1200" spc="-5" dirty="0">
                <a:latin typeface="Times New Roman"/>
                <a:cs typeface="Times New Roman"/>
              </a:rPr>
              <a:t>NYU’s </a:t>
            </a:r>
            <a:r>
              <a:rPr sz="1200" dirty="0">
                <a:latin typeface="Times New Roman"/>
                <a:cs typeface="Times New Roman"/>
              </a:rPr>
              <a:t>Spatial </a:t>
            </a:r>
            <a:r>
              <a:rPr sz="1200" spc="-5" dirty="0">
                <a:latin typeface="Times New Roman"/>
                <a:cs typeface="Times New Roman"/>
              </a:rPr>
              <a:t>Data  </a:t>
            </a:r>
            <a:r>
              <a:rPr sz="1200" dirty="0">
                <a:latin typeface="Times New Roman"/>
                <a:cs typeface="Times New Roman"/>
              </a:rPr>
              <a:t>Repository was </a:t>
            </a:r>
            <a:r>
              <a:rPr sz="1200" spc="-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to download as a JSON file and import into a Jupyter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Notebook</a:t>
            </a:r>
          </a:p>
          <a:p>
            <a:pPr marL="12700" marR="5080">
              <a:lnSpc>
                <a:spcPts val="1380"/>
              </a:lnSpc>
              <a:spcBef>
                <a:spcPts val="64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‘Borough’, ‘Neighborhood’, ‘Latitude’, </a:t>
            </a:r>
            <a:r>
              <a:rPr sz="1200" dirty="0">
                <a:latin typeface="Times New Roman"/>
                <a:cs typeface="Times New Roman"/>
              </a:rPr>
              <a:t>and ‘Longitude’ </a:t>
            </a:r>
            <a:r>
              <a:rPr sz="1200" spc="-5" dirty="0">
                <a:latin typeface="Times New Roman"/>
                <a:cs typeface="Times New Roman"/>
              </a:rPr>
              <a:t>values associated </a:t>
            </a:r>
            <a:r>
              <a:rPr sz="1200" dirty="0">
                <a:latin typeface="Times New Roman"/>
                <a:cs typeface="Times New Roman"/>
              </a:rPr>
              <a:t>with each  neighborhood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converted from </a:t>
            </a:r>
            <a:r>
              <a:rPr sz="1200" dirty="0">
                <a:latin typeface="Times New Roman"/>
                <a:cs typeface="Times New Roman"/>
              </a:rPr>
              <a:t>JSON to a Pandas </a:t>
            </a:r>
            <a:r>
              <a:rPr sz="1200" spc="-5" dirty="0">
                <a:latin typeface="Times New Roman"/>
                <a:cs typeface="Times New Roman"/>
              </a:rPr>
              <a:t>DataFrame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serves </a:t>
            </a:r>
            <a:r>
              <a:rPr sz="1200" dirty="0">
                <a:latin typeface="Times New Roman"/>
                <a:cs typeface="Times New Roman"/>
              </a:rPr>
              <a:t>as the  foundation of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02851"/>
            <a:ext cx="5528310" cy="26574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 dirty="0">
                <a:latin typeface="Times New Roman"/>
                <a:cs typeface="Times New Roman"/>
              </a:rPr>
              <a:t>Foursquare </a:t>
            </a:r>
            <a:r>
              <a:rPr sz="1400" spc="-5" dirty="0">
                <a:latin typeface="Times New Roman"/>
                <a:cs typeface="Times New Roman"/>
              </a:rPr>
              <a:t>Nightlife Related Venue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80"/>
              </a:spcBef>
            </a:pPr>
            <a:r>
              <a:rPr sz="1200" dirty="0">
                <a:latin typeface="Times New Roman"/>
                <a:cs typeface="Times New Roman"/>
              </a:rPr>
              <a:t>As mentioned in the </a:t>
            </a:r>
            <a:r>
              <a:rPr sz="1200" spc="-5" dirty="0">
                <a:latin typeface="Times New Roman"/>
                <a:cs typeface="Times New Roman"/>
              </a:rPr>
              <a:t>Data Sources </a:t>
            </a:r>
            <a:r>
              <a:rPr sz="1200" dirty="0">
                <a:latin typeface="Times New Roman"/>
                <a:cs typeface="Times New Roman"/>
              </a:rPr>
              <a:t>section of this </a:t>
            </a:r>
            <a:r>
              <a:rPr sz="1200" spc="-5" dirty="0">
                <a:latin typeface="Times New Roman"/>
                <a:cs typeface="Times New Roman"/>
              </a:rPr>
              <a:t>report, </a:t>
            </a:r>
            <a:r>
              <a:rPr sz="1200" dirty="0">
                <a:latin typeface="Times New Roman"/>
                <a:cs typeface="Times New Roman"/>
              </a:rPr>
              <a:t>Foursquare has </a:t>
            </a:r>
            <a:r>
              <a:rPr sz="1200" spc="-5" dirty="0">
                <a:latin typeface="Times New Roman"/>
                <a:cs typeface="Times New Roman"/>
              </a:rPr>
              <a:t>numerous ‘Venue  Categories’ </a:t>
            </a:r>
            <a:r>
              <a:rPr sz="1200" dirty="0">
                <a:latin typeface="Times New Roman"/>
                <a:cs typeface="Times New Roman"/>
              </a:rPr>
              <a:t>that are used to identify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type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venue. </a:t>
            </a:r>
            <a:r>
              <a:rPr sz="1200" dirty="0">
                <a:latin typeface="Times New Roman"/>
                <a:cs typeface="Times New Roman"/>
              </a:rPr>
              <a:t>A ‘get’ </a:t>
            </a:r>
            <a:r>
              <a:rPr sz="1200" spc="-5" dirty="0">
                <a:latin typeface="Times New Roman"/>
                <a:cs typeface="Times New Roman"/>
              </a:rPr>
              <a:t>request </a:t>
            </a:r>
            <a:r>
              <a:rPr sz="1200" dirty="0">
                <a:latin typeface="Times New Roman"/>
                <a:cs typeface="Times New Roman"/>
              </a:rPr>
              <a:t>to the  </a:t>
            </a:r>
            <a:r>
              <a:rPr sz="1200" spc="-5" dirty="0">
                <a:latin typeface="Times New Roman"/>
                <a:cs typeface="Times New Roman"/>
              </a:rPr>
              <a:t>‘api.foursquare.com/v2/venues/search?’ </a:t>
            </a:r>
            <a:r>
              <a:rPr sz="1200" dirty="0">
                <a:latin typeface="Times New Roman"/>
                <a:cs typeface="Times New Roman"/>
              </a:rPr>
              <a:t>endpoint that provides a </a:t>
            </a:r>
            <a:r>
              <a:rPr sz="1200" spc="-5" dirty="0">
                <a:latin typeface="Times New Roman"/>
                <a:cs typeface="Times New Roman"/>
              </a:rPr>
              <a:t>category </a:t>
            </a:r>
            <a:r>
              <a:rPr sz="1200" dirty="0">
                <a:latin typeface="Times New Roman"/>
                <a:cs typeface="Times New Roman"/>
              </a:rPr>
              <a:t>ID will </a:t>
            </a:r>
            <a:r>
              <a:rPr sz="1200" spc="-5" dirty="0">
                <a:latin typeface="Times New Roman"/>
                <a:cs typeface="Times New Roman"/>
              </a:rPr>
              <a:t>return  </a:t>
            </a:r>
            <a:r>
              <a:rPr sz="1200" dirty="0">
                <a:latin typeface="Times New Roman"/>
                <a:cs typeface="Times New Roman"/>
              </a:rPr>
              <a:t>venues of 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spc="-5" dirty="0">
                <a:latin typeface="Arial"/>
                <a:cs typeface="Arial"/>
              </a:rPr>
              <a:t>Exploratory </a:t>
            </a:r>
            <a:r>
              <a:rPr sz="1800" dirty="0">
                <a:latin typeface="Arial"/>
                <a:cs typeface="Arial"/>
              </a:rPr>
              <a:t>Data Analysis</a:t>
            </a:r>
            <a:endParaRPr sz="1800">
              <a:latin typeface="Arial"/>
              <a:cs typeface="Arial"/>
            </a:endParaRPr>
          </a:p>
          <a:p>
            <a:pPr marL="12700" marR="167005">
              <a:lnSpc>
                <a:spcPts val="1380"/>
              </a:lnSpc>
              <a:spcBef>
                <a:spcPts val="685"/>
              </a:spcBef>
            </a:pPr>
            <a:r>
              <a:rPr sz="1200" spc="-5" dirty="0">
                <a:latin typeface="Times New Roman"/>
                <a:cs typeface="Times New Roman"/>
              </a:rPr>
              <a:t>Exploratory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was done to </a:t>
            </a:r>
            <a:r>
              <a:rPr sz="1200" spc="-5" dirty="0">
                <a:latin typeface="Times New Roman"/>
                <a:cs typeface="Times New Roman"/>
              </a:rPr>
              <a:t>answer </a:t>
            </a:r>
            <a:r>
              <a:rPr sz="1200" dirty="0">
                <a:latin typeface="Times New Roman"/>
                <a:cs typeface="Times New Roman"/>
              </a:rPr>
              <a:t>multiple questions </a:t>
            </a:r>
            <a:r>
              <a:rPr sz="1200" spc="-5" dirty="0">
                <a:latin typeface="Times New Roman"/>
                <a:cs typeface="Times New Roman"/>
              </a:rPr>
              <a:t>regarding </a:t>
            </a:r>
            <a:r>
              <a:rPr sz="1200" dirty="0">
                <a:latin typeface="Times New Roman"/>
                <a:cs typeface="Times New Roman"/>
              </a:rPr>
              <a:t>nighlife, the  questions and findings are mentioned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Times New Roman"/>
                <a:cs typeface="Times New Roman"/>
              </a:rPr>
              <a:t>Q-What </a:t>
            </a:r>
            <a:r>
              <a:rPr sz="1200" dirty="0">
                <a:latin typeface="Times New Roman"/>
                <a:cs typeface="Times New Roman"/>
              </a:rPr>
              <a:t>states are venues </a:t>
            </a:r>
            <a:r>
              <a:rPr sz="1200" spc="-5" dirty="0">
                <a:latin typeface="Times New Roman"/>
                <a:cs typeface="Times New Roman"/>
              </a:rPr>
              <a:t>located </a:t>
            </a:r>
            <a:r>
              <a:rPr sz="1200" dirty="0">
                <a:latin typeface="Times New Roman"/>
                <a:cs typeface="Times New Roman"/>
              </a:rPr>
              <a:t>in 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200" spc="-5" dirty="0">
                <a:latin typeface="Times New Roman"/>
                <a:cs typeface="Times New Roman"/>
              </a:rPr>
              <a:t>A-Refer </a:t>
            </a:r>
            <a:r>
              <a:rPr sz="1200" dirty="0">
                <a:latin typeface="Times New Roman"/>
                <a:cs typeface="Times New Roman"/>
              </a:rPr>
              <a:t>to image below, following are states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number 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venues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060689"/>
            <a:ext cx="5744845" cy="334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Q-How </a:t>
            </a:r>
            <a:r>
              <a:rPr sz="1200" dirty="0">
                <a:latin typeface="Times New Roman"/>
                <a:cs typeface="Times New Roman"/>
              </a:rPr>
              <a:t>many categories are there that are unique 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nightlife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A-There </a:t>
            </a:r>
            <a:r>
              <a:rPr sz="1200" dirty="0">
                <a:latin typeface="Times New Roman"/>
                <a:cs typeface="Times New Roman"/>
              </a:rPr>
              <a:t>are 104 unique </a:t>
            </a:r>
            <a:r>
              <a:rPr sz="1200" spc="-5" dirty="0">
                <a:latin typeface="Times New Roman"/>
                <a:cs typeface="Times New Roman"/>
              </a:rPr>
              <a:t>categories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spc="-5" dirty="0">
                <a:latin typeface="Arial"/>
                <a:cs typeface="Arial"/>
              </a:rPr>
              <a:t>Data Preprocessing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cleaning</a:t>
            </a:r>
            <a:endParaRPr sz="1600">
              <a:latin typeface="Times New Roman"/>
              <a:cs typeface="Times New Roman"/>
            </a:endParaRPr>
          </a:p>
          <a:p>
            <a:pPr marL="12700" marR="96520" algn="just">
              <a:lnSpc>
                <a:spcPct val="103699"/>
              </a:lnSpc>
              <a:spcBef>
                <a:spcPts val="83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preliminary </a:t>
            </a:r>
            <a:r>
              <a:rPr sz="1200" dirty="0">
                <a:latin typeface="Times New Roman"/>
                <a:cs typeface="Times New Roman"/>
              </a:rPr>
              <a:t>dataset was </a:t>
            </a:r>
            <a:r>
              <a:rPr sz="1200" spc="-5" dirty="0">
                <a:latin typeface="Times New Roman"/>
                <a:cs typeface="Times New Roman"/>
              </a:rPr>
              <a:t>cleaned according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answers </a:t>
            </a:r>
            <a:r>
              <a:rPr sz="1200" dirty="0">
                <a:latin typeface="Times New Roman"/>
                <a:cs typeface="Times New Roman"/>
              </a:rPr>
              <a:t>listed in the </a:t>
            </a:r>
            <a:r>
              <a:rPr sz="1200" spc="-5" dirty="0">
                <a:latin typeface="Times New Roman"/>
                <a:cs typeface="Times New Roman"/>
              </a:rPr>
              <a:t>Exploratory </a:t>
            </a:r>
            <a:r>
              <a:rPr sz="1200" dirty="0">
                <a:latin typeface="Times New Roman"/>
                <a:cs typeface="Times New Roman"/>
              </a:rPr>
              <a:t>Data  </a:t>
            </a:r>
            <a:r>
              <a:rPr sz="1200" spc="-5" dirty="0">
                <a:latin typeface="Times New Roman"/>
                <a:cs typeface="Times New Roman"/>
              </a:rPr>
              <a:t>Analysis section above. First, </a:t>
            </a:r>
            <a:r>
              <a:rPr sz="1200" dirty="0">
                <a:latin typeface="Times New Roman"/>
                <a:cs typeface="Times New Roman"/>
              </a:rPr>
              <a:t>venues located in states other than “New York” or “NY” were  </a:t>
            </a:r>
            <a:r>
              <a:rPr sz="1200" spc="-5" dirty="0">
                <a:latin typeface="Times New Roman"/>
                <a:cs typeface="Times New Roman"/>
              </a:rPr>
              <a:t>removed. </a:t>
            </a:r>
            <a:r>
              <a:rPr sz="1200" dirty="0">
                <a:latin typeface="Times New Roman"/>
                <a:cs typeface="Times New Roman"/>
              </a:rPr>
              <a:t>Entries </a:t>
            </a:r>
            <a:r>
              <a:rPr sz="1200" spc="-5" dirty="0">
                <a:latin typeface="Times New Roman"/>
                <a:cs typeface="Times New Roman"/>
              </a:rPr>
              <a:t>with “Venue </a:t>
            </a:r>
            <a:r>
              <a:rPr sz="1200" dirty="0">
                <a:latin typeface="Times New Roman"/>
                <a:cs typeface="Times New Roman"/>
              </a:rPr>
              <a:t>State” equal to “New York” were changed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“NY.”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Entries </a:t>
            </a:r>
            <a:r>
              <a:rPr sz="1200" spc="-5" dirty="0">
                <a:latin typeface="Times New Roman"/>
                <a:cs typeface="Times New Roman"/>
              </a:rPr>
              <a:t>returned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Foursquare </a:t>
            </a:r>
            <a:r>
              <a:rPr sz="1200" dirty="0">
                <a:latin typeface="Times New Roman"/>
                <a:cs typeface="Times New Roman"/>
              </a:rPr>
              <a:t>with no </a:t>
            </a:r>
            <a:r>
              <a:rPr sz="1200" spc="-5" dirty="0">
                <a:latin typeface="Times New Roman"/>
                <a:cs typeface="Times New Roman"/>
              </a:rPr>
              <a:t>‘Venue </a:t>
            </a:r>
            <a:r>
              <a:rPr sz="1200" dirty="0">
                <a:latin typeface="Times New Roman"/>
                <a:cs typeface="Times New Roman"/>
              </a:rPr>
              <a:t>City’ and given the </a:t>
            </a:r>
            <a:r>
              <a:rPr sz="1200" spc="-5" dirty="0">
                <a:latin typeface="Times New Roman"/>
                <a:cs typeface="Times New Roman"/>
              </a:rPr>
              <a:t>‘N/A’ treatment </a:t>
            </a:r>
            <a:r>
              <a:rPr sz="1200" dirty="0">
                <a:latin typeface="Times New Roman"/>
                <a:cs typeface="Times New Roman"/>
              </a:rPr>
              <a:t>were also  </a:t>
            </a:r>
            <a:r>
              <a:rPr sz="1200" spc="-5" dirty="0">
                <a:latin typeface="Times New Roman"/>
                <a:cs typeface="Times New Roman"/>
              </a:rPr>
              <a:t>removed: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95250">
              <a:lnSpc>
                <a:spcPct val="103299"/>
              </a:lnSpc>
            </a:pPr>
            <a:r>
              <a:rPr sz="1200" dirty="0">
                <a:latin typeface="Times New Roman"/>
                <a:cs typeface="Times New Roman"/>
              </a:rPr>
              <a:t>A list of nightlife </a:t>
            </a:r>
            <a:r>
              <a:rPr sz="1200" spc="-5" dirty="0">
                <a:latin typeface="Times New Roman"/>
                <a:cs typeface="Times New Roman"/>
              </a:rPr>
              <a:t>related </a:t>
            </a:r>
            <a:r>
              <a:rPr sz="1200" dirty="0">
                <a:latin typeface="Times New Roman"/>
                <a:cs typeface="Times New Roman"/>
              </a:rPr>
              <a:t>venue </a:t>
            </a:r>
            <a:r>
              <a:rPr sz="1200" spc="-5" dirty="0">
                <a:latin typeface="Times New Roman"/>
                <a:cs typeface="Times New Roman"/>
              </a:rPr>
              <a:t>categories </a:t>
            </a:r>
            <a:r>
              <a:rPr sz="1200" dirty="0">
                <a:latin typeface="Times New Roman"/>
                <a:cs typeface="Times New Roman"/>
              </a:rPr>
              <a:t>was created based on the unique venue </a:t>
            </a:r>
            <a:r>
              <a:rPr sz="1200" spc="-5" dirty="0">
                <a:latin typeface="Times New Roman"/>
                <a:cs typeface="Times New Roman"/>
              </a:rPr>
              <a:t>categories  </a:t>
            </a:r>
            <a:r>
              <a:rPr sz="1200" dirty="0">
                <a:latin typeface="Times New Roman"/>
                <a:cs typeface="Times New Roman"/>
              </a:rPr>
              <a:t>included in the </a:t>
            </a:r>
            <a:r>
              <a:rPr sz="1200" spc="-5" dirty="0">
                <a:latin typeface="Times New Roman"/>
                <a:cs typeface="Times New Roman"/>
              </a:rPr>
              <a:t>preliminary dataset. </a:t>
            </a:r>
            <a:r>
              <a:rPr sz="1200" dirty="0">
                <a:latin typeface="Times New Roman"/>
                <a:cs typeface="Times New Roman"/>
              </a:rPr>
              <a:t>This list was used to filter out the non nighlife </a:t>
            </a:r>
            <a:r>
              <a:rPr sz="1200" spc="-5" dirty="0">
                <a:latin typeface="Times New Roman"/>
                <a:cs typeface="Times New Roman"/>
              </a:rPr>
              <a:t>related  </a:t>
            </a:r>
            <a:r>
              <a:rPr sz="1200" dirty="0">
                <a:latin typeface="Times New Roman"/>
                <a:cs typeface="Times New Roman"/>
              </a:rPr>
              <a:t>entries that snuck into 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6780" y="3566159"/>
            <a:ext cx="4235196" cy="1173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7976"/>
            <a:ext cx="5633085" cy="1322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One Hot </a:t>
            </a:r>
            <a:r>
              <a:rPr sz="1600" dirty="0">
                <a:latin typeface="Times New Roman"/>
                <a:cs typeface="Times New Roman"/>
              </a:rPr>
              <a:t>Encoding Venue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Categories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84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order to use </a:t>
            </a:r>
            <a:r>
              <a:rPr sz="1200" spc="-5" dirty="0">
                <a:latin typeface="Times New Roman"/>
                <a:cs typeface="Times New Roman"/>
              </a:rPr>
              <a:t>Foursquare’s category values </a:t>
            </a:r>
            <a:r>
              <a:rPr sz="1200" dirty="0">
                <a:latin typeface="Times New Roman"/>
                <a:cs typeface="Times New Roman"/>
              </a:rPr>
              <a:t>to find similar neighborhoods based on music  </a:t>
            </a:r>
            <a:r>
              <a:rPr sz="1200" spc="-5" dirty="0">
                <a:latin typeface="Times New Roman"/>
                <a:cs typeface="Times New Roman"/>
              </a:rPr>
              <a:t>venues, </a:t>
            </a:r>
            <a:r>
              <a:rPr sz="1200" dirty="0">
                <a:latin typeface="Times New Roman"/>
                <a:cs typeface="Times New Roman"/>
              </a:rPr>
              <a:t>a onehotencoding </a:t>
            </a:r>
            <a:r>
              <a:rPr sz="1200" spc="-5" dirty="0">
                <a:latin typeface="Times New Roman"/>
                <a:cs typeface="Times New Roman"/>
              </a:rPr>
              <a:t>representation </a:t>
            </a:r>
            <a:r>
              <a:rPr sz="1200" dirty="0">
                <a:latin typeface="Times New Roman"/>
                <a:cs typeface="Times New Roman"/>
              </a:rPr>
              <a:t>of each entry was created using </a:t>
            </a:r>
            <a:r>
              <a:rPr sz="1200" spc="-5" dirty="0">
                <a:latin typeface="Times New Roman"/>
                <a:cs typeface="Times New Roman"/>
              </a:rPr>
              <a:t>Pandas’  ‘get_dummies’ </a:t>
            </a:r>
            <a:r>
              <a:rPr sz="1200" dirty="0">
                <a:latin typeface="Times New Roman"/>
                <a:cs typeface="Times New Roman"/>
              </a:rPr>
              <a:t>function. </a:t>
            </a:r>
            <a:r>
              <a:rPr sz="1200" spc="-5" dirty="0">
                <a:latin typeface="Times New Roman"/>
                <a:cs typeface="Times New Roman"/>
              </a:rPr>
              <a:t>The result </a:t>
            </a:r>
            <a:r>
              <a:rPr sz="1200" spc="-10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a dataframe of New </a:t>
            </a:r>
            <a:r>
              <a:rPr sz="1200" spc="-5" dirty="0">
                <a:latin typeface="Times New Roman"/>
                <a:cs typeface="Times New Roman"/>
              </a:rPr>
              <a:t>York </a:t>
            </a:r>
            <a:r>
              <a:rPr sz="1200" dirty="0">
                <a:latin typeface="Times New Roman"/>
                <a:cs typeface="Times New Roman"/>
              </a:rPr>
              <a:t>City </a:t>
            </a:r>
            <a:r>
              <a:rPr sz="1200" spc="-5" dirty="0">
                <a:latin typeface="Times New Roman"/>
                <a:cs typeface="Times New Roman"/>
              </a:rPr>
              <a:t>musicrelated </a:t>
            </a:r>
            <a:r>
              <a:rPr sz="1200" dirty="0">
                <a:latin typeface="Times New Roman"/>
                <a:cs typeface="Times New Roman"/>
              </a:rPr>
              <a:t>venues 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entry </a:t>
            </a:r>
            <a:r>
              <a:rPr sz="1200" spc="-5" dirty="0">
                <a:latin typeface="Times New Roman"/>
                <a:cs typeface="Times New Roman"/>
              </a:rPr>
              <a:t>venue </a:t>
            </a:r>
            <a:r>
              <a:rPr sz="1200" dirty="0">
                <a:latin typeface="Times New Roman"/>
                <a:cs typeface="Times New Roman"/>
              </a:rPr>
              <a:t>category is </a:t>
            </a:r>
            <a:r>
              <a:rPr sz="1200" spc="-5" dirty="0">
                <a:latin typeface="Times New Roman"/>
                <a:cs typeface="Times New Roman"/>
              </a:rPr>
              <a:t>represented </a:t>
            </a:r>
            <a:r>
              <a:rPr sz="1200" dirty="0">
                <a:latin typeface="Times New Roman"/>
                <a:cs typeface="Times New Roman"/>
              </a:rPr>
              <a:t>by a value of 1 in the </a:t>
            </a:r>
            <a:r>
              <a:rPr sz="1200" spc="-5" dirty="0">
                <a:latin typeface="Times New Roman"/>
                <a:cs typeface="Times New Roman"/>
              </a:rPr>
              <a:t>column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matching </a:t>
            </a:r>
            <a:r>
              <a:rPr sz="1200" spc="-5" dirty="0">
                <a:latin typeface="Times New Roman"/>
                <a:cs typeface="Times New Roman"/>
              </a:rPr>
              <a:t>venue  category, </a:t>
            </a:r>
            <a:r>
              <a:rPr sz="1200" dirty="0">
                <a:latin typeface="Times New Roman"/>
                <a:cs typeface="Times New Roman"/>
              </a:rPr>
              <a:t>as shown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601467"/>
            <a:ext cx="592074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7975"/>
            <a:ext cx="2901315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Visualization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spc="-5" dirty="0">
                <a:latin typeface="Times New Roman"/>
                <a:cs typeface="Times New Roman"/>
              </a:rPr>
              <a:t>Description </a:t>
            </a:r>
            <a:r>
              <a:rPr sz="1200" dirty="0">
                <a:latin typeface="Times New Roman"/>
                <a:cs typeface="Times New Roman"/>
              </a:rPr>
              <a:t>of top 25 neighbourhoods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nightlife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618730"/>
            <a:ext cx="38379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Description </a:t>
            </a:r>
            <a:r>
              <a:rPr sz="1200" dirty="0">
                <a:latin typeface="Times New Roman"/>
                <a:cs typeface="Times New Roman"/>
              </a:rPr>
              <a:t>of density variations of nightlife in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York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1779" y="1689746"/>
            <a:ext cx="4689625" cy="2753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6339" y="5025609"/>
            <a:ext cx="5450839" cy="3757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7975"/>
            <a:ext cx="5655310" cy="132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Feature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Generation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795"/>
              </a:spcBef>
            </a:pPr>
            <a:r>
              <a:rPr sz="1100" spc="-80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encoded </a:t>
            </a:r>
            <a:r>
              <a:rPr sz="1100" spc="-40" dirty="0">
                <a:latin typeface="Arial"/>
                <a:cs typeface="Arial"/>
              </a:rPr>
              <a:t>dataset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nightlife </a:t>
            </a:r>
            <a:r>
              <a:rPr sz="1100" spc="-25" dirty="0">
                <a:latin typeface="Arial"/>
                <a:cs typeface="Arial"/>
              </a:rPr>
              <a:t>related </a:t>
            </a:r>
            <a:r>
              <a:rPr sz="1100" spc="-65" dirty="0">
                <a:latin typeface="Arial"/>
                <a:cs typeface="Arial"/>
              </a:rPr>
              <a:t>venues </a:t>
            </a:r>
            <a:r>
              <a:rPr sz="1100" spc="-15" dirty="0">
                <a:latin typeface="Arial"/>
                <a:cs typeface="Arial"/>
              </a:rPr>
              <a:t>in </a:t>
            </a:r>
            <a:r>
              <a:rPr sz="1100" spc="-55" dirty="0">
                <a:latin typeface="Arial"/>
                <a:cs typeface="Arial"/>
              </a:rPr>
              <a:t>New </a:t>
            </a:r>
            <a:r>
              <a:rPr sz="1100" spc="-70" dirty="0">
                <a:latin typeface="Arial"/>
                <a:cs typeface="Arial"/>
              </a:rPr>
              <a:t>York </a:t>
            </a:r>
            <a:r>
              <a:rPr sz="1100" spc="-50" dirty="0">
                <a:latin typeface="Arial"/>
                <a:cs typeface="Arial"/>
              </a:rPr>
              <a:t>City </a:t>
            </a:r>
            <a:r>
              <a:rPr sz="1100" spc="-70" dirty="0">
                <a:latin typeface="Arial"/>
                <a:cs typeface="Arial"/>
              </a:rPr>
              <a:t>was </a:t>
            </a:r>
            <a:r>
              <a:rPr sz="1100" spc="-20" dirty="0">
                <a:latin typeface="Arial"/>
                <a:cs typeface="Arial"/>
              </a:rPr>
              <a:t>then </a:t>
            </a:r>
            <a:r>
              <a:rPr sz="1100" spc="-65" dirty="0">
                <a:latin typeface="Arial"/>
                <a:cs typeface="Arial"/>
              </a:rPr>
              <a:t>used </a:t>
            </a:r>
            <a:r>
              <a:rPr sz="1100" spc="15" dirty="0">
                <a:latin typeface="Arial"/>
                <a:cs typeface="Arial"/>
              </a:rPr>
              <a:t>to </a:t>
            </a:r>
            <a:r>
              <a:rPr sz="1100" spc="-20" dirty="0">
                <a:latin typeface="Arial"/>
                <a:cs typeface="Arial"/>
              </a:rPr>
              <a:t>quantify </a:t>
            </a:r>
            <a:r>
              <a:rPr sz="1100" spc="-85" dirty="0">
                <a:latin typeface="Arial"/>
                <a:cs typeface="Arial"/>
              </a:rPr>
              <a:t>a  </a:t>
            </a:r>
            <a:r>
              <a:rPr sz="1100" spc="-15" dirty="0">
                <a:latin typeface="Arial"/>
                <a:cs typeface="Arial"/>
              </a:rPr>
              <a:t>nightlife </a:t>
            </a:r>
            <a:r>
              <a:rPr sz="1100" spc="-10" dirty="0">
                <a:latin typeface="Arial"/>
                <a:cs typeface="Arial"/>
              </a:rPr>
              <a:t>profile </a:t>
            </a:r>
            <a:r>
              <a:rPr sz="1100" spc="10" dirty="0">
                <a:latin typeface="Arial"/>
                <a:cs typeface="Arial"/>
              </a:rPr>
              <a:t>for </a:t>
            </a:r>
            <a:r>
              <a:rPr sz="1100" spc="-65" dirty="0">
                <a:latin typeface="Arial"/>
                <a:cs typeface="Arial"/>
              </a:rPr>
              <a:t>each </a:t>
            </a:r>
            <a:r>
              <a:rPr sz="1100" spc="-40" dirty="0">
                <a:latin typeface="Arial"/>
                <a:cs typeface="Arial"/>
              </a:rPr>
              <a:t>neighbourhood. </a:t>
            </a:r>
            <a:r>
              <a:rPr sz="1100" spc="-65" dirty="0">
                <a:latin typeface="Arial"/>
                <a:cs typeface="Arial"/>
              </a:rPr>
              <a:t>For </a:t>
            </a:r>
            <a:r>
              <a:rPr sz="1100" spc="-70" dirty="0">
                <a:latin typeface="Arial"/>
                <a:cs typeface="Arial"/>
              </a:rPr>
              <a:t>each </a:t>
            </a:r>
            <a:r>
              <a:rPr sz="1100" spc="-55" dirty="0">
                <a:latin typeface="Arial"/>
                <a:cs typeface="Arial"/>
              </a:rPr>
              <a:t>venue </a:t>
            </a:r>
            <a:r>
              <a:rPr sz="1100" spc="-45" dirty="0">
                <a:latin typeface="Arial"/>
                <a:cs typeface="Arial"/>
              </a:rPr>
              <a:t>category, </a:t>
            </a:r>
            <a:r>
              <a:rPr sz="1100" spc="-15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percent </a:t>
            </a:r>
            <a:r>
              <a:rPr sz="1100" spc="-15" dirty="0">
                <a:latin typeface="Arial"/>
                <a:cs typeface="Arial"/>
              </a:rPr>
              <a:t>distribution </a:t>
            </a:r>
            <a:r>
              <a:rPr sz="1100" dirty="0">
                <a:latin typeface="Arial"/>
                <a:cs typeface="Arial"/>
              </a:rPr>
              <a:t>of  </a:t>
            </a:r>
            <a:r>
              <a:rPr sz="1100" spc="-65" dirty="0">
                <a:latin typeface="Arial"/>
                <a:cs typeface="Arial"/>
              </a:rPr>
              <a:t>venues </a:t>
            </a:r>
            <a:r>
              <a:rPr sz="1100" spc="-70" dirty="0">
                <a:latin typeface="Arial"/>
                <a:cs typeface="Arial"/>
              </a:rPr>
              <a:t>across each </a:t>
            </a:r>
            <a:r>
              <a:rPr sz="1100" spc="-35" dirty="0">
                <a:latin typeface="Arial"/>
                <a:cs typeface="Arial"/>
              </a:rPr>
              <a:t>neighbourhood </a:t>
            </a:r>
            <a:r>
              <a:rPr sz="1100" spc="-70" dirty="0">
                <a:latin typeface="Arial"/>
                <a:cs typeface="Arial"/>
              </a:rPr>
              <a:t>was </a:t>
            </a:r>
            <a:r>
              <a:rPr sz="1100" spc="-40" dirty="0">
                <a:latin typeface="Arial"/>
                <a:cs typeface="Arial"/>
              </a:rPr>
              <a:t>calculated. </a:t>
            </a:r>
            <a:r>
              <a:rPr sz="1100" spc="-75" dirty="0">
                <a:latin typeface="Arial"/>
                <a:cs typeface="Arial"/>
              </a:rPr>
              <a:t>This </a:t>
            </a:r>
            <a:r>
              <a:rPr sz="1100" spc="-15" dirty="0">
                <a:latin typeface="Arial"/>
                <a:cs typeface="Arial"/>
              </a:rPr>
              <a:t>information </a:t>
            </a:r>
            <a:r>
              <a:rPr sz="1100" spc="-20" dirty="0">
                <a:latin typeface="Arial"/>
                <a:cs typeface="Arial"/>
              </a:rPr>
              <a:t>would </a:t>
            </a:r>
            <a:r>
              <a:rPr sz="1100" spc="-15" dirty="0">
                <a:latin typeface="Arial"/>
                <a:cs typeface="Arial"/>
              </a:rPr>
              <a:t>then </a:t>
            </a:r>
            <a:r>
              <a:rPr sz="1100" spc="-50" dirty="0">
                <a:latin typeface="Arial"/>
                <a:cs typeface="Arial"/>
              </a:rPr>
              <a:t>be </a:t>
            </a:r>
            <a:r>
              <a:rPr sz="1100" spc="-65" dirty="0">
                <a:latin typeface="Arial"/>
                <a:cs typeface="Arial"/>
              </a:rPr>
              <a:t>used </a:t>
            </a:r>
            <a:r>
              <a:rPr sz="1100" spc="15" dirty="0">
                <a:latin typeface="Arial"/>
                <a:cs typeface="Arial"/>
              </a:rPr>
              <a:t>to </a:t>
            </a:r>
            <a:r>
              <a:rPr sz="1100" spc="25" dirty="0">
                <a:latin typeface="Arial"/>
                <a:cs typeface="Arial"/>
              </a:rPr>
              <a:t>fit </a:t>
            </a:r>
            <a:r>
              <a:rPr sz="1100" spc="-85" dirty="0">
                <a:latin typeface="Arial"/>
                <a:cs typeface="Arial"/>
              </a:rPr>
              <a:t>a </a:t>
            </a:r>
            <a:r>
              <a:rPr sz="1100" spc="-95" dirty="0">
                <a:latin typeface="Arial"/>
                <a:cs typeface="Arial"/>
              </a:rPr>
              <a:t>K-  </a:t>
            </a:r>
            <a:r>
              <a:rPr sz="1100" spc="-55" dirty="0">
                <a:latin typeface="Arial"/>
                <a:cs typeface="Arial"/>
              </a:rPr>
              <a:t>Means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clustering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algorithm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to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the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an </a:t>
            </a:r>
            <a:r>
              <a:rPr sz="1100" spc="5" dirty="0">
                <a:latin typeface="Arial"/>
                <a:cs typeface="Arial"/>
              </a:rPr>
              <a:t>effort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to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determine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neighbourhoods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of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similar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nighlife  </a:t>
            </a:r>
            <a:r>
              <a:rPr sz="1100" spc="-55" dirty="0">
                <a:latin typeface="Arial"/>
                <a:cs typeface="Arial"/>
              </a:rPr>
              <a:t>venue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profile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766045"/>
            <a:ext cx="556895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spc="-5" dirty="0">
                <a:latin typeface="Times New Roman"/>
                <a:cs typeface="Times New Roman"/>
              </a:rPr>
              <a:t>Finally, </a:t>
            </a:r>
            <a:r>
              <a:rPr sz="1200" dirty="0">
                <a:latin typeface="Times New Roman"/>
                <a:cs typeface="Times New Roman"/>
              </a:rPr>
              <a:t>the percentage of venues in each neighbourhood was calculated with </a:t>
            </a:r>
            <a:r>
              <a:rPr sz="1200" spc="-5" dirty="0">
                <a:latin typeface="Times New Roman"/>
                <a:cs typeface="Times New Roman"/>
              </a:rPr>
              <a:t>respect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 total amount of venues in the </a:t>
            </a:r>
            <a:r>
              <a:rPr sz="1200" spc="-5" dirty="0">
                <a:latin typeface="Times New Roman"/>
                <a:cs typeface="Times New Roman"/>
              </a:rPr>
              <a:t>dataset, </a:t>
            </a:r>
            <a:r>
              <a:rPr sz="1200" dirty="0">
                <a:latin typeface="Times New Roman"/>
                <a:cs typeface="Times New Roman"/>
              </a:rPr>
              <a:t>by venue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5360" y="2747771"/>
            <a:ext cx="5267232" cy="3651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60794"/>
            <a:ext cx="5389880" cy="145605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600" spc="-5" dirty="0">
                <a:latin typeface="Arial"/>
                <a:cs typeface="Arial"/>
              </a:rPr>
              <a:t>Cluster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Modelling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3299"/>
              </a:lnSpc>
              <a:spcBef>
                <a:spcPts val="830"/>
              </a:spcBef>
            </a:pPr>
            <a:r>
              <a:rPr sz="1200" spc="-5" dirty="0">
                <a:latin typeface="Times New Roman"/>
                <a:cs typeface="Times New Roman"/>
              </a:rPr>
              <a:t>Scikitlearn’s KMeans </a:t>
            </a:r>
            <a:r>
              <a:rPr sz="1200" dirty="0">
                <a:latin typeface="Times New Roman"/>
                <a:cs typeface="Times New Roman"/>
              </a:rPr>
              <a:t>clustering was used to determine similar neighborhoods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  music </a:t>
            </a:r>
            <a:r>
              <a:rPr sz="1200" spc="-5" dirty="0">
                <a:latin typeface="Times New Roman"/>
                <a:cs typeface="Times New Roman"/>
              </a:rPr>
              <a:t>venue percentage. </a:t>
            </a:r>
            <a:r>
              <a:rPr sz="1200" dirty="0">
                <a:latin typeface="Times New Roman"/>
                <a:cs typeface="Times New Roman"/>
              </a:rPr>
              <a:t>The image </a:t>
            </a:r>
            <a:r>
              <a:rPr sz="1200" spc="-5" dirty="0">
                <a:latin typeface="Times New Roman"/>
                <a:cs typeface="Times New Roman"/>
              </a:rPr>
              <a:t>below </a:t>
            </a:r>
            <a:r>
              <a:rPr sz="1200" dirty="0">
                <a:latin typeface="Times New Roman"/>
                <a:cs typeface="Times New Roman"/>
              </a:rPr>
              <a:t>shows the </a:t>
            </a:r>
            <a:r>
              <a:rPr sz="1200" spc="-5" dirty="0">
                <a:latin typeface="Times New Roman"/>
                <a:cs typeface="Times New Roman"/>
              </a:rPr>
              <a:t>data being </a:t>
            </a:r>
            <a:r>
              <a:rPr sz="1200" dirty="0">
                <a:latin typeface="Times New Roman"/>
                <a:cs typeface="Times New Roman"/>
              </a:rPr>
              <a:t>scaled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KMeans  </a:t>
            </a:r>
            <a:r>
              <a:rPr sz="1200" dirty="0">
                <a:latin typeface="Times New Roman"/>
                <a:cs typeface="Times New Roman"/>
              </a:rPr>
              <a:t>model being</a:t>
            </a:r>
            <a:r>
              <a:rPr sz="1200" spc="-5" dirty="0">
                <a:latin typeface="Times New Roman"/>
                <a:cs typeface="Times New Roman"/>
              </a:rPr>
              <a:t> created: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426449"/>
            <a:ext cx="567436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A new dataframe was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dirty="0">
                <a:latin typeface="Times New Roman"/>
                <a:cs typeface="Times New Roman"/>
              </a:rPr>
              <a:t>by merging neighborhood location data with </a:t>
            </a:r>
            <a:r>
              <a:rPr sz="1200" spc="-5" dirty="0">
                <a:latin typeface="Times New Roman"/>
                <a:cs typeface="Times New Roman"/>
              </a:rPr>
              <a:t>cluster </a:t>
            </a:r>
            <a:r>
              <a:rPr sz="1200" dirty="0">
                <a:latin typeface="Times New Roman"/>
                <a:cs typeface="Times New Roman"/>
              </a:rPr>
              <a:t>labels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 top venue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301239"/>
            <a:ext cx="5806440" cy="2863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257543"/>
            <a:ext cx="5884163" cy="2446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7975"/>
            <a:ext cx="5459730" cy="78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Cluster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3299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 </a:t>
            </a:r>
            <a:r>
              <a:rPr sz="1200" dirty="0">
                <a:latin typeface="Times New Roman"/>
                <a:cs typeface="Times New Roman"/>
              </a:rPr>
              <a:t>code uses folium to visualize neighborhoods of similar nightlife profile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 coloring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neighborhood point based on cluster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label: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0239" y="1714499"/>
            <a:ext cx="3756659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875" y="4893563"/>
            <a:ext cx="6538043" cy="3840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7975"/>
            <a:ext cx="5582920" cy="286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 marL="12700" marR="48260">
              <a:lnSpc>
                <a:spcPct val="103299"/>
              </a:lnSpc>
              <a:spcBef>
                <a:spcPts val="850"/>
              </a:spcBef>
            </a:pPr>
            <a:r>
              <a:rPr sz="1200" spc="-5" dirty="0">
                <a:latin typeface="Times New Roman"/>
                <a:cs typeface="Times New Roman"/>
              </a:rPr>
              <a:t>Machine </a:t>
            </a:r>
            <a:r>
              <a:rPr sz="1200" dirty="0">
                <a:latin typeface="Times New Roman"/>
                <a:cs typeface="Times New Roman"/>
              </a:rPr>
              <a:t>learning and clustering algorithms can be applied to multidimensional datasets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 find similarities and </a:t>
            </a:r>
            <a:r>
              <a:rPr sz="1200" spc="-5" dirty="0">
                <a:latin typeface="Times New Roman"/>
                <a:cs typeface="Times New Roman"/>
              </a:rPr>
              <a:t>patterns </a:t>
            </a:r>
            <a:r>
              <a:rPr sz="1200" dirty="0">
                <a:latin typeface="Times New Roman"/>
                <a:cs typeface="Times New Roman"/>
              </a:rPr>
              <a:t>in the data. Clusters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neighborhoods of similar nightlife  </a:t>
            </a:r>
            <a:r>
              <a:rPr sz="1200" spc="-5" dirty="0">
                <a:latin typeface="Times New Roman"/>
                <a:cs typeface="Times New Roman"/>
              </a:rPr>
              <a:t>profile, </a:t>
            </a:r>
            <a:r>
              <a:rPr sz="1200" dirty="0">
                <a:latin typeface="Times New Roman"/>
                <a:cs typeface="Times New Roman"/>
              </a:rPr>
              <a:t>or any profile, can be generated using highquality venue </a:t>
            </a:r>
            <a:r>
              <a:rPr sz="1200" spc="-5" dirty="0">
                <a:latin typeface="Times New Roman"/>
                <a:cs typeface="Times New Roman"/>
              </a:rPr>
              <a:t>location </a:t>
            </a:r>
            <a:r>
              <a:rPr sz="1200" dirty="0">
                <a:latin typeface="Times New Roman"/>
                <a:cs typeface="Times New Roman"/>
              </a:rPr>
              <a:t>data. There is a  </a:t>
            </a:r>
            <a:r>
              <a:rPr sz="1200" spc="-5" dirty="0">
                <a:latin typeface="Times New Roman"/>
                <a:cs typeface="Times New Roman"/>
              </a:rPr>
              <a:t>preface </a:t>
            </a:r>
            <a:r>
              <a:rPr sz="1200" dirty="0">
                <a:latin typeface="Times New Roman"/>
                <a:cs typeface="Times New Roman"/>
              </a:rPr>
              <a:t>on highquality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analysis </a:t>
            </a:r>
            <a:r>
              <a:rPr sz="1200" spc="-5" dirty="0">
                <a:latin typeface="Times New Roman"/>
                <a:cs typeface="Times New Roman"/>
              </a:rPr>
              <a:t>models </a:t>
            </a:r>
            <a:r>
              <a:rPr sz="1200" dirty="0">
                <a:latin typeface="Times New Roman"/>
                <a:cs typeface="Times New Roman"/>
              </a:rPr>
              <a:t>are only as good as the input into them  </a:t>
            </a:r>
            <a:r>
              <a:rPr sz="1200" spc="-5" dirty="0">
                <a:latin typeface="Times New Roman"/>
                <a:cs typeface="Times New Roman"/>
              </a:rPr>
              <a:t>(garbage </a:t>
            </a:r>
            <a:r>
              <a:rPr sz="1200" dirty="0">
                <a:latin typeface="Times New Roman"/>
                <a:cs typeface="Times New Roman"/>
              </a:rPr>
              <a:t>in, </a:t>
            </a:r>
            <a:r>
              <a:rPr sz="1200" spc="-5" dirty="0">
                <a:latin typeface="Times New Roman"/>
                <a:cs typeface="Times New Roman"/>
              </a:rPr>
              <a:t>garbage </a:t>
            </a:r>
            <a:r>
              <a:rPr sz="1200" dirty="0">
                <a:latin typeface="Times New Roman"/>
                <a:cs typeface="Times New Roman"/>
              </a:rPr>
              <a:t>out). </a:t>
            </a:r>
            <a:r>
              <a:rPr sz="1200" spc="-5" dirty="0">
                <a:latin typeface="Times New Roman"/>
                <a:cs typeface="Times New Roman"/>
              </a:rPr>
              <a:t>Luckily, Foursquare offers </a:t>
            </a:r>
            <a:r>
              <a:rPr sz="1200" dirty="0">
                <a:latin typeface="Times New Roman"/>
                <a:cs typeface="Times New Roman"/>
              </a:rPr>
              <a:t>a robust ‘Places </a:t>
            </a:r>
            <a:r>
              <a:rPr sz="1200" spc="-5" dirty="0">
                <a:latin typeface="Times New Roman"/>
                <a:cs typeface="Times New Roman"/>
              </a:rPr>
              <a:t>API’ service </a:t>
            </a:r>
            <a:r>
              <a:rPr sz="1200" dirty="0">
                <a:latin typeface="Times New Roman"/>
                <a:cs typeface="Times New Roman"/>
              </a:rPr>
              <a:t>that,  although (as we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seen) not </a:t>
            </a:r>
            <a:r>
              <a:rPr sz="1200" spc="-5" dirty="0">
                <a:latin typeface="Times New Roman"/>
                <a:cs typeface="Times New Roman"/>
              </a:rPr>
              <a:t>perfect </a:t>
            </a:r>
            <a:r>
              <a:rPr sz="1200" dirty="0">
                <a:latin typeface="Times New Roman"/>
                <a:cs typeface="Times New Roman"/>
              </a:rPr>
              <a:t>(nothing is),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leverages in similar studies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latin typeface="Times New Roman"/>
                <a:cs typeface="Times New Roman"/>
              </a:rPr>
              <a:t>modelmaking. This project could be </a:t>
            </a:r>
            <a:r>
              <a:rPr sz="1200" spc="-5" dirty="0">
                <a:latin typeface="Times New Roman"/>
                <a:cs typeface="Times New Roman"/>
              </a:rPr>
              <a:t>expanded </a:t>
            </a:r>
            <a:r>
              <a:rPr sz="1200" dirty="0">
                <a:latin typeface="Times New Roman"/>
                <a:cs typeface="Times New Roman"/>
              </a:rPr>
              <a:t>on in a number of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spc="-5" dirty="0">
                <a:latin typeface="Times New Roman"/>
                <a:cs typeface="Times New Roman"/>
              </a:rPr>
              <a:t>Foursquare’s </a:t>
            </a:r>
            <a:r>
              <a:rPr sz="1200" spc="5" dirty="0">
                <a:latin typeface="Times New Roman"/>
                <a:cs typeface="Times New Roman"/>
              </a:rPr>
              <a:t>API </a:t>
            </a:r>
            <a:r>
              <a:rPr sz="1200" dirty="0">
                <a:latin typeface="Times New Roman"/>
                <a:cs typeface="Times New Roman"/>
              </a:rPr>
              <a:t>could be further interrogated to </a:t>
            </a:r>
            <a:r>
              <a:rPr sz="1200" spc="-5" dirty="0">
                <a:latin typeface="Times New Roman"/>
                <a:cs typeface="Times New Roman"/>
              </a:rPr>
              <a:t>retrieve </a:t>
            </a:r>
            <a:r>
              <a:rPr sz="1200" dirty="0">
                <a:latin typeface="Times New Roman"/>
                <a:cs typeface="Times New Roman"/>
              </a:rPr>
              <a:t>and consider more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musicrelated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venues in New </a:t>
            </a:r>
            <a:r>
              <a:rPr sz="1200" spc="-5" dirty="0">
                <a:latin typeface="Times New Roman"/>
                <a:cs typeface="Times New Roman"/>
              </a:rPr>
              <a:t>York </a:t>
            </a:r>
            <a:r>
              <a:rPr sz="1200" dirty="0">
                <a:latin typeface="Times New Roman"/>
                <a:cs typeface="Times New Roman"/>
              </a:rPr>
              <a:t>City. </a:t>
            </a:r>
            <a:r>
              <a:rPr sz="1200" spc="-10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datasets of nightlife related venues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acquired </a:t>
            </a:r>
            <a:r>
              <a:rPr sz="1200" dirty="0">
                <a:latin typeface="Times New Roman"/>
                <a:cs typeface="Times New Roman"/>
              </a:rPr>
              <a:t>and  potentially </a:t>
            </a:r>
            <a:r>
              <a:rPr sz="1200" spc="-5" dirty="0">
                <a:latin typeface="Times New Roman"/>
                <a:cs typeface="Times New Roman"/>
              </a:rPr>
              <a:t>merged </a:t>
            </a:r>
            <a:r>
              <a:rPr sz="1200" dirty="0">
                <a:latin typeface="Times New Roman"/>
                <a:cs typeface="Times New Roman"/>
              </a:rPr>
              <a:t>with what was </a:t>
            </a:r>
            <a:r>
              <a:rPr sz="1200" spc="-5" dirty="0">
                <a:latin typeface="Times New Roman"/>
                <a:cs typeface="Times New Roman"/>
              </a:rPr>
              <a:t>retrieved from Foursquare. </a:t>
            </a:r>
            <a:r>
              <a:rPr sz="1200" dirty="0">
                <a:latin typeface="Times New Roman"/>
                <a:cs typeface="Times New Roman"/>
              </a:rPr>
              <a:t>The DBSCAN </a:t>
            </a:r>
            <a:r>
              <a:rPr sz="1200" spc="-5" dirty="0">
                <a:latin typeface="Times New Roman"/>
                <a:cs typeface="Times New Roman"/>
              </a:rPr>
              <a:t>clustering  </a:t>
            </a:r>
            <a:r>
              <a:rPr sz="1200" dirty="0">
                <a:latin typeface="Times New Roman"/>
                <a:cs typeface="Times New Roman"/>
              </a:rPr>
              <a:t>algorithm, better at maintaining dense </a:t>
            </a:r>
            <a:r>
              <a:rPr sz="1200" spc="-5" dirty="0">
                <a:latin typeface="Times New Roman"/>
                <a:cs typeface="Times New Roman"/>
              </a:rPr>
              <a:t>clusters </a:t>
            </a:r>
            <a:r>
              <a:rPr sz="1200" dirty="0">
                <a:latin typeface="Times New Roman"/>
                <a:cs typeface="Times New Roman"/>
              </a:rPr>
              <a:t>and ignoring </a:t>
            </a:r>
            <a:r>
              <a:rPr sz="1200" spc="-5" dirty="0">
                <a:latin typeface="Times New Roman"/>
                <a:cs typeface="Times New Roman"/>
              </a:rPr>
              <a:t>outliers, </a:t>
            </a:r>
            <a:r>
              <a:rPr sz="1200" dirty="0">
                <a:latin typeface="Times New Roman"/>
                <a:cs typeface="Times New Roman"/>
              </a:rPr>
              <a:t>could 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  and </a:t>
            </a:r>
            <a:r>
              <a:rPr sz="1200" spc="-5" dirty="0">
                <a:latin typeface="Times New Roman"/>
                <a:cs typeface="Times New Roman"/>
              </a:rPr>
              <a:t>compared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KMeans.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clustering </a:t>
            </a:r>
            <a:r>
              <a:rPr sz="1200" dirty="0">
                <a:latin typeface="Times New Roman"/>
                <a:cs typeface="Times New Roman"/>
              </a:rPr>
              <a:t>model could become the basis for a  </a:t>
            </a:r>
            <a:r>
              <a:rPr sz="1200" spc="-5" dirty="0">
                <a:latin typeface="Times New Roman"/>
                <a:cs typeface="Times New Roman"/>
              </a:rPr>
              <a:t>recommendation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aimed </a:t>
            </a:r>
            <a:r>
              <a:rPr sz="1200" dirty="0">
                <a:latin typeface="Times New Roman"/>
                <a:cs typeface="Times New Roman"/>
              </a:rPr>
              <a:t>to provide neighborhoods of similar music profile 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980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 New York City - Segmentation On  Basis Of NightLife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New York City - Segmentation On  Basis Of NightLife</dc:title>
  <dc:creator>sahil sanwal</dc:creator>
  <cp:lastModifiedBy>sahil sanwal</cp:lastModifiedBy>
  <cp:revision>1</cp:revision>
  <dcterms:created xsi:type="dcterms:W3CDTF">2019-12-13T14:16:02Z</dcterms:created>
  <dcterms:modified xsi:type="dcterms:W3CDTF">2019-12-13T14:20:22Z</dcterms:modified>
</cp:coreProperties>
</file>