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8" r:id="rId12"/>
    <p:sldId id="269" r:id="rId13"/>
    <p:sldId id="276" r:id="rId14"/>
    <p:sldId id="277" r:id="rId15"/>
    <p:sldId id="278" r:id="rId16"/>
    <p:sldId id="279" r:id="rId17"/>
    <p:sldId id="271" r:id="rId18"/>
    <p:sldId id="275" r:id="rId19"/>
    <p:sldId id="270" r:id="rId20"/>
    <p:sldId id="273" r:id="rId21"/>
    <p:sldId id="264" r:id="rId22"/>
    <p:sldId id="280" r:id="rId23"/>
    <p:sldId id="281" r:id="rId24"/>
    <p:sldId id="282" r:id="rId25"/>
    <p:sldId id="283" r:id="rId26"/>
    <p:sldId id="28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r.nctu.edu.tw/bitstream/11536/41079/3/751403.pdf" TargetMode="External"/><Relationship Id="rId2" Type="http://schemas.openxmlformats.org/officeDocument/2006/relationships/hyperlink" Target="https://www.itread01.com/content/154189208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28205153/article/details/55798628?fbclid=IwAR0wOPNUt0ntWz1ljXvmLFOKfBRH1iSgF4_GYXP4OMgxg4SKI8CF7s5d02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EE620-532D-4F44-9F9B-6288A29A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8897" y="391196"/>
            <a:ext cx="8915399" cy="1126283"/>
          </a:xfrm>
        </p:spPr>
        <p:txBody>
          <a:bodyPr/>
          <a:lstStyle/>
          <a:p>
            <a:pPr algn="ctr"/>
            <a:r>
              <a:rPr lang="en-US" altLang="zh-TW" dirty="0"/>
              <a:t>AES</a:t>
            </a:r>
            <a:r>
              <a:rPr lang="zh-TW" altLang="en-US" dirty="0"/>
              <a:t>加密</a:t>
            </a:r>
            <a:r>
              <a:rPr lang="en-US" altLang="zh-TW" dirty="0"/>
              <a:t>&amp;</a:t>
            </a:r>
            <a:r>
              <a:rPr lang="zh-TW" altLang="en-US" dirty="0"/>
              <a:t>解密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CB820B-B0E4-48F7-A123-4A00C6D43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631" y="3701989"/>
            <a:ext cx="3372665" cy="229932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組員</a:t>
            </a:r>
            <a:r>
              <a:rPr lang="en-US" altLang="zh-TW" sz="2800" dirty="0"/>
              <a:t>:</a:t>
            </a:r>
          </a:p>
          <a:p>
            <a:r>
              <a:rPr lang="zh-TW" altLang="en-US" sz="2800" dirty="0"/>
              <a:t>劉旭祐</a:t>
            </a:r>
            <a:endParaRPr lang="en-US" altLang="zh-TW" sz="2800" dirty="0"/>
          </a:p>
          <a:p>
            <a:r>
              <a:rPr lang="zh-TW" altLang="en-US" sz="2800" dirty="0"/>
              <a:t>李奕勳</a:t>
            </a:r>
            <a:endParaRPr lang="en-US" altLang="zh-TW" sz="2800" dirty="0"/>
          </a:p>
          <a:p>
            <a:r>
              <a:rPr lang="zh-TW" altLang="en-US" sz="2800" dirty="0"/>
              <a:t>陳哲均</a:t>
            </a:r>
          </a:p>
        </p:txBody>
      </p:sp>
      <p:pic>
        <p:nvPicPr>
          <p:cNvPr id="3074" name="Picture 2" descr="「鑰匙和鎖」的圖片搜尋結果">
            <a:extLst>
              <a:ext uri="{FF2B5EF4-FFF2-40B4-BE49-F238E27FC236}">
                <a16:creationId xmlns:a16="http://schemas.microsoft.com/office/drawing/2014/main" id="{5767F44A-1B4E-4174-B06B-4D14F543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97" y="2940451"/>
            <a:ext cx="4762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5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13351-7E70-42D2-ACBA-3AE0EF44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密鑰擴展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3F7534-3F21-47D1-97FE-98996095F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522" y="1264555"/>
            <a:ext cx="6751921" cy="51252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D4717F6-A898-4D65-94AD-E6FE01778B0F}"/>
              </a:ext>
            </a:extLst>
          </p:cNvPr>
          <p:cNvSpPr txBox="1"/>
          <p:nvPr/>
        </p:nvSpPr>
        <p:spPr>
          <a:xfrm>
            <a:off x="754602" y="1748901"/>
            <a:ext cx="4570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將密鑰透過函式擴展</a:t>
            </a:r>
            <a:endParaRPr lang="en-US" altLang="zh-TW" sz="2800" dirty="0"/>
          </a:p>
          <a:p>
            <a:r>
              <a:rPr lang="zh-TW" altLang="en-US" sz="2800" dirty="0"/>
              <a:t>讓每回合可以取同長度來用</a:t>
            </a:r>
          </a:p>
        </p:txBody>
      </p:sp>
    </p:spTree>
    <p:extLst>
      <p:ext uri="{BB962C8B-B14F-4D97-AF65-F5344CB8AC3E}">
        <p14:creationId xmlns:p14="http://schemas.microsoft.com/office/powerpoint/2010/main" val="34550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917FE8A-C3A9-46FB-AFAF-2D21735F2DE4}"/>
              </a:ext>
            </a:extLst>
          </p:cNvPr>
          <p:cNvSpPr txBox="1"/>
          <p:nvPr/>
        </p:nvSpPr>
        <p:spPr>
          <a:xfrm>
            <a:off x="2254928" y="1145219"/>
            <a:ext cx="6402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不是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W[i]=W[i-4]⨁W[i-1]</a:t>
            </a:r>
            <a:endParaRPr lang="en-US" altLang="zh-TW" sz="2800" dirty="0"/>
          </a:p>
          <a:p>
            <a:r>
              <a:rPr lang="zh-TW" altLang="en-US" sz="2800" dirty="0"/>
              <a:t>如果</a:t>
            </a:r>
            <a:r>
              <a:rPr lang="en-US" altLang="zh-TW" sz="2800" dirty="0" err="1"/>
              <a:t>i</a:t>
            </a:r>
            <a:r>
              <a:rPr lang="zh-TW" altLang="en-US" sz="2800" dirty="0"/>
              <a:t>是</a:t>
            </a:r>
            <a:r>
              <a:rPr lang="en-US" altLang="zh-TW" sz="2800" dirty="0"/>
              <a:t>4</a:t>
            </a:r>
            <a:r>
              <a:rPr lang="zh-TW" altLang="en-US" sz="2800" dirty="0"/>
              <a:t>的倍數</a:t>
            </a:r>
            <a:r>
              <a:rPr lang="en-US" altLang="zh-TW" sz="2800" dirty="0"/>
              <a:t>:</a:t>
            </a:r>
            <a:r>
              <a:rPr lang="pl-PL" altLang="zh-TW" sz="2800" dirty="0"/>
              <a:t>W[i]=W[i-4]⨁T(W[i-1])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FCCF82-04FF-497D-9A52-5EB31BBC9E1A}"/>
              </a:ext>
            </a:extLst>
          </p:cNvPr>
          <p:cNvSpPr txBox="1"/>
          <p:nvPr/>
        </p:nvSpPr>
        <p:spPr>
          <a:xfrm>
            <a:off x="2254928" y="2511906"/>
            <a:ext cx="87001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</a:t>
            </a:r>
            <a:r>
              <a:rPr lang="zh-TW" altLang="en-US" sz="2800" dirty="0"/>
              <a:t>函式分</a:t>
            </a:r>
            <a:r>
              <a:rPr lang="en-US" altLang="zh-TW" sz="2800" dirty="0"/>
              <a:t>3</a:t>
            </a:r>
            <a:r>
              <a:rPr lang="zh-TW" altLang="en-US" sz="2800" dirty="0"/>
              <a:t>步驟</a:t>
            </a:r>
            <a:endParaRPr lang="en-US" altLang="zh-TW" sz="2800" dirty="0"/>
          </a:p>
          <a:p>
            <a:r>
              <a:rPr lang="en-US" altLang="zh-TW" sz="2800" dirty="0"/>
              <a:t>1:</a:t>
            </a:r>
            <a:r>
              <a:rPr lang="zh-TW" altLang="en-US" sz="2800" dirty="0"/>
              <a:t>將一個字中的</a:t>
            </a:r>
            <a:r>
              <a:rPr lang="en-US" altLang="zh-TW" sz="2800" dirty="0"/>
              <a:t>4</a:t>
            </a:r>
            <a:r>
              <a:rPr lang="zh-TW" altLang="en-US" sz="2800" dirty="0"/>
              <a:t>個字節循環左移</a:t>
            </a:r>
            <a:r>
              <a:rPr lang="en-US" altLang="zh-TW" sz="2800" dirty="0"/>
              <a:t>1</a:t>
            </a:r>
            <a:r>
              <a:rPr lang="zh-TW" altLang="en-US" sz="2800" dirty="0"/>
              <a:t>個字節，即將輸入字       </a:t>
            </a:r>
            <a:r>
              <a:rPr lang="en-US" altLang="zh-CN" sz="2800" dirty="0"/>
              <a:t>[b0, b1, b2, b3]</a:t>
            </a:r>
            <a:r>
              <a:rPr lang="zh-TW" altLang="en-US" sz="2800" dirty="0"/>
              <a:t>變換</a:t>
            </a:r>
            <a:r>
              <a:rPr lang="zh-CN" altLang="en-US" sz="2800" dirty="0"/>
              <a:t>成</a:t>
            </a:r>
            <a:r>
              <a:rPr lang="en-US" altLang="zh-CN" sz="2800" dirty="0"/>
              <a:t>[b1,b2,b3,b0]</a:t>
            </a:r>
          </a:p>
          <a:p>
            <a:r>
              <a:rPr lang="en-US" altLang="zh-TW" sz="2800" dirty="0"/>
              <a:t>2:</a:t>
            </a:r>
            <a:r>
              <a:rPr lang="zh-TW" altLang="en-US" sz="2800" dirty="0"/>
              <a:t>進行字節代換</a:t>
            </a:r>
            <a:r>
              <a:rPr lang="en-US" altLang="zh-TW" sz="2800" dirty="0"/>
              <a:t>(</a:t>
            </a:r>
            <a:r>
              <a:rPr lang="zh-TW" altLang="en-US" sz="2800" dirty="0"/>
              <a:t>依據之前提到的表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3:</a:t>
            </a:r>
            <a:r>
              <a:rPr lang="zh-TW" altLang="en-US" sz="2800" dirty="0"/>
              <a:t>將前兩步的結果同輪常量</a:t>
            </a:r>
            <a:r>
              <a:rPr lang="en-US" altLang="zh-CN" sz="2800" dirty="0" err="1"/>
              <a:t>Rcon</a:t>
            </a:r>
            <a:r>
              <a:rPr lang="en-US" altLang="zh-CN" sz="2800" dirty="0"/>
              <a:t>[j]</a:t>
            </a:r>
            <a:r>
              <a:rPr lang="zh-TW" altLang="en-US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r>
              <a:rPr lang="zh-TW" altLang="en-US" sz="2800" dirty="0"/>
              <a:t>，</a:t>
            </a:r>
            <a:r>
              <a:rPr lang="en-US" altLang="zh-TW" sz="2800" dirty="0"/>
              <a:t>j</a:t>
            </a:r>
            <a:r>
              <a:rPr lang="zh-TW" altLang="en-US" sz="2800" dirty="0"/>
              <a:t>代表第幾輪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37F09B-07C0-439D-9C65-9B62D499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82" y="4750616"/>
            <a:ext cx="9945210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2F0EB-5C1A-47B3-91A1-20EF835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密鑰擴展例子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D85424-01DF-4129-B408-01BF391A670B}"/>
              </a:ext>
            </a:extLst>
          </p:cNvPr>
          <p:cNvSpPr/>
          <p:nvPr/>
        </p:nvSpPr>
        <p:spPr>
          <a:xfrm>
            <a:off x="2328908" y="1581834"/>
            <a:ext cx="6655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設初始的密鑰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128bit(W[0]~W[3])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3C A1 0B 21 57 F0 19 16 90 2E 13 80 AC C1 07 BD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143A5B-F693-4C6A-A6FF-E69CE4F6F4C6}"/>
              </a:ext>
            </a:extLst>
          </p:cNvPr>
          <p:cNvSpPr txBox="1"/>
          <p:nvPr/>
        </p:nvSpPr>
        <p:spPr>
          <a:xfrm>
            <a:off x="2420153" y="2631891"/>
            <a:ext cx="735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求</a:t>
            </a:r>
            <a:r>
              <a:rPr lang="en-US" altLang="zh-TW" sz="2400" dirty="0"/>
              <a:t>W[4]</a:t>
            </a:r>
            <a:r>
              <a:rPr lang="zh-TW" altLang="en-US" sz="2400" dirty="0"/>
              <a:t>，</a:t>
            </a:r>
            <a:r>
              <a:rPr lang="en-US" altLang="zh-TW" sz="2400" dirty="0"/>
              <a:t>4</a:t>
            </a:r>
            <a:r>
              <a:rPr lang="zh-TW" altLang="en-US" sz="2400" dirty="0"/>
              <a:t>為</a:t>
            </a:r>
            <a:r>
              <a:rPr lang="en-US" altLang="zh-TW" sz="2400" dirty="0"/>
              <a:t>4</a:t>
            </a:r>
            <a:r>
              <a:rPr lang="zh-TW" altLang="en-US" sz="2400" dirty="0"/>
              <a:t>的倍數，所以用</a:t>
            </a:r>
            <a:r>
              <a:rPr lang="pl-PL" altLang="zh-TW" sz="2400" dirty="0"/>
              <a:t>W[i]=W[i-4]⨁T(W[i-1])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361E2B-1725-4B8B-A70A-38604D117918}"/>
              </a:ext>
            </a:extLst>
          </p:cNvPr>
          <p:cNvSpPr txBox="1"/>
          <p:nvPr/>
        </p:nvSpPr>
        <p:spPr>
          <a:xfrm>
            <a:off x="2420153" y="3282553"/>
            <a:ext cx="7374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將</a:t>
            </a:r>
            <a:r>
              <a:rPr lang="en-US" altLang="zh-TW" sz="2400" dirty="0"/>
              <a:t>W[3]</a:t>
            </a:r>
            <a:r>
              <a:rPr lang="zh-TW" altLang="en-US" sz="2400" dirty="0"/>
              <a:t>左移得</a:t>
            </a:r>
            <a:r>
              <a:rPr lang="en-US" altLang="zh-TW" sz="2400" dirty="0"/>
              <a:t>C1 07 BD AC</a:t>
            </a:r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字節代換後得</a:t>
            </a:r>
            <a:r>
              <a:rPr lang="en-US" altLang="zh-TW" sz="2400" dirty="0"/>
              <a:t>78 C5 7A 91</a:t>
            </a:r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第一輪，所以對</a:t>
            </a:r>
            <a:r>
              <a:rPr lang="en-US" altLang="zh-CN" sz="2400" dirty="0" err="1"/>
              <a:t>Rcon</a:t>
            </a:r>
            <a:r>
              <a:rPr lang="en-US" altLang="zh-CN" sz="2400" dirty="0"/>
              <a:t>[</a:t>
            </a:r>
            <a:r>
              <a:rPr lang="en-US" altLang="zh-TW" sz="2400" dirty="0"/>
              <a:t>1</a:t>
            </a:r>
            <a:r>
              <a:rPr lang="en-US" altLang="zh-CN" sz="2400" dirty="0"/>
              <a:t>]</a:t>
            </a:r>
            <a:r>
              <a:rPr lang="en-US" altLang="zh-TW" sz="2400" dirty="0"/>
              <a:t>XOR</a:t>
            </a:r>
            <a:r>
              <a:rPr lang="zh-TW" altLang="en-US" sz="2400" dirty="0"/>
              <a:t>，得</a:t>
            </a:r>
            <a:r>
              <a:rPr lang="en-US" altLang="zh-TW" sz="2400" dirty="0"/>
              <a:t>79 C5 7A 91</a:t>
            </a:r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 </a:t>
            </a:r>
            <a:r>
              <a:rPr lang="en-US" altLang="zh-TW" sz="2400" dirty="0"/>
              <a:t>w[4]=w[0]XOR 79 C5 7A 91= 45 64 71 B0</a:t>
            </a: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7C98AE-C321-4CC5-AC6E-3874EAC6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49" y="4852213"/>
            <a:ext cx="9945210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9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2CE2B-8292-436B-94D9-2FE16FA6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解密程式流程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B819F38-43A5-438F-A5FF-52B80AA2F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044" y="1660124"/>
            <a:ext cx="9551294" cy="4766631"/>
          </a:xfrm>
        </p:spPr>
      </p:pic>
    </p:spTree>
    <p:extLst>
      <p:ext uri="{BB962C8B-B14F-4D97-AF65-F5344CB8AC3E}">
        <p14:creationId xmlns:p14="http://schemas.microsoft.com/office/powerpoint/2010/main" val="148377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94415-76A4-46D9-BDA3-D6F75C51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逆字節代換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84B116-7225-4542-B033-935F38A94252}"/>
              </a:ext>
            </a:extLst>
          </p:cNvPr>
          <p:cNvSpPr txBox="1"/>
          <p:nvPr/>
        </p:nvSpPr>
        <p:spPr>
          <a:xfrm>
            <a:off x="7182033" y="715945"/>
            <a:ext cx="23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SubBytes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61B0CA-2813-48DB-A33D-B618B0F0853C}"/>
              </a:ext>
            </a:extLst>
          </p:cNvPr>
          <p:cNvSpPr txBox="1"/>
          <p:nvPr/>
        </p:nvSpPr>
        <p:spPr>
          <a:xfrm>
            <a:off x="2760956" y="1535668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同字節代換規則，只變動查的表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88F63E-1CE2-4BE5-8151-432A43EC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6" y="1996835"/>
            <a:ext cx="7069661" cy="47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CA15C-6EA8-481B-9B9F-CBDC805F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逆列移位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187500-5AA1-4952-8D8A-85434EDDE846}"/>
              </a:ext>
            </a:extLst>
          </p:cNvPr>
          <p:cNvSpPr txBox="1"/>
          <p:nvPr/>
        </p:nvSpPr>
        <p:spPr>
          <a:xfrm>
            <a:off x="7046912" y="715945"/>
            <a:ext cx="377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shiftrows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9490E7-8EC6-4F6B-95B0-DDA5C368AFF8}"/>
              </a:ext>
            </a:extLst>
          </p:cNvPr>
          <p:cNvSpPr txBox="1"/>
          <p:nvPr/>
        </p:nvSpPr>
        <p:spPr>
          <a:xfrm>
            <a:off x="2772012" y="1714697"/>
            <a:ext cx="66479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將當前陣列，第一列不動，第二列往</a:t>
            </a:r>
            <a:r>
              <a:rPr lang="zh-TW" altLang="en-US" sz="2400" dirty="0">
                <a:solidFill>
                  <a:srgbClr val="FF0000"/>
                </a:solidFill>
              </a:rPr>
              <a:t>右</a:t>
            </a:r>
            <a:r>
              <a:rPr lang="zh-TW" altLang="en-US" sz="2400" dirty="0"/>
              <a:t>移一格，</a:t>
            </a:r>
            <a:endParaRPr lang="en-US" altLang="zh-TW" sz="2400" dirty="0"/>
          </a:p>
          <a:p>
            <a:r>
              <a:rPr lang="zh-TW" altLang="en-US" sz="2400" dirty="0"/>
              <a:t>第三列往</a:t>
            </a:r>
            <a:r>
              <a:rPr lang="zh-TW" altLang="en-US" sz="2400" dirty="0">
                <a:solidFill>
                  <a:srgbClr val="FF0000"/>
                </a:solidFill>
              </a:rPr>
              <a:t>右</a:t>
            </a:r>
            <a:r>
              <a:rPr lang="zh-TW" altLang="en-US" sz="2400" dirty="0"/>
              <a:t>移兩格</a:t>
            </a:r>
            <a:r>
              <a:rPr lang="en-US" altLang="zh-TW" sz="2400" dirty="0"/>
              <a:t>….</a:t>
            </a:r>
            <a:r>
              <a:rPr lang="zh-TW" altLang="en-US" sz="2400" dirty="0"/>
              <a:t>以此類推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40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0C29A-77D7-448F-9EC5-8200806C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逆行混合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5E6D4BB-A38D-4AEC-AD4C-A7B961B6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088" y="3170237"/>
            <a:ext cx="7867650" cy="17049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DF6CB6F-4060-4EEF-9260-95CE986D39B1}"/>
              </a:ext>
            </a:extLst>
          </p:cNvPr>
          <p:cNvSpPr txBox="1"/>
          <p:nvPr/>
        </p:nvSpPr>
        <p:spPr>
          <a:xfrm>
            <a:off x="7046913" y="701335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(Inv-</a:t>
            </a:r>
            <a:r>
              <a:rPr lang="en-US" altLang="zh-TW" sz="2400" dirty="0" err="1"/>
              <a:t>Mixcolumns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14317A-79F0-4F79-BA58-5D25B623735D}"/>
              </a:ext>
            </a:extLst>
          </p:cNvPr>
          <p:cNvSpPr txBox="1"/>
          <p:nvPr/>
        </p:nvSpPr>
        <p:spPr>
          <a:xfrm>
            <a:off x="3113088" y="175139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同行混合，只改變了乘的矩陣</a:t>
            </a:r>
          </a:p>
        </p:txBody>
      </p:sp>
    </p:spTree>
    <p:extLst>
      <p:ext uri="{BB962C8B-B14F-4D97-AF65-F5344CB8AC3E}">
        <p14:creationId xmlns:p14="http://schemas.microsoft.com/office/powerpoint/2010/main" val="278646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0ADA5-7002-45EA-8DEA-D3C1E93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design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423F3C-78E2-45E6-BFB9-972AA3612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74" y="2086253"/>
            <a:ext cx="10849887" cy="43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3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EC008-2910-477A-940F-07738E93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AA2CF3-82E3-4B58-BE80-D9B35CFA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02672"/>
            <a:ext cx="8060021" cy="510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0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11C754-D57F-49B0-A705-EB677DF72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385615"/>
            <a:ext cx="8301933" cy="523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7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6C261-0DA0-4627-8F38-8FE1487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56" y="4820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架構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D92E82-2BFD-4B4D-92A0-AF4A8545B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56" y="2061431"/>
            <a:ext cx="9264002" cy="37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2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E7A0C-FE33-4214-A154-04B015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6" y="526455"/>
            <a:ext cx="8911687" cy="1280890"/>
          </a:xfrm>
        </p:spPr>
        <p:txBody>
          <a:bodyPr/>
          <a:lstStyle/>
          <a:p>
            <a:r>
              <a:rPr lang="zh-TW" altLang="en-US" dirty="0"/>
              <a:t>結果圖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CC5DCB-27B6-45B0-A794-5D727684C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86" y="1493411"/>
            <a:ext cx="8011727" cy="50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5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3488B-9BEB-4AC9-AAF9-A76851F4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也許可行的方法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A9AEBC7-EC52-4765-A64E-F563BCCDB805}"/>
              </a:ext>
            </a:extLst>
          </p:cNvPr>
          <p:cNvSpPr txBox="1"/>
          <p:nvPr/>
        </p:nvSpPr>
        <p:spPr>
          <a:xfrm>
            <a:off x="1811044" y="2876365"/>
            <a:ext cx="952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u="sng" dirty="0"/>
              <a:t>平行架構整合查表法</a:t>
            </a:r>
            <a:r>
              <a:rPr lang="en-US" altLang="zh-TW" sz="5400" u="sng" dirty="0"/>
              <a:t>(</a:t>
            </a:r>
            <a:r>
              <a:rPr lang="zh-TW" altLang="en-US" sz="5400" u="sng" dirty="0"/>
              <a:t>加密電路</a:t>
            </a:r>
            <a:r>
              <a:rPr lang="en-US" altLang="zh-TW" sz="5400" u="sng" dirty="0"/>
              <a:t>)</a:t>
            </a:r>
            <a:endParaRPr lang="zh-TW" altLang="en-US" sz="5400" u="sng" dirty="0"/>
          </a:p>
        </p:txBody>
      </p:sp>
    </p:spTree>
    <p:extLst>
      <p:ext uri="{BB962C8B-B14F-4D97-AF65-F5344CB8AC3E}">
        <p14:creationId xmlns:p14="http://schemas.microsoft.com/office/powerpoint/2010/main" val="3034784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CED4A-3D1D-4AD2-B0B4-B162605F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110"/>
            <a:ext cx="12192000" cy="1280890"/>
          </a:xfrm>
        </p:spPr>
        <p:txBody>
          <a:bodyPr/>
          <a:lstStyle/>
          <a:p>
            <a:pPr algn="ctr"/>
            <a:r>
              <a:rPr lang="zh-TW" altLang="en-US" dirty="0"/>
              <a:t>平行架構整合查表法</a:t>
            </a:r>
            <a:r>
              <a:rPr lang="en-US" altLang="zh-TW" dirty="0"/>
              <a:t>(</a:t>
            </a:r>
            <a:r>
              <a:rPr lang="zh-TW" altLang="en-US" dirty="0"/>
              <a:t>加密電路</a:t>
            </a:r>
            <a:r>
              <a:rPr lang="en-US" altLang="zh-TW" dirty="0"/>
              <a:t>)</a:t>
            </a:r>
            <a:br>
              <a:rPr lang="zh-TW" altLang="en-US" u="sng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79ECBD-4E2E-48AA-8161-2D08F6C77F40}"/>
              </a:ext>
            </a:extLst>
          </p:cNvPr>
          <p:cNvSpPr txBox="1"/>
          <p:nvPr/>
        </p:nvSpPr>
        <p:spPr>
          <a:xfrm>
            <a:off x="2006354" y="1674167"/>
            <a:ext cx="936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整合</a:t>
            </a:r>
            <a:r>
              <a:rPr lang="en-US" altLang="zh-TW" sz="2400" dirty="0" err="1"/>
              <a:t>SubBytes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ShiftRows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MixColumns</a:t>
            </a:r>
            <a:r>
              <a:rPr lang="zh-TW" altLang="en-US" sz="2400" dirty="0"/>
              <a:t>運算</a:t>
            </a:r>
            <a:r>
              <a:rPr lang="zh-TW" altLang="en-US" sz="2400"/>
              <a:t>為一個</a:t>
            </a:r>
            <a:r>
              <a:rPr lang="zh-TW" altLang="en-US" sz="2400" dirty="0"/>
              <a:t>整合查表電路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154A4-6F20-473C-B06E-6327EDB4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5832"/>
            <a:ext cx="3589538" cy="47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1E6E82D-2F25-4FFE-B45B-914F733AB5F0}"/>
              </a:ext>
            </a:extLst>
          </p:cNvPr>
          <p:cNvSpPr txBox="1"/>
          <p:nvPr/>
        </p:nvSpPr>
        <p:spPr>
          <a:xfrm>
            <a:off x="1961965" y="932155"/>
            <a:ext cx="457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P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4A3740-4CE4-4279-83FC-3A55E9C710A2}"/>
              </a:ext>
            </a:extLst>
          </p:cNvPr>
          <p:cNvSpPr txBox="1"/>
          <p:nvPr/>
        </p:nvSpPr>
        <p:spPr>
          <a:xfrm>
            <a:off x="5575176" y="93215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2P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CF7E57-0835-4044-B5AE-31962A4B2479}"/>
              </a:ext>
            </a:extLst>
          </p:cNvPr>
          <p:cNvSpPr txBox="1"/>
          <p:nvPr/>
        </p:nvSpPr>
        <p:spPr>
          <a:xfrm>
            <a:off x="9444868" y="932154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3P</a:t>
            </a:r>
            <a:endParaRPr lang="zh-TW" altLang="en-US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0D32E0-0102-4E2E-AB59-4C0D41BC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97" y="2655928"/>
            <a:ext cx="4150413" cy="31456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AC51D7-604C-40CB-AE1A-BD1BE6A37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792" y="2655928"/>
            <a:ext cx="4150413" cy="31305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E98BAF6-D115-4B33-8EBC-ECBCBEC3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" y="2655928"/>
            <a:ext cx="3868394" cy="26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42E5A9-EF8B-4731-8A8E-A0D9791E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86" y="-2289"/>
            <a:ext cx="4242111" cy="68602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1F80FD-CBF9-455E-9CD5-926C4B51B0AE}"/>
              </a:ext>
            </a:extLst>
          </p:cNvPr>
          <p:cNvSpPr txBox="1"/>
          <p:nvPr/>
        </p:nvSpPr>
        <p:spPr>
          <a:xfrm>
            <a:off x="6551720" y="1225118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一個回合的運算，要重複</a:t>
            </a:r>
            <a:r>
              <a:rPr lang="en-US" altLang="zh-TW" sz="2400" dirty="0"/>
              <a:t>9</a:t>
            </a:r>
            <a:r>
              <a:rPr lang="zh-TW" altLang="en-US" sz="2400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83174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49B607-3CCE-46FC-AF1D-F44AA76F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63" y="2067018"/>
            <a:ext cx="4600575" cy="1676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470218-84D6-4691-8F27-E0B5CA2F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80" y="190500"/>
            <a:ext cx="1924050" cy="6477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A315A4-8CC1-4AB5-85CB-F1D447363B50}"/>
              </a:ext>
            </a:extLst>
          </p:cNvPr>
          <p:cNvSpPr txBox="1"/>
          <p:nvPr/>
        </p:nvSpPr>
        <p:spPr>
          <a:xfrm>
            <a:off x="6044263" y="258205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+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5A5E2D-B385-445A-A3C5-E489F06BE6EC}"/>
              </a:ext>
            </a:extLst>
          </p:cNvPr>
          <p:cNvSpPr txBox="1"/>
          <p:nvPr/>
        </p:nvSpPr>
        <p:spPr>
          <a:xfrm>
            <a:off x="8953640" y="26743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最後一個回合</a:t>
            </a:r>
          </a:p>
        </p:txBody>
      </p:sp>
    </p:spTree>
    <p:extLst>
      <p:ext uri="{BB962C8B-B14F-4D97-AF65-F5344CB8AC3E}">
        <p14:creationId xmlns:p14="http://schemas.microsoft.com/office/powerpoint/2010/main" val="265042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BE91B-C4F6-41D7-897E-C9763AE7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3" y="593778"/>
            <a:ext cx="8911687" cy="1280890"/>
          </a:xfrm>
        </p:spPr>
        <p:txBody>
          <a:bodyPr/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B004BEA-7870-41CC-BF4D-B3C7DC2CAF47}"/>
              </a:ext>
            </a:extLst>
          </p:cNvPr>
          <p:cNvSpPr txBox="1"/>
          <p:nvPr/>
        </p:nvSpPr>
        <p:spPr>
          <a:xfrm>
            <a:off x="1553593" y="1874668"/>
            <a:ext cx="9725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把每輪運算的動作變成查表的方法，讓要做的運算變成只有查表和相加</a:t>
            </a:r>
            <a:endParaRPr lang="en-US" altLang="zh-TW" sz="2400" dirty="0"/>
          </a:p>
          <a:p>
            <a:r>
              <a:rPr lang="zh-TW" altLang="en-US" sz="2400" dirty="0"/>
              <a:t>，簡單很多</a:t>
            </a:r>
          </a:p>
        </p:txBody>
      </p:sp>
    </p:spTree>
    <p:extLst>
      <p:ext uri="{BB962C8B-B14F-4D97-AF65-F5344CB8AC3E}">
        <p14:creationId xmlns:p14="http://schemas.microsoft.com/office/powerpoint/2010/main" val="403034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6C61B-05E5-4C49-9544-3176914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BC9346-F5F8-46E4-956C-9F2C426E758B}"/>
              </a:ext>
            </a:extLst>
          </p:cNvPr>
          <p:cNvSpPr/>
          <p:nvPr/>
        </p:nvSpPr>
        <p:spPr>
          <a:xfrm>
            <a:off x="2641107" y="4059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https://www.itread01.com/content/1541892089.html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4FFEE7-92A5-4772-9ACE-2678208882F2}"/>
              </a:ext>
            </a:extLst>
          </p:cNvPr>
          <p:cNvSpPr/>
          <p:nvPr/>
        </p:nvSpPr>
        <p:spPr>
          <a:xfrm>
            <a:off x="2641107" y="304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https://ir.nctu.edu.tw/bitstream/11536/41079/3/751403.pdf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F82E05-EC85-4B05-834F-53F7989607A5}"/>
              </a:ext>
            </a:extLst>
          </p:cNvPr>
          <p:cNvSpPr/>
          <p:nvPr/>
        </p:nvSpPr>
        <p:spPr>
          <a:xfrm>
            <a:off x="2641107" y="1761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4"/>
              </a:rPr>
              <a:t>https://blog.csdn.net/qq_28205153/article/details/55798628?fbclid=IwAR0wOPNUt0ntWz1ljXvmLFOKfBRH1iSgF4_GYXP4OMgxg4SKI8CF7s5d02g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18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D0E58-1CFC-40D6-8372-C0A807C9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加密程式流程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980FFC-F1C2-4099-AD51-2F36EE1E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3" y="1550418"/>
            <a:ext cx="10090150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4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A6DAA-FE9C-4BD5-967D-615E2EEB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4055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字節代換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0BD76E-343D-4BBF-B9B0-0654F2C4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968" y="154018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利用查表</a:t>
            </a:r>
            <a:r>
              <a:rPr lang="en-US" altLang="zh-TW" sz="2800" dirty="0"/>
              <a:t>(</a:t>
            </a:r>
            <a:r>
              <a:rPr lang="zh-TW" altLang="en-US" sz="2800" dirty="0"/>
              <a:t>見下頁</a:t>
            </a:r>
            <a:r>
              <a:rPr lang="en-US" altLang="zh-TW" sz="2800" dirty="0"/>
              <a:t>)</a:t>
            </a:r>
            <a:r>
              <a:rPr lang="zh-TW" altLang="en-US" sz="2800" dirty="0"/>
              <a:t>的方法一格格替換掉矩陣裡的值</a:t>
            </a:r>
            <a:endParaRPr lang="en-US" altLang="zh-TW" sz="2800" dirty="0"/>
          </a:p>
          <a:p>
            <a:r>
              <a:rPr lang="en-US" altLang="zh-TW" sz="2800" dirty="0"/>
              <a:t>EX:</a:t>
            </a:r>
            <a:r>
              <a:rPr lang="zh-TW" altLang="en-US" sz="2800" dirty="0"/>
              <a:t>如果當前矩陣第一格的值為</a:t>
            </a:r>
            <a:r>
              <a:rPr lang="en-US" altLang="zh-TW" sz="2800" dirty="0"/>
              <a:t>0X12</a:t>
            </a:r>
            <a:r>
              <a:rPr lang="zh-TW" altLang="en-US" sz="2800" dirty="0"/>
              <a:t>，則拿表</a:t>
            </a:r>
            <a:r>
              <a:rPr lang="en-US" altLang="zh-TW" sz="2800" dirty="0"/>
              <a:t>(1,2)</a:t>
            </a:r>
            <a:r>
              <a:rPr lang="zh-TW" altLang="en-US" sz="2800" dirty="0"/>
              <a:t>的值替換這格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03499A-1E2E-47BE-8D58-D47D5D73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40" y="3319426"/>
            <a:ext cx="9639076" cy="30472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5469EC-6695-4A23-ACB1-C8990DBE941E}"/>
              </a:ext>
            </a:extLst>
          </p:cNvPr>
          <p:cNvSpPr txBox="1"/>
          <p:nvPr/>
        </p:nvSpPr>
        <p:spPr>
          <a:xfrm>
            <a:off x="7064668" y="815949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SubBytes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80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A2BC63F-35DE-4C67-988C-246EF124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607" y="630315"/>
            <a:ext cx="7237972" cy="53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6EF87-B14A-416C-B335-362B39F3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24110"/>
            <a:ext cx="12192000" cy="1280890"/>
          </a:xfrm>
        </p:spPr>
        <p:txBody>
          <a:bodyPr/>
          <a:lstStyle/>
          <a:p>
            <a:pPr algn="ctr"/>
            <a:r>
              <a:rPr lang="zh-TW" altLang="en-US" dirty="0"/>
              <a:t>列移位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534AC9-768B-4BE9-A2CA-65F92A065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25" y="3429000"/>
            <a:ext cx="8676911" cy="31191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705AE96-4D34-4FF0-99E5-BE46A15A4F54}"/>
              </a:ext>
            </a:extLst>
          </p:cNvPr>
          <p:cNvSpPr txBox="1"/>
          <p:nvPr/>
        </p:nvSpPr>
        <p:spPr>
          <a:xfrm>
            <a:off x="2200889" y="1905000"/>
            <a:ext cx="8072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將當前陣列，第一列不動，第二列往左移一格，</a:t>
            </a:r>
            <a:endParaRPr lang="en-US" altLang="zh-TW" sz="2800" dirty="0"/>
          </a:p>
          <a:p>
            <a:r>
              <a:rPr lang="zh-TW" altLang="en-US" sz="2800" dirty="0"/>
              <a:t>第三列往左移兩格</a:t>
            </a:r>
            <a:r>
              <a:rPr lang="en-US" altLang="zh-TW" sz="2800" dirty="0"/>
              <a:t>….</a:t>
            </a:r>
            <a:r>
              <a:rPr lang="zh-TW" altLang="en-US" sz="2800" dirty="0"/>
              <a:t>以此類推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482932-388E-4D2C-ACD1-0F751C39A978}"/>
              </a:ext>
            </a:extLst>
          </p:cNvPr>
          <p:cNvSpPr txBox="1"/>
          <p:nvPr/>
        </p:nvSpPr>
        <p:spPr>
          <a:xfrm>
            <a:off x="6800296" y="681335"/>
            <a:ext cx="1781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ShiftRows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139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7350B-910B-4A65-A8D8-E32E85D0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/>
              <a:t>行混合</a:t>
            </a:r>
            <a:br>
              <a:rPr lang="zh-TW" altLang="en-US" b="1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92FE7F7-DEC1-40BF-8117-05CF2064B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089" y="4026809"/>
            <a:ext cx="8429625" cy="16097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76E83F0-B272-47C6-8432-2FD3197C8A84}"/>
              </a:ext>
            </a:extLst>
          </p:cNvPr>
          <p:cNvSpPr txBox="1"/>
          <p:nvPr/>
        </p:nvSpPr>
        <p:spPr>
          <a:xfrm>
            <a:off x="2450236" y="1509204"/>
            <a:ext cx="691570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將當前矩陣乘上一個固定的矩陣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000" b="1" u="sng" dirty="0"/>
              <a:t>矩陣</a:t>
            </a:r>
            <a:r>
              <a:rPr lang="zh-CN" altLang="en-US" sz="2000" b="1" u="sng" dirty="0"/>
              <a:t>元素的乘法和加法都是定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在</a:t>
            </a:r>
            <a:r>
              <a:rPr lang="zh-TW" altLang="en-US" sz="2000" b="1" u="sng" dirty="0"/>
              <a:t>基於</a:t>
            </a:r>
            <a:r>
              <a:rPr lang="en-US" altLang="zh-CN" sz="2000" b="1" u="sng" dirty="0"/>
              <a:t>GF(2^8)</a:t>
            </a:r>
            <a:r>
              <a:rPr lang="zh-CN" altLang="en-US" sz="2000" b="1" u="sng" dirty="0"/>
              <a:t>上的二元</a:t>
            </a:r>
            <a:r>
              <a:rPr lang="zh-TW" altLang="en-US" sz="2000" b="1" u="sng" dirty="0"/>
              <a:t>運算</a:t>
            </a:r>
            <a:r>
              <a:rPr lang="en-US" altLang="zh-CN" sz="2000" b="1" u="sng" dirty="0"/>
              <a:t>,</a:t>
            </a:r>
            <a:r>
              <a:rPr lang="zh-TW" altLang="en-US" sz="2000" b="1" u="sng" dirty="0"/>
              <a:t>並</a:t>
            </a:r>
            <a:r>
              <a:rPr lang="zh-CN" altLang="en-US" sz="2000" b="1" u="sng" dirty="0"/>
              <a:t>不是通常意</a:t>
            </a:r>
            <a:r>
              <a:rPr lang="zh-TW" altLang="en-US" sz="2000" b="1" u="sng" dirty="0"/>
              <a:t>義</a:t>
            </a:r>
            <a:r>
              <a:rPr lang="zh-CN" altLang="en-US" sz="2000" b="1" u="sng" dirty="0"/>
              <a:t>上的乘法和加法</a:t>
            </a:r>
            <a:endParaRPr lang="en-US" altLang="zh-TW" sz="2000" b="1" u="sng" dirty="0"/>
          </a:p>
          <a:p>
            <a:endParaRPr lang="en-US" altLang="zh-TW" sz="2800" b="1" dirty="0"/>
          </a:p>
          <a:p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7847CBF-7A38-4852-A239-3D15EA84B6B5}"/>
              </a:ext>
            </a:extLst>
          </p:cNvPr>
          <p:cNvSpPr txBox="1"/>
          <p:nvPr/>
        </p:nvSpPr>
        <p:spPr>
          <a:xfrm>
            <a:off x="6764785" y="695437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MixColumns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92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90880F-6FA6-44C0-AC10-89367809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8" y="785397"/>
            <a:ext cx="4543425" cy="17716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F3F3CB-455D-40E0-866F-D3A0ED695535}"/>
              </a:ext>
            </a:extLst>
          </p:cNvPr>
          <p:cNvSpPr txBox="1"/>
          <p:nvPr/>
        </p:nvSpPr>
        <p:spPr>
          <a:xfrm>
            <a:off x="7288567" y="1464816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加法為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7E7453-1BAB-4FA4-B7F3-97D170DB29A6}"/>
              </a:ext>
            </a:extLst>
          </p:cNvPr>
          <p:cNvSpPr txBox="1"/>
          <p:nvPr/>
        </p:nvSpPr>
        <p:spPr>
          <a:xfrm>
            <a:off x="2352583" y="3195961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乘法利用</a:t>
            </a:r>
            <a:r>
              <a:rPr lang="en-US" altLang="zh-TW" sz="2800" dirty="0" err="1"/>
              <a:t>Xtime</a:t>
            </a:r>
            <a:r>
              <a:rPr lang="zh-TW" altLang="en-US" sz="2800" dirty="0"/>
              <a:t>函式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0C5866-9D08-47D6-9763-2C8C258F7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26" y="3067046"/>
            <a:ext cx="5448300" cy="7810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71DE82-E7B9-459D-9A35-F23B80CBB216}"/>
              </a:ext>
            </a:extLst>
          </p:cNvPr>
          <p:cNvSpPr txBox="1"/>
          <p:nvPr/>
        </p:nvSpPr>
        <p:spPr>
          <a:xfrm>
            <a:off x="2352583" y="3988763"/>
            <a:ext cx="872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先將要乘的數字轉成</a:t>
            </a:r>
            <a:r>
              <a:rPr lang="en-US" altLang="zh-TW" sz="2000" dirty="0"/>
              <a:t>8</a:t>
            </a:r>
            <a:r>
              <a:rPr lang="zh-TW" altLang="en-US" sz="2000" dirty="0"/>
              <a:t>位數的二進制，</a:t>
            </a:r>
            <a:r>
              <a:rPr lang="en-US" altLang="zh-TW" sz="2000" dirty="0"/>
              <a:t>2^n</a:t>
            </a:r>
            <a:r>
              <a:rPr lang="zh-TW" altLang="en-US" sz="2000" dirty="0"/>
              <a:t>次方為</a:t>
            </a:r>
            <a:r>
              <a:rPr lang="en-US" altLang="zh-TW" sz="2000" dirty="0"/>
              <a:t>1</a:t>
            </a:r>
            <a:r>
              <a:rPr lang="zh-TW" altLang="en-US" sz="2000" dirty="0"/>
              <a:t>則代表進行</a:t>
            </a:r>
            <a:r>
              <a:rPr lang="en-US" altLang="zh-TW" sz="2000" dirty="0"/>
              <a:t>n</a:t>
            </a:r>
            <a:r>
              <a:rPr lang="zh-TW" altLang="en-US" sz="2000" dirty="0"/>
              <a:t>層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運算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B57133-C08F-4F7E-96DE-EE147FB54759}"/>
              </a:ext>
            </a:extLst>
          </p:cNvPr>
          <p:cNvSpPr txBox="1"/>
          <p:nvPr/>
        </p:nvSpPr>
        <p:spPr>
          <a:xfrm>
            <a:off x="2181918" y="4675724"/>
            <a:ext cx="1008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例如</a:t>
            </a:r>
            <a:r>
              <a:rPr lang="en-US" altLang="zh-TW" sz="2000" dirty="0"/>
              <a:t>9-&gt;00001001</a:t>
            </a:r>
            <a:r>
              <a:rPr lang="zh-TW" altLang="en-US" sz="2000" dirty="0"/>
              <a:t>，則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3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並和</a:t>
            </a:r>
            <a:r>
              <a:rPr lang="zh-TW" altLang="en-US" sz="2000" u="sng" dirty="0"/>
              <a:t>對此格進行</a:t>
            </a:r>
            <a:r>
              <a:rPr lang="en-US" altLang="zh-TW" sz="2000" u="sng" dirty="0"/>
              <a:t>0</a:t>
            </a:r>
            <a:r>
              <a:rPr lang="zh-TW" altLang="en-US" sz="2000" u="sng" dirty="0"/>
              <a:t>層</a:t>
            </a:r>
            <a:r>
              <a:rPr lang="en-US" altLang="zh-TW" sz="2000" u="sng" dirty="0" err="1"/>
              <a:t>Xtime</a:t>
            </a:r>
            <a:r>
              <a:rPr lang="zh-TW" altLang="en-US" sz="2000" u="sng" dirty="0"/>
              <a:t>運算</a:t>
            </a:r>
            <a:r>
              <a:rPr lang="zh-TW" altLang="en-US" sz="2000" dirty="0"/>
              <a:t>的值</a:t>
            </a:r>
            <a:r>
              <a:rPr lang="en-US" altLang="zh-TW" sz="2000" dirty="0">
                <a:solidFill>
                  <a:srgbClr val="FF0000"/>
                </a:solidFill>
              </a:rPr>
              <a:t>XOR</a:t>
            </a:r>
            <a:endParaRPr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77ACA2-5F34-415A-B224-07471333A76B}"/>
              </a:ext>
            </a:extLst>
          </p:cNvPr>
          <p:cNvSpPr txBox="1"/>
          <p:nvPr/>
        </p:nvSpPr>
        <p:spPr>
          <a:xfrm>
            <a:off x="2224503" y="5503352"/>
            <a:ext cx="6899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而上圖的第一項則是</a:t>
            </a:r>
            <a:r>
              <a:rPr lang="en-US" altLang="zh-TW" sz="2000" dirty="0"/>
              <a:t>00000010</a:t>
            </a:r>
            <a:r>
              <a:rPr lang="zh-TW" altLang="en-US" sz="2000" dirty="0"/>
              <a:t>，因此對此格</a:t>
            </a:r>
            <a:r>
              <a:rPr lang="en-US" altLang="zh-TW" sz="2000" dirty="0" err="1"/>
              <a:t>Xtime</a:t>
            </a:r>
            <a:r>
              <a:rPr lang="zh-TW" altLang="en-US" sz="2000" dirty="0"/>
              <a:t>一次即可</a:t>
            </a:r>
          </a:p>
        </p:txBody>
      </p:sp>
    </p:spTree>
    <p:extLst>
      <p:ext uri="{BB962C8B-B14F-4D97-AF65-F5344CB8AC3E}">
        <p14:creationId xmlns:p14="http://schemas.microsoft.com/office/powerpoint/2010/main" val="22643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04131-5534-43CC-B022-8BB12BF7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輪密鑰加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B1D2B0-8335-4EF4-B1F8-8D2B5C2F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22" y="641262"/>
            <a:ext cx="6548175" cy="52699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60A4A11-2825-46D9-A80B-9A2D16A7B799}"/>
              </a:ext>
            </a:extLst>
          </p:cNvPr>
          <p:cNvSpPr txBox="1"/>
          <p:nvPr/>
        </p:nvSpPr>
        <p:spPr>
          <a:xfrm>
            <a:off x="1953087" y="1905000"/>
            <a:ext cx="3446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當前矩陣和密鑰</a:t>
            </a:r>
            <a:r>
              <a:rPr lang="en-US" altLang="zh-TW" sz="2800" dirty="0">
                <a:solidFill>
                  <a:srgbClr val="FF0000"/>
                </a:solidFill>
              </a:rPr>
              <a:t>XOR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9B4CE0-4290-42C6-94FA-B65D9BCD0EED}"/>
              </a:ext>
            </a:extLst>
          </p:cNvPr>
          <p:cNvSpPr txBox="1"/>
          <p:nvPr/>
        </p:nvSpPr>
        <p:spPr>
          <a:xfrm>
            <a:off x="2496186" y="1171852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AddRoundKey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797632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1744</TotalTime>
  <Words>724</Words>
  <Application>Microsoft Office PowerPoint</Application>
  <PresentationFormat>寬螢幕</PresentationFormat>
  <Paragraphs>77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Microsoft YaHei</vt:lpstr>
      <vt:lpstr>Arial</vt:lpstr>
      <vt:lpstr>Century Gothic</vt:lpstr>
      <vt:lpstr>Wingdings 3</vt:lpstr>
      <vt:lpstr>絲縷</vt:lpstr>
      <vt:lpstr>AES加密&amp;解密</vt:lpstr>
      <vt:lpstr>架構</vt:lpstr>
      <vt:lpstr>加密程式流程</vt:lpstr>
      <vt:lpstr>字節代換 </vt:lpstr>
      <vt:lpstr>PowerPoint 簡報</vt:lpstr>
      <vt:lpstr>列移位</vt:lpstr>
      <vt:lpstr>行混合 </vt:lpstr>
      <vt:lpstr>PowerPoint 簡報</vt:lpstr>
      <vt:lpstr>輪密鑰加</vt:lpstr>
      <vt:lpstr>密鑰擴展</vt:lpstr>
      <vt:lpstr>PowerPoint 簡報</vt:lpstr>
      <vt:lpstr>密鑰擴展例子:</vt:lpstr>
      <vt:lpstr>解密程式流程</vt:lpstr>
      <vt:lpstr>逆字節代換</vt:lpstr>
      <vt:lpstr>逆列移位</vt:lpstr>
      <vt:lpstr>逆行混合</vt:lpstr>
      <vt:lpstr>Block design</vt:lpstr>
      <vt:lpstr>結果圖(1/3)</vt:lpstr>
      <vt:lpstr>結果圖(2/3)</vt:lpstr>
      <vt:lpstr>結果圖(3/3)</vt:lpstr>
      <vt:lpstr>也許可行的方法:</vt:lpstr>
      <vt:lpstr>平行架構整合查表法(加密電路) </vt:lpstr>
      <vt:lpstr>PowerPoint 簡報</vt:lpstr>
      <vt:lpstr>PowerPoint 簡報</vt:lpstr>
      <vt:lpstr>PowerPoint 簡報</vt:lpstr>
      <vt:lpstr>優點:</vt:lpstr>
      <vt:lpstr>參考網址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AES加密&amp;解密</dc:title>
  <dc:creator>哲均 陳</dc:creator>
  <cp:lastModifiedBy>劉旭祐</cp:lastModifiedBy>
  <cp:revision>27</cp:revision>
  <dcterms:created xsi:type="dcterms:W3CDTF">2020-01-04T01:36:10Z</dcterms:created>
  <dcterms:modified xsi:type="dcterms:W3CDTF">2020-01-05T07:30:29Z</dcterms:modified>
</cp:coreProperties>
</file>