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76" r:id="rId14"/>
    <p:sldId id="277" r:id="rId15"/>
    <p:sldId id="278" r:id="rId16"/>
    <p:sldId id="279" r:id="rId17"/>
    <p:sldId id="271" r:id="rId18"/>
    <p:sldId id="289" r:id="rId19"/>
    <p:sldId id="290" r:id="rId20"/>
    <p:sldId id="291" r:id="rId21"/>
    <p:sldId id="275" r:id="rId22"/>
    <p:sldId id="270" r:id="rId23"/>
    <p:sldId id="273" r:id="rId24"/>
    <p:sldId id="264" r:id="rId25"/>
    <p:sldId id="280" r:id="rId26"/>
    <p:sldId id="281" r:id="rId27"/>
    <p:sldId id="286" r:id="rId28"/>
    <p:sldId id="287" r:id="rId29"/>
    <p:sldId id="288" r:id="rId30"/>
    <p:sldId id="282" r:id="rId31"/>
    <p:sldId id="283" r:id="rId32"/>
    <p:sldId id="284" r:id="rId33"/>
    <p:sldId id="285" r:id="rId34"/>
    <p:sldId id="292" r:id="rId35"/>
    <p:sldId id="265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CF19C-E363-4EE7-B091-AC8A8F393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28B93F-EF64-4FFD-82CD-516E441A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95FD4-25D5-4F54-B878-1BAFBE69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BBE79-7231-4435-9D0F-FD57670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1072D-102A-4253-88ED-2C5CA37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14962-74CB-472B-9A9D-352BAA5F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FAFB19-06F9-4D12-A1EA-4A749A3D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0AAFB-B440-4BD8-AED4-32EEB649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38890-F578-4765-841B-E4BFAE43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D22E7-9766-4F3A-B26E-1CC87CA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EBA038-19EA-4789-A485-D80CD177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426FDF-2FC1-4265-8D4C-E3C0865C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3F557E-E7DA-4947-8EE2-B82B51B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A43C2-2A8D-429A-979B-EF15092F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BC727-9656-486B-BE7A-11F34840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80893-9612-4063-B120-A7CCB144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738B8-506E-4024-BE98-B93D6486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BE10A-E6DA-4BB9-8F33-6AE53A5D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7978A-6BF5-481D-BB12-20E2A0FA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2A0D9-7C7F-4596-9502-A98A6FAA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39887-471A-468C-A000-17EB821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276913-1C7F-4670-A5A2-9180B002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F336C-2F31-43F4-B134-3CFC5AB5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D3EC0B-2800-4214-8EC4-EE123C32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E0DEB-A926-483A-9067-C36DA9E7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6D9D0-5B71-431F-AC9C-77CF1564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AF205-AF04-4EF5-B9C9-8B5FEF84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858F31-98DF-4F3A-8607-73BFE0EED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1F26A2-D548-4915-97E6-99D27C4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75B42-0571-4397-A7F4-3FD00A65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55B6D3-E770-4FB1-B0A5-1B5126F9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25EE7-B9CA-4193-A4E8-B5EF2761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FB575C-415A-4984-91D6-75F8F904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176F02-4AC6-4027-9447-9498A240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D815F0-360E-4A81-84D2-0957EDA55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CF20D3-84FB-4ABB-A2C3-8E64F5294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B86D60-A8E4-4B36-A67D-D07CD5DE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46BA16-CA1F-448D-BE56-800F9BF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B3828F-A1C5-4B71-AE1C-F0138075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C58CC-4636-4280-9E72-91405531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608CBF-4CAC-497E-AC42-FAEB3F7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3AAE4-CCC7-486C-B6F0-A3D68ECA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3135F0-F89A-44D8-811C-55BABE01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1EC6F6-5A5D-4AB5-A5CC-77653F70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91EB24-3DA9-49C0-8E79-98404FA3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64A76A-425A-4A83-BC10-A0AEDABC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C7EBD-9ABA-40E0-BC70-0D3D19B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1A262-78DA-443A-B46D-852BB8A4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4AF9BB-0083-48DC-B726-4C20D833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46B0B6-1820-4AFE-BE7C-646801AA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E093C-1769-474E-BC8E-18C4E26E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CEBDF7-B2F8-4F6E-9C81-0598859F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9A640-44EE-4942-8419-D1DDF17C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12AB54-0B25-4079-906D-90538BD5C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8D2FB1-12C0-4401-97E6-A145BEE9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2C38E-EE3F-46B6-8829-D141FA79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C4D22F-3CCD-4593-97F1-C5ACC4A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221CF0-AD8F-4D93-B653-6DB1A49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1F1272-A707-49C4-B11A-0E471437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421FD-8320-47F0-A491-2A1D947E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5A3BC-3623-40F2-A7D7-194DD9C05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AA8BF-5410-4DA5-A5E1-169FE798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66DFA-86C0-4210-A874-B957696D5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r.nctu.edu.tw/bitstream/11536/41079/3/751403.pdf" TargetMode="External"/><Relationship Id="rId2" Type="http://schemas.openxmlformats.org/officeDocument/2006/relationships/hyperlink" Target="https://www.itread01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28205153/article/details/55798628?fbclid=IwAR0wOPNUt0ntWz1ljXvmLFOKfBRH1iSgF4_GYXP4OMgxg4SKI8CF7s5d02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E620-532D-4F44-9F9B-6288A29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97" y="391196"/>
            <a:ext cx="8915399" cy="1126283"/>
          </a:xfrm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加密</a:t>
            </a:r>
            <a:r>
              <a:rPr lang="en-US" altLang="zh-TW" dirty="0"/>
              <a:t>&amp;</a:t>
            </a:r>
            <a:r>
              <a:rPr lang="zh-TW" altLang="en-US" dirty="0"/>
              <a:t>解密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B820B-B0E4-48F7-A123-4A00C6D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631" y="3701989"/>
            <a:ext cx="3372665" cy="2299328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zh-TW" altLang="en-US" sz="2800" dirty="0"/>
              <a:t>劉旭祐</a:t>
            </a:r>
            <a:endParaRPr lang="en-US" altLang="zh-TW" sz="2800" dirty="0"/>
          </a:p>
          <a:p>
            <a:r>
              <a:rPr lang="zh-TW" altLang="en-US" sz="2800" dirty="0"/>
              <a:t>李奕勳</a:t>
            </a:r>
            <a:endParaRPr lang="en-US" altLang="zh-TW" sz="2800" dirty="0"/>
          </a:p>
          <a:p>
            <a:r>
              <a:rPr lang="zh-TW" altLang="en-US" sz="2800" dirty="0"/>
              <a:t>陳哲均</a:t>
            </a:r>
          </a:p>
        </p:txBody>
      </p:sp>
      <p:pic>
        <p:nvPicPr>
          <p:cNvPr id="3074" name="Picture 2" descr="「鑰匙和鎖」的圖片搜尋結果">
            <a:extLst>
              <a:ext uri="{FF2B5EF4-FFF2-40B4-BE49-F238E27FC236}">
                <a16:creationId xmlns:a16="http://schemas.microsoft.com/office/drawing/2014/main" id="{5767F44A-1B4E-4174-B06B-4D14F54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7" y="2940451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CD9C373-5E56-44A0-944C-D780A4FB2AA0}"/>
              </a:ext>
            </a:extLst>
          </p:cNvPr>
          <p:cNvSpPr txBox="1"/>
          <p:nvPr/>
        </p:nvSpPr>
        <p:spPr>
          <a:xfrm>
            <a:off x="8637171" y="3701989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第</a:t>
            </a:r>
            <a:r>
              <a:rPr lang="en-US" altLang="zh-TW" sz="2800" dirty="0"/>
              <a:t>4</a:t>
            </a:r>
            <a:r>
              <a:rPr lang="zh-TW" altLang="en-US" sz="28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36015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13351-7E70-42D2-ACBA-3AE0EF4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3F7534-3F21-47D1-97FE-98996095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22" y="1264555"/>
            <a:ext cx="6751921" cy="51252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4717F6-A898-4D65-94AD-E6FE01778B0F}"/>
              </a:ext>
            </a:extLst>
          </p:cNvPr>
          <p:cNvSpPr txBox="1"/>
          <p:nvPr/>
        </p:nvSpPr>
        <p:spPr>
          <a:xfrm>
            <a:off x="754602" y="1748901"/>
            <a:ext cx="457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將密鑰透過函式擴展</a:t>
            </a:r>
            <a:endParaRPr lang="en-US" altLang="zh-TW" sz="2800" dirty="0"/>
          </a:p>
          <a:p>
            <a:r>
              <a:rPr lang="zh-TW" altLang="en-US" sz="2800" dirty="0"/>
              <a:t>讓每回合可以取同長度來用</a:t>
            </a:r>
          </a:p>
        </p:txBody>
      </p:sp>
    </p:spTree>
    <p:extLst>
      <p:ext uri="{BB962C8B-B14F-4D97-AF65-F5344CB8AC3E}">
        <p14:creationId xmlns:p14="http://schemas.microsoft.com/office/powerpoint/2010/main" val="3455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917FE8A-C3A9-46FB-AFAF-2D21735F2DE4}"/>
              </a:ext>
            </a:extLst>
          </p:cNvPr>
          <p:cNvSpPr txBox="1"/>
          <p:nvPr/>
        </p:nvSpPr>
        <p:spPr>
          <a:xfrm>
            <a:off x="2015231" y="736847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不是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W[i]=W[i-4]⨁W[i-1]</a:t>
            </a:r>
            <a:endParaRPr lang="en-US" altLang="zh-TW" sz="2800" dirty="0"/>
          </a:p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W[i]=W[i-4]⨁T(W[i-1])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FCCF82-04FF-497D-9A52-5EB31BBC9E1A}"/>
              </a:ext>
            </a:extLst>
          </p:cNvPr>
          <p:cNvSpPr txBox="1"/>
          <p:nvPr/>
        </p:nvSpPr>
        <p:spPr>
          <a:xfrm>
            <a:off x="2015231" y="2103534"/>
            <a:ext cx="8700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zh-TW" altLang="en-US" sz="2800" dirty="0"/>
              <a:t>函式分</a:t>
            </a:r>
            <a:r>
              <a:rPr lang="en-US" altLang="zh-TW" sz="2800" dirty="0"/>
              <a:t>3</a:t>
            </a:r>
            <a:r>
              <a:rPr lang="zh-TW" altLang="en-US" sz="2800" dirty="0"/>
              <a:t>步驟</a:t>
            </a:r>
            <a:endParaRPr lang="en-US" altLang="zh-TW" sz="2800" dirty="0"/>
          </a:p>
          <a:p>
            <a:r>
              <a:rPr lang="en-US" altLang="zh-TW" sz="2800" dirty="0"/>
              <a:t>1:</a:t>
            </a:r>
            <a:r>
              <a:rPr lang="zh-TW" altLang="en-US" sz="2800" dirty="0"/>
              <a:t>將一個字中的</a:t>
            </a:r>
            <a:r>
              <a:rPr lang="en-US" altLang="zh-TW" sz="2800" dirty="0"/>
              <a:t>4</a:t>
            </a:r>
            <a:r>
              <a:rPr lang="zh-TW" altLang="en-US" sz="2800" dirty="0"/>
              <a:t>個字節循環左移</a:t>
            </a:r>
            <a:r>
              <a:rPr lang="en-US" altLang="zh-TW" sz="2800" dirty="0"/>
              <a:t>1</a:t>
            </a:r>
            <a:r>
              <a:rPr lang="zh-TW" altLang="en-US" sz="2800" dirty="0"/>
              <a:t>個字節，即將輸入字       </a:t>
            </a:r>
            <a:r>
              <a:rPr lang="en-US" altLang="zh-CN" sz="2800" dirty="0"/>
              <a:t>[b0, b1, b2, b3]</a:t>
            </a:r>
            <a:r>
              <a:rPr lang="zh-TW" altLang="en-US" sz="2800" dirty="0"/>
              <a:t>變換</a:t>
            </a:r>
            <a:r>
              <a:rPr lang="zh-CN" altLang="en-US" sz="2800" dirty="0"/>
              <a:t>成</a:t>
            </a:r>
            <a:r>
              <a:rPr lang="en-US" altLang="zh-CN" sz="2800" dirty="0"/>
              <a:t>[b1,b2,b3,b0]</a:t>
            </a:r>
          </a:p>
          <a:p>
            <a:r>
              <a:rPr lang="en-US" altLang="zh-TW" sz="2800" dirty="0"/>
              <a:t>2:</a:t>
            </a:r>
            <a:r>
              <a:rPr lang="zh-TW" altLang="en-US" sz="2800" dirty="0"/>
              <a:t>進行字節代換</a:t>
            </a:r>
            <a:r>
              <a:rPr lang="en-US" altLang="zh-TW" sz="2800" dirty="0"/>
              <a:t>(</a:t>
            </a:r>
            <a:r>
              <a:rPr lang="zh-TW" altLang="en-US" sz="2800" dirty="0"/>
              <a:t>依據之前提到的表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3:</a:t>
            </a:r>
            <a:r>
              <a:rPr lang="zh-TW" altLang="en-US" sz="2800" dirty="0"/>
              <a:t>將前兩步的結果同輪常量</a:t>
            </a:r>
            <a:r>
              <a:rPr lang="en-US" altLang="zh-CN" sz="2800" dirty="0" err="1"/>
              <a:t>Rcon</a:t>
            </a:r>
            <a:r>
              <a:rPr lang="en-US" altLang="zh-CN" sz="2800" dirty="0"/>
              <a:t>[j]</a:t>
            </a:r>
            <a:r>
              <a:rPr lang="zh-TW" altLang="en-US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r>
              <a:rPr lang="zh-TW" altLang="en-US" sz="2800" dirty="0"/>
              <a:t>，</a:t>
            </a:r>
            <a:r>
              <a:rPr lang="en-US" altLang="zh-TW" sz="2800" dirty="0"/>
              <a:t>j</a:t>
            </a:r>
            <a:r>
              <a:rPr lang="zh-TW" altLang="en-US" sz="2800" dirty="0"/>
              <a:t>代表第幾輪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7F09B-07C0-439D-9C65-9B62D499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85" y="4342244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F0EB-5C1A-47B3-91A1-20EF8356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zh-TW" altLang="en-US" dirty="0"/>
              <a:t>密鑰擴展例子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85424-01DF-4129-B408-01BF391A670B}"/>
              </a:ext>
            </a:extLst>
          </p:cNvPr>
          <p:cNvSpPr/>
          <p:nvPr/>
        </p:nvSpPr>
        <p:spPr>
          <a:xfrm>
            <a:off x="2328908" y="1581834"/>
            <a:ext cx="709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設初始的密鑰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128bit(W[0]~W[3])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(3C A1 0B 21) (57 F0 19 16) (90 2E 13 80) (AC C1 07 BD)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43A5B-F693-4C6A-A6FF-E69CE4F6F4C6}"/>
              </a:ext>
            </a:extLst>
          </p:cNvPr>
          <p:cNvSpPr txBox="1"/>
          <p:nvPr/>
        </p:nvSpPr>
        <p:spPr>
          <a:xfrm>
            <a:off x="2420153" y="2578953"/>
            <a:ext cx="735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求</a:t>
            </a:r>
            <a:r>
              <a:rPr lang="en-US" altLang="zh-TW" sz="2400" dirty="0"/>
              <a:t>W[4]</a:t>
            </a:r>
            <a:r>
              <a:rPr lang="zh-TW" altLang="en-US" sz="2400" dirty="0"/>
              <a:t>，</a:t>
            </a:r>
            <a:r>
              <a:rPr lang="en-US" altLang="zh-TW" sz="2400" dirty="0"/>
              <a:t>4</a:t>
            </a:r>
            <a:r>
              <a:rPr lang="zh-TW" altLang="en-US" sz="2400" dirty="0"/>
              <a:t>為</a:t>
            </a:r>
            <a:r>
              <a:rPr lang="en-US" altLang="zh-TW" sz="2400" dirty="0"/>
              <a:t>4</a:t>
            </a:r>
            <a:r>
              <a:rPr lang="zh-TW" altLang="en-US" sz="2400" dirty="0"/>
              <a:t>的倍數，所以用</a:t>
            </a:r>
            <a:r>
              <a:rPr lang="pl-PL" altLang="zh-TW" sz="2400" dirty="0"/>
              <a:t>W[i]=W[i-4]⨁T(W[i-1])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361E2B-1725-4B8B-A70A-38604D117918}"/>
              </a:ext>
            </a:extLst>
          </p:cNvPr>
          <p:cNvSpPr txBox="1"/>
          <p:nvPr/>
        </p:nvSpPr>
        <p:spPr>
          <a:xfrm>
            <a:off x="2420153" y="3282553"/>
            <a:ext cx="737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將</a:t>
            </a:r>
            <a:r>
              <a:rPr lang="en-US" altLang="zh-TW" sz="2400" dirty="0"/>
              <a:t>W[3]</a:t>
            </a:r>
            <a:r>
              <a:rPr lang="zh-TW" altLang="en-US" sz="2400" dirty="0"/>
              <a:t>左移得</a:t>
            </a:r>
            <a:r>
              <a:rPr lang="en-US" altLang="zh-TW" sz="2400" dirty="0"/>
              <a:t>(C1 07 BD AC)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字節代換後得</a:t>
            </a:r>
            <a:r>
              <a:rPr lang="en-US" altLang="zh-TW" sz="2400" dirty="0"/>
              <a:t>(78 C5 7A 91)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第一輪，所以對</a:t>
            </a:r>
            <a:r>
              <a:rPr lang="en-US" altLang="zh-CN" sz="2400" dirty="0" err="1"/>
              <a:t>Rcon</a:t>
            </a:r>
            <a:r>
              <a:rPr lang="en-US" altLang="zh-CN" sz="2400" dirty="0"/>
              <a:t>[</a:t>
            </a:r>
            <a:r>
              <a:rPr lang="en-US" altLang="zh-TW" sz="2400" dirty="0"/>
              <a:t>1</a:t>
            </a:r>
            <a:r>
              <a:rPr lang="en-US" altLang="zh-CN" sz="2400" dirty="0"/>
              <a:t>] </a:t>
            </a:r>
            <a:r>
              <a:rPr lang="en-US" altLang="zh-TW" sz="2400" dirty="0">
                <a:solidFill>
                  <a:srgbClr val="FF0000"/>
                </a:solidFill>
              </a:rPr>
              <a:t>XOR</a:t>
            </a:r>
            <a:r>
              <a:rPr lang="zh-TW" altLang="en-US" sz="2400" dirty="0"/>
              <a:t>，得</a:t>
            </a:r>
            <a:r>
              <a:rPr lang="en-US" altLang="zh-TW" sz="2400" dirty="0"/>
              <a:t>(79 C5 7A 91)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w[4]=w[0] </a:t>
            </a:r>
            <a:r>
              <a:rPr lang="en-US" altLang="zh-TW" sz="2400" dirty="0">
                <a:solidFill>
                  <a:srgbClr val="FF0000"/>
                </a:solidFill>
              </a:rPr>
              <a:t>XOR</a:t>
            </a:r>
            <a:r>
              <a:rPr lang="en-US" altLang="zh-TW" sz="2400" dirty="0"/>
              <a:t> (79 C5 7A 91)= (45 64 71 B0)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98AE-C321-4CC5-AC6E-3874EAC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9" y="4852213"/>
            <a:ext cx="9945210" cy="19243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DC0510-4973-444A-BCFB-33DD49A1F82A}"/>
              </a:ext>
            </a:extLst>
          </p:cNvPr>
          <p:cNvSpPr/>
          <p:nvPr/>
        </p:nvSpPr>
        <p:spPr>
          <a:xfrm>
            <a:off x="2396972" y="3260348"/>
            <a:ext cx="6395373" cy="1218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CE2B-8292-436B-94D9-2FE16FA6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解密程式流程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819F38-43A5-438F-A5FF-52B80AA2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44" y="1660124"/>
            <a:ext cx="9551294" cy="4766631"/>
          </a:xfrm>
        </p:spPr>
      </p:pic>
    </p:spTree>
    <p:extLst>
      <p:ext uri="{BB962C8B-B14F-4D97-AF65-F5344CB8AC3E}">
        <p14:creationId xmlns:p14="http://schemas.microsoft.com/office/powerpoint/2010/main" val="148377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94415-76A4-46D9-BDA3-D6F75C5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779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逆字節代換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84B116-7225-4542-B033-935F38A94252}"/>
              </a:ext>
            </a:extLst>
          </p:cNvPr>
          <p:cNvSpPr txBox="1"/>
          <p:nvPr/>
        </p:nvSpPr>
        <p:spPr>
          <a:xfrm>
            <a:off x="7412852" y="767391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61B0CA-2813-48DB-A33D-B618B0F0853C}"/>
              </a:ext>
            </a:extLst>
          </p:cNvPr>
          <p:cNvSpPr txBox="1"/>
          <p:nvPr/>
        </p:nvSpPr>
        <p:spPr>
          <a:xfrm>
            <a:off x="2760956" y="1269337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同字節代換規則，只變動查的表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88F63E-1CE2-4BE5-8151-432A43E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6" y="1730504"/>
            <a:ext cx="7069661" cy="4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A15C-6EA8-481B-9B9F-CBDC805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逆列移位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87500-5AA1-4952-8D8A-85434EDDE846}"/>
              </a:ext>
            </a:extLst>
          </p:cNvPr>
          <p:cNvSpPr txBox="1"/>
          <p:nvPr/>
        </p:nvSpPr>
        <p:spPr>
          <a:xfrm>
            <a:off x="7153444" y="1033722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9490E7-8EC6-4F6B-95B0-DDA5C368AFF8}"/>
              </a:ext>
            </a:extLst>
          </p:cNvPr>
          <p:cNvSpPr txBox="1"/>
          <p:nvPr/>
        </p:nvSpPr>
        <p:spPr>
          <a:xfrm>
            <a:off x="2772012" y="1714697"/>
            <a:ext cx="66479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將當前陣列，第一列不動，第二列往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移一格，</a:t>
            </a:r>
            <a:endParaRPr lang="en-US" altLang="zh-TW" sz="2400" dirty="0"/>
          </a:p>
          <a:p>
            <a:r>
              <a:rPr lang="zh-TW" altLang="en-US" sz="2400" dirty="0"/>
              <a:t>第三列往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移兩格</a:t>
            </a:r>
            <a:r>
              <a:rPr lang="en-US" altLang="zh-TW" sz="2400" dirty="0"/>
              <a:t>….</a:t>
            </a:r>
            <a:r>
              <a:rPr lang="zh-TW" altLang="en-US" sz="2400" dirty="0"/>
              <a:t>以此類推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4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29A-77D7-448F-9EC5-8200806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逆行混合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E6D4BB-A38D-4AEC-AD4C-A7B961B6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3148806"/>
            <a:ext cx="7867650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F6CB6F-4060-4EEF-9260-95CE986D39B1}"/>
              </a:ext>
            </a:extLst>
          </p:cNvPr>
          <p:cNvSpPr txBox="1"/>
          <p:nvPr/>
        </p:nvSpPr>
        <p:spPr>
          <a:xfrm>
            <a:off x="7180079" y="1033722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14317A-79F0-4F79-BA58-5D25B623735D}"/>
              </a:ext>
            </a:extLst>
          </p:cNvPr>
          <p:cNvSpPr txBox="1"/>
          <p:nvPr/>
        </p:nvSpPr>
        <p:spPr>
          <a:xfrm>
            <a:off x="3113088" y="175139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同行混合，只改變了乘的矩陣</a:t>
            </a:r>
          </a:p>
        </p:txBody>
      </p:sp>
    </p:spTree>
    <p:extLst>
      <p:ext uri="{BB962C8B-B14F-4D97-AF65-F5344CB8AC3E}">
        <p14:creationId xmlns:p14="http://schemas.microsoft.com/office/powerpoint/2010/main" val="27864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ADA5-7002-45EA-8DEA-D3C1E93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423F3C-78E2-45E6-BFB9-972AA361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4" y="2086253"/>
            <a:ext cx="10849887" cy="43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FDDADC-A719-4486-A727-0703A36E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2119158"/>
            <a:ext cx="11978936" cy="3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75E444-010F-41F8-AEEC-09C117CFE140}"/>
              </a:ext>
            </a:extLst>
          </p:cNvPr>
          <p:cNvSpPr txBox="1"/>
          <p:nvPr/>
        </p:nvSpPr>
        <p:spPr>
          <a:xfrm>
            <a:off x="2183907" y="64807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加密</a:t>
            </a:r>
            <a:r>
              <a:rPr lang="en-US" altLang="zh-TW" sz="3600" dirty="0"/>
              <a:t>FSM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503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71AEBF-E77A-482E-8506-D87AB259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" y="1691299"/>
            <a:ext cx="11339744" cy="47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8A5C851-2A6B-46D4-86A5-58AE87D7C70E}"/>
              </a:ext>
            </a:extLst>
          </p:cNvPr>
          <p:cNvSpPr txBox="1"/>
          <p:nvPr/>
        </p:nvSpPr>
        <p:spPr>
          <a:xfrm>
            <a:off x="1988598" y="64807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解密</a:t>
            </a:r>
            <a:r>
              <a:rPr lang="en-US" altLang="zh-TW" sz="3600" dirty="0"/>
              <a:t>FSM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13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C261-0DA0-4627-8F38-8FE148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6" y="4820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92E82-2BFD-4B4D-92A0-AF4A8545B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6" y="2061431"/>
            <a:ext cx="9264002" cy="37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ave register">
            <a:extLst>
              <a:ext uri="{FF2B5EF4-FFF2-40B4-BE49-F238E27FC236}">
                <a16:creationId xmlns:a16="http://schemas.microsoft.com/office/drawing/2014/main" id="{3C1B65D2-F531-4E41-86E4-31DACC741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673"/>
          <a:stretch/>
        </p:blipFill>
        <p:spPr bwMode="auto">
          <a:xfrm>
            <a:off x="1819922" y="281588"/>
            <a:ext cx="9357064" cy="62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1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EC008-2910-477A-940F-07738E9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AA2CF3-82E3-4B58-BE80-D9B35CFA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02672"/>
            <a:ext cx="8060021" cy="51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1C754-D57F-49B0-A705-EB677DF72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385615"/>
            <a:ext cx="8301933" cy="5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CC5DCB-27B6-45B0-A794-5D727684C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93411"/>
            <a:ext cx="8011727" cy="50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5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3488B-9BEB-4AC9-AAF9-A76851F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也許可行的方法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9AEBC7-EC52-4765-A64E-F563BCCDB805}"/>
              </a:ext>
            </a:extLst>
          </p:cNvPr>
          <p:cNvSpPr txBox="1"/>
          <p:nvPr/>
        </p:nvSpPr>
        <p:spPr>
          <a:xfrm>
            <a:off x="1811044" y="2876365"/>
            <a:ext cx="95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u="sng" dirty="0"/>
              <a:t>平行架構整合查表法</a:t>
            </a:r>
            <a:r>
              <a:rPr lang="en-US" altLang="zh-TW" sz="5400" u="sng" dirty="0"/>
              <a:t>(</a:t>
            </a:r>
            <a:r>
              <a:rPr lang="zh-TW" altLang="en-US" sz="5400" u="sng" dirty="0"/>
              <a:t>加密電路</a:t>
            </a:r>
            <a:r>
              <a:rPr lang="en-US" altLang="zh-TW" sz="5400" u="sng" dirty="0"/>
              <a:t>)</a:t>
            </a:r>
            <a:endParaRPr lang="zh-TW" alt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303478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CED4A-3D1D-4AD2-B0B4-B162605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平行架構整合查表法</a:t>
            </a:r>
            <a:r>
              <a:rPr lang="en-US" altLang="zh-TW" dirty="0"/>
              <a:t>(</a:t>
            </a:r>
            <a:r>
              <a:rPr lang="zh-TW" altLang="en-US" dirty="0"/>
              <a:t>加密電路</a:t>
            </a:r>
            <a:r>
              <a:rPr lang="en-US" altLang="zh-TW" dirty="0"/>
              <a:t>)</a:t>
            </a:r>
            <a:br>
              <a:rPr lang="zh-TW" altLang="en-US" u="sng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79ECBD-4E2E-48AA-8161-2D08F6C77F40}"/>
              </a:ext>
            </a:extLst>
          </p:cNvPr>
          <p:cNvSpPr txBox="1"/>
          <p:nvPr/>
        </p:nvSpPr>
        <p:spPr>
          <a:xfrm>
            <a:off x="1988599" y="3014695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整合</a:t>
            </a:r>
            <a:r>
              <a:rPr lang="en-US" altLang="zh-TW" sz="2400" dirty="0" err="1"/>
              <a:t>SubBytes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ShiftRows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運算為一個整合查表電路</a:t>
            </a:r>
          </a:p>
        </p:txBody>
      </p:sp>
      <p:sp>
        <p:nvSpPr>
          <p:cNvPr id="3" name="星形: 七角 2">
            <a:extLst>
              <a:ext uri="{FF2B5EF4-FFF2-40B4-BE49-F238E27FC236}">
                <a16:creationId xmlns:a16="http://schemas.microsoft.com/office/drawing/2014/main" id="{60730FEA-7E9B-488B-82DC-4762EF37E01F}"/>
              </a:ext>
            </a:extLst>
          </p:cNvPr>
          <p:cNvSpPr/>
          <p:nvPr/>
        </p:nvSpPr>
        <p:spPr>
          <a:xfrm>
            <a:off x="-168675" y="2494625"/>
            <a:ext cx="12961397" cy="1736323"/>
          </a:xfrm>
          <a:prstGeom prst="star7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8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1E6E82D-2F25-4FFE-B45B-914F733AB5F0}"/>
              </a:ext>
            </a:extLst>
          </p:cNvPr>
          <p:cNvSpPr txBox="1"/>
          <p:nvPr/>
        </p:nvSpPr>
        <p:spPr>
          <a:xfrm>
            <a:off x="1854350" y="372861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98BAF6-D115-4B33-8EBC-ECBCBEC3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26" y="1427565"/>
            <a:ext cx="7713445" cy="52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5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7F81-2BEC-4331-B160-042D38F3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1F298E-5CCC-43BB-81AC-BEB91F31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1003483"/>
            <a:ext cx="7190912" cy="54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5C3B8-0133-48F3-9F20-53F113D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4312"/>
            <a:ext cx="8911687" cy="1280890"/>
          </a:xfrm>
        </p:spPr>
        <p:txBody>
          <a:bodyPr/>
          <a:lstStyle/>
          <a:p>
            <a:r>
              <a:rPr lang="en-US" altLang="zh-TW" dirty="0"/>
              <a:t>3P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13E5E7-FB2B-426C-8576-16A31B7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47" y="1072862"/>
            <a:ext cx="7263706" cy="54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73E17A-6846-4C35-92EE-A5FE82390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2" b="88708"/>
          <a:stretch/>
        </p:blipFill>
        <p:spPr>
          <a:xfrm>
            <a:off x="1885025" y="3113773"/>
            <a:ext cx="9138479" cy="16624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1554F7-82C0-4A91-85B3-186BBE685536}"/>
              </a:ext>
            </a:extLst>
          </p:cNvPr>
          <p:cNvSpPr/>
          <p:nvPr/>
        </p:nvSpPr>
        <p:spPr>
          <a:xfrm>
            <a:off x="1885025" y="1516732"/>
            <a:ext cx="9540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整合</a:t>
            </a:r>
            <a:r>
              <a:rPr lang="en-US" altLang="zh-TW" sz="2400" dirty="0" err="1"/>
              <a:t>SubBytes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ShiftRows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運算</a:t>
            </a:r>
          </a:p>
        </p:txBody>
      </p:sp>
    </p:spTree>
    <p:extLst>
      <p:ext uri="{BB962C8B-B14F-4D97-AF65-F5344CB8AC3E}">
        <p14:creationId xmlns:p14="http://schemas.microsoft.com/office/powerpoint/2010/main" val="184342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0E58-1CFC-40D6-8372-C0A807C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加密程式流程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BE2895-4B19-413A-AF4E-8835B7E6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64" y="1506028"/>
            <a:ext cx="1009015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42E5A9-EF8B-4731-8A8E-A0D9791E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86" y="-2289"/>
            <a:ext cx="4242111" cy="68602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1F80FD-CBF9-455E-9CD5-926C4B51B0AE}"/>
              </a:ext>
            </a:extLst>
          </p:cNvPr>
          <p:cNvSpPr txBox="1"/>
          <p:nvPr/>
        </p:nvSpPr>
        <p:spPr>
          <a:xfrm>
            <a:off x="6569476" y="2707689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一個回合的運算，要重複</a:t>
            </a:r>
            <a:r>
              <a:rPr lang="en-US" altLang="zh-TW" sz="2400" dirty="0"/>
              <a:t>9</a:t>
            </a:r>
            <a:r>
              <a:rPr lang="zh-TW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3174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49B607-3CCE-46FC-AF1D-F44AA76F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3" y="2067018"/>
            <a:ext cx="4600575" cy="167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70218-84D6-4691-8F27-E0B5CA2F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80" y="190500"/>
            <a:ext cx="1924050" cy="6477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A315A4-8CC1-4AB5-85CB-F1D447363B50}"/>
              </a:ext>
            </a:extLst>
          </p:cNvPr>
          <p:cNvSpPr txBox="1"/>
          <p:nvPr/>
        </p:nvSpPr>
        <p:spPr>
          <a:xfrm>
            <a:off x="6044263" y="258205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A5E2D-B385-445A-A3C5-E489F06BE6EC}"/>
              </a:ext>
            </a:extLst>
          </p:cNvPr>
          <p:cNvSpPr txBox="1"/>
          <p:nvPr/>
        </p:nvSpPr>
        <p:spPr>
          <a:xfrm>
            <a:off x="8953640" y="26743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最後一個回合</a:t>
            </a:r>
          </a:p>
        </p:txBody>
      </p:sp>
    </p:spTree>
    <p:extLst>
      <p:ext uri="{BB962C8B-B14F-4D97-AF65-F5344CB8AC3E}">
        <p14:creationId xmlns:p14="http://schemas.microsoft.com/office/powerpoint/2010/main" val="265042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BE91B-C4F6-41D7-897E-C9763AE7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593778"/>
            <a:ext cx="8911687" cy="1280890"/>
          </a:xfrm>
        </p:spPr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6E5BDB6-7534-48E1-92DC-4C9A9838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5227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把每輪運算的動作變成查表的方法，讓要做的運算變成只有查表和相加，簡單很多。</a:t>
            </a:r>
            <a:endParaRPr lang="en-US" altLang="zh-TW" sz="2400" dirty="0"/>
          </a:p>
          <a:p>
            <a:r>
              <a:rPr lang="zh-TW" altLang="en-US" sz="2400" dirty="0"/>
              <a:t>能把</a:t>
            </a:r>
            <a:r>
              <a:rPr lang="en-US" altLang="zh-TW" sz="2400" dirty="0"/>
              <a:t>state</a:t>
            </a:r>
            <a:r>
              <a:rPr lang="zh-TW" altLang="en-US" sz="2400" dirty="0"/>
              <a:t>的個數減少很多。</a:t>
            </a:r>
          </a:p>
        </p:txBody>
      </p:sp>
    </p:spTree>
    <p:extLst>
      <p:ext uri="{BB962C8B-B14F-4D97-AF65-F5344CB8AC3E}">
        <p14:creationId xmlns:p14="http://schemas.microsoft.com/office/powerpoint/2010/main" val="4030344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DBFA8-621D-4078-953C-2031B623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6355"/>
            <a:ext cx="8911687" cy="1280890"/>
          </a:xfrm>
        </p:spPr>
        <p:txBody>
          <a:bodyPr/>
          <a:lstStyle/>
          <a:p>
            <a:r>
              <a:rPr lang="zh-TW" altLang="en-US" dirty="0"/>
              <a:t>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46107-4E77-42F8-9C78-7EE00E57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5227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事前製作</a:t>
            </a:r>
            <a:r>
              <a:rPr lang="en-US" altLang="zh-TW" sz="2400" dirty="0"/>
              <a:t>table</a:t>
            </a:r>
            <a:r>
              <a:rPr lang="zh-TW" altLang="en-US" sz="2400" dirty="0"/>
              <a:t>的運算量很大。</a:t>
            </a:r>
            <a:endParaRPr lang="en-US" altLang="zh-TW" sz="2400" dirty="0"/>
          </a:p>
          <a:p>
            <a:r>
              <a:rPr lang="zh-TW" altLang="en-US" sz="2400" dirty="0"/>
              <a:t>不容易</a:t>
            </a:r>
            <a:r>
              <a:rPr lang="en-US" altLang="zh-TW" sz="2400" dirty="0"/>
              <a:t>debug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606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87C35-7876-4A38-AC59-CEFDB51A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遇到的困難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3CD1-7271-4EA7-86A9-E6F0BBB4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網路上找的</a:t>
            </a:r>
            <a:r>
              <a:rPr lang="en-US" altLang="zh-TW" sz="2400" dirty="0"/>
              <a:t>S-box</a:t>
            </a:r>
            <a:r>
              <a:rPr lang="zh-TW" altLang="en-US" sz="2400" dirty="0"/>
              <a:t>和</a:t>
            </a:r>
            <a:r>
              <a:rPr lang="en-US" altLang="zh-TW" sz="2400" dirty="0"/>
              <a:t>inv-S-box</a:t>
            </a:r>
            <a:r>
              <a:rPr lang="zh-TW" altLang="en-US" sz="2400" dirty="0"/>
              <a:t>都有錯</a:t>
            </a:r>
            <a:r>
              <a:rPr lang="en-US" altLang="zh-TW" sz="2400" dirty="0"/>
              <a:t>!</a:t>
            </a:r>
          </a:p>
          <a:p>
            <a:r>
              <a:rPr lang="zh-TW" altLang="en-US" sz="2400" dirty="0"/>
              <a:t>流程定義不一樣</a:t>
            </a:r>
          </a:p>
        </p:txBody>
      </p:sp>
    </p:spTree>
    <p:extLst>
      <p:ext uri="{BB962C8B-B14F-4D97-AF65-F5344CB8AC3E}">
        <p14:creationId xmlns:p14="http://schemas.microsoft.com/office/powerpoint/2010/main" val="337649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C61B-05E5-4C49-9544-3176914F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zh-TW" altLang="en-US" dirty="0"/>
              <a:t>參考網址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C9346-F5F8-46E4-956C-9F2C426E758B}"/>
              </a:ext>
            </a:extLst>
          </p:cNvPr>
          <p:cNvSpPr/>
          <p:nvPr/>
        </p:nvSpPr>
        <p:spPr>
          <a:xfrm>
            <a:off x="2641107" y="4059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https://www.itread01.com/content/1541892089.html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FFEE7-92A5-4772-9ACE-2678208882F2}"/>
              </a:ext>
            </a:extLst>
          </p:cNvPr>
          <p:cNvSpPr/>
          <p:nvPr/>
        </p:nvSpPr>
        <p:spPr>
          <a:xfrm>
            <a:off x="2641107" y="304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https://ir.nctu.edu.tw/bitstream/11536/41079/3/751403.pdf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F82E05-EC85-4B05-834F-53F7989607A5}"/>
              </a:ext>
            </a:extLst>
          </p:cNvPr>
          <p:cNvSpPr/>
          <p:nvPr/>
        </p:nvSpPr>
        <p:spPr>
          <a:xfrm>
            <a:off x="2641107" y="1761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https://blog.csdn.net/qq_28205153/article/details/55798628?fbclid=IwAR0wOPNUt0ntWz1ljXvmLFOKfBRH1iSgF4_GYXP4OMgxg4SKI8CF7s5d02g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1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6DAA-FE9C-4BD5-967D-615E2E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293" y="689667"/>
            <a:ext cx="1219199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字節代換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BD76E-343D-4BBF-B9B0-0654F2C4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675" y="1495801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利用查表</a:t>
            </a:r>
            <a:r>
              <a:rPr lang="en-US" altLang="zh-TW" sz="2800" dirty="0"/>
              <a:t>(</a:t>
            </a:r>
            <a:r>
              <a:rPr lang="zh-TW" altLang="en-US" sz="2800" dirty="0"/>
              <a:t>見下頁</a:t>
            </a:r>
            <a:r>
              <a:rPr lang="en-US" altLang="zh-TW" sz="2800" dirty="0"/>
              <a:t>)</a:t>
            </a:r>
            <a:r>
              <a:rPr lang="zh-TW" altLang="en-US" sz="2800" dirty="0"/>
              <a:t>的方法一格格替換掉矩陣裡的值</a:t>
            </a:r>
            <a:endParaRPr lang="en-US" altLang="zh-TW" sz="2800" dirty="0"/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如果當前矩陣第一格的值為</a:t>
            </a:r>
            <a:r>
              <a:rPr lang="en-US" altLang="zh-TW" sz="2800" dirty="0"/>
              <a:t>0x12</a:t>
            </a:r>
            <a:r>
              <a:rPr lang="zh-TW" altLang="en-US" sz="2800" dirty="0"/>
              <a:t>，則拿表</a:t>
            </a:r>
            <a:r>
              <a:rPr lang="en-US" altLang="zh-TW" sz="2800" dirty="0"/>
              <a:t>(1,2)</a:t>
            </a:r>
            <a:r>
              <a:rPr lang="zh-TW" altLang="en-US" sz="2800" dirty="0"/>
              <a:t>的值替換這格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03499A-1E2E-47BE-8D58-D47D5D7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47" y="3275038"/>
            <a:ext cx="9639076" cy="3047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5469EC-6695-4A23-ACB1-C8990DBE941E}"/>
              </a:ext>
            </a:extLst>
          </p:cNvPr>
          <p:cNvSpPr txBox="1"/>
          <p:nvPr/>
        </p:nvSpPr>
        <p:spPr>
          <a:xfrm>
            <a:off x="6505375" y="86190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0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2BC63F-35DE-4C67-988C-246EF124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17" y="277164"/>
            <a:ext cx="8495930" cy="63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EF87-B14A-416C-B335-362B39F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列移位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534AC9-768B-4BE9-A2CA-65F92A0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25" y="3429000"/>
            <a:ext cx="8676911" cy="3119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05AE96-4D34-4FF0-99E5-BE46A15A4F54}"/>
              </a:ext>
            </a:extLst>
          </p:cNvPr>
          <p:cNvSpPr txBox="1"/>
          <p:nvPr/>
        </p:nvSpPr>
        <p:spPr>
          <a:xfrm>
            <a:off x="2200889" y="1905000"/>
            <a:ext cx="8072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將當前陣列，第一列不動，第二列往左移一格，</a:t>
            </a:r>
            <a:endParaRPr lang="en-US" altLang="zh-TW" sz="2800" dirty="0"/>
          </a:p>
          <a:p>
            <a:r>
              <a:rPr lang="zh-TW" altLang="en-US" sz="2800" dirty="0"/>
              <a:t>第三列往左移兩格</a:t>
            </a:r>
            <a:r>
              <a:rPr lang="en-US" altLang="zh-TW" sz="2800" dirty="0"/>
              <a:t>….</a:t>
            </a:r>
            <a:r>
              <a:rPr lang="zh-TW" altLang="en-US" sz="2800" dirty="0"/>
              <a:t>以此類推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482932-388E-4D2C-ACD1-0F751C39A978}"/>
              </a:ext>
            </a:extLst>
          </p:cNvPr>
          <p:cNvSpPr txBox="1"/>
          <p:nvPr/>
        </p:nvSpPr>
        <p:spPr>
          <a:xfrm>
            <a:off x="6880195" y="1054151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7350B-910B-4A65-A8D8-E32E85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行混合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FE7F7-DEC1-40BF-8117-05CF2064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89" y="4026809"/>
            <a:ext cx="8429625" cy="1609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6E83F0-B272-47C6-8432-2FD3197C8A84}"/>
              </a:ext>
            </a:extLst>
          </p:cNvPr>
          <p:cNvSpPr txBox="1"/>
          <p:nvPr/>
        </p:nvSpPr>
        <p:spPr>
          <a:xfrm>
            <a:off x="2450236" y="1509204"/>
            <a:ext cx="69157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將當前矩陣乘上一個固定的矩陣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000" b="1" u="sng" dirty="0"/>
              <a:t>矩陣</a:t>
            </a:r>
            <a:r>
              <a:rPr lang="zh-CN" altLang="en-US" sz="2000" b="1" u="sng" dirty="0"/>
              <a:t>元素的乘法和加法都是定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在</a:t>
            </a:r>
            <a:r>
              <a:rPr lang="zh-TW" altLang="en-US" sz="2000" b="1" u="sng" dirty="0"/>
              <a:t>基於</a:t>
            </a:r>
            <a:r>
              <a:rPr lang="en-US" altLang="zh-CN" sz="2000" b="1" u="sng" dirty="0"/>
              <a:t>GF(2^8)</a:t>
            </a:r>
            <a:r>
              <a:rPr lang="zh-CN" altLang="en-US" sz="2000" b="1" u="sng" dirty="0"/>
              <a:t>上的二元</a:t>
            </a:r>
            <a:r>
              <a:rPr lang="zh-TW" altLang="en-US" sz="2000" b="1" u="sng" dirty="0"/>
              <a:t>運算</a:t>
            </a:r>
            <a:r>
              <a:rPr lang="en-US" altLang="zh-CN" sz="2000" b="1" u="sng" dirty="0"/>
              <a:t>,</a:t>
            </a:r>
            <a:r>
              <a:rPr lang="zh-TW" altLang="en-US" sz="2000" b="1" u="sng" dirty="0"/>
              <a:t>並</a:t>
            </a:r>
            <a:r>
              <a:rPr lang="zh-CN" altLang="en-US" sz="2000" b="1" u="sng" dirty="0"/>
              <a:t>不是通常意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上的乘法和加法</a:t>
            </a:r>
            <a:endParaRPr lang="en-US" altLang="zh-TW" sz="2000" b="1" u="sng" dirty="0"/>
          </a:p>
          <a:p>
            <a:endParaRPr lang="en-US" altLang="zh-TW" sz="2800" b="1" dirty="0"/>
          </a:p>
          <a:p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847CBF-7A38-4852-A239-3D15EA84B6B5}"/>
              </a:ext>
            </a:extLst>
          </p:cNvPr>
          <p:cNvSpPr txBox="1"/>
          <p:nvPr/>
        </p:nvSpPr>
        <p:spPr>
          <a:xfrm>
            <a:off x="6791418" y="776354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90880F-6FA6-44C0-AC10-8936780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785397"/>
            <a:ext cx="4543425" cy="1771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F3F3CB-455D-40E0-866F-D3A0ED695535}"/>
              </a:ext>
            </a:extLst>
          </p:cNvPr>
          <p:cNvSpPr txBox="1"/>
          <p:nvPr/>
        </p:nvSpPr>
        <p:spPr>
          <a:xfrm>
            <a:off x="7288567" y="146481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加法為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E7453-1BAB-4FA4-B7F3-97D170DB29A6}"/>
              </a:ext>
            </a:extLst>
          </p:cNvPr>
          <p:cNvSpPr txBox="1"/>
          <p:nvPr/>
        </p:nvSpPr>
        <p:spPr>
          <a:xfrm>
            <a:off x="2352583" y="3195961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乘法利用</a:t>
            </a:r>
            <a:r>
              <a:rPr lang="en-US" altLang="zh-TW" sz="2800" dirty="0" err="1"/>
              <a:t>Xtime</a:t>
            </a:r>
            <a:r>
              <a:rPr lang="zh-TW" altLang="en-US" sz="2800" dirty="0"/>
              <a:t>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0C5866-9D08-47D6-9763-2C8C258F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6" y="3067046"/>
            <a:ext cx="5448300" cy="7810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71DE82-E7B9-459D-9A35-F23B80CBB216}"/>
              </a:ext>
            </a:extLst>
          </p:cNvPr>
          <p:cNvSpPr txBox="1"/>
          <p:nvPr/>
        </p:nvSpPr>
        <p:spPr>
          <a:xfrm>
            <a:off x="2352583" y="3988763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先將要乘的數字轉成</a:t>
            </a:r>
            <a:r>
              <a:rPr lang="en-US" altLang="zh-TW" sz="2000" dirty="0"/>
              <a:t>8</a:t>
            </a:r>
            <a:r>
              <a:rPr lang="zh-TW" altLang="en-US" sz="2000" dirty="0"/>
              <a:t>位數的二進制，</a:t>
            </a:r>
            <a:r>
              <a:rPr lang="en-US" altLang="zh-TW" sz="2000" dirty="0"/>
              <a:t>2^n</a:t>
            </a:r>
            <a:r>
              <a:rPr lang="zh-TW" altLang="en-US" sz="2000" dirty="0"/>
              <a:t>次方為</a:t>
            </a:r>
            <a:r>
              <a:rPr lang="en-US" altLang="zh-TW" sz="2000" dirty="0"/>
              <a:t>1</a:t>
            </a:r>
            <a:r>
              <a:rPr lang="zh-TW" altLang="en-US" sz="2000" dirty="0"/>
              <a:t>則代表進行</a:t>
            </a:r>
            <a:r>
              <a:rPr lang="en-US" altLang="zh-TW" sz="2000" dirty="0"/>
              <a:t>n</a:t>
            </a:r>
            <a:r>
              <a:rPr lang="zh-TW" altLang="en-US" sz="2000" dirty="0"/>
              <a:t>層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運算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57133-C08F-4F7E-96DE-EE147FB54759}"/>
              </a:ext>
            </a:extLst>
          </p:cNvPr>
          <p:cNvSpPr txBox="1"/>
          <p:nvPr/>
        </p:nvSpPr>
        <p:spPr>
          <a:xfrm>
            <a:off x="2181918" y="4675724"/>
            <a:ext cx="1008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例如</a:t>
            </a:r>
            <a:r>
              <a:rPr lang="en-US" altLang="zh-TW" sz="2000" dirty="0"/>
              <a:t>9-&gt;00001001</a:t>
            </a:r>
            <a:r>
              <a:rPr lang="zh-TW" altLang="en-US" sz="2000" dirty="0"/>
              <a:t>，則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3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並和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0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的值</a:t>
            </a:r>
            <a:r>
              <a:rPr lang="en-US" altLang="zh-TW" sz="2000" dirty="0">
                <a:solidFill>
                  <a:srgbClr val="FF0000"/>
                </a:solidFill>
              </a:rPr>
              <a:t>XOR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7ACA2-5F34-415A-B224-07471333A76B}"/>
              </a:ext>
            </a:extLst>
          </p:cNvPr>
          <p:cNvSpPr txBox="1"/>
          <p:nvPr/>
        </p:nvSpPr>
        <p:spPr>
          <a:xfrm>
            <a:off x="2224503" y="5503352"/>
            <a:ext cx="689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而上圖的第一項則是</a:t>
            </a:r>
            <a:r>
              <a:rPr lang="en-US" altLang="zh-TW" sz="2000" dirty="0"/>
              <a:t>00000010</a:t>
            </a:r>
            <a:r>
              <a:rPr lang="zh-TW" altLang="en-US" sz="2000" dirty="0"/>
              <a:t>，因此對此格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一次即可</a:t>
            </a:r>
          </a:p>
        </p:txBody>
      </p:sp>
    </p:spTree>
    <p:extLst>
      <p:ext uri="{BB962C8B-B14F-4D97-AF65-F5344CB8AC3E}">
        <p14:creationId xmlns:p14="http://schemas.microsoft.com/office/powerpoint/2010/main" val="22643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4131-5534-43CC-B022-8BB12BF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輪密鑰加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B1D2B0-8335-4EF4-B1F8-8D2B5C2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2" y="641262"/>
            <a:ext cx="6548175" cy="52699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4A11-2825-46D9-A80B-9A2D16A7B799}"/>
              </a:ext>
            </a:extLst>
          </p:cNvPr>
          <p:cNvSpPr txBox="1"/>
          <p:nvPr/>
        </p:nvSpPr>
        <p:spPr>
          <a:xfrm>
            <a:off x="838200" y="1861026"/>
            <a:ext cx="402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當前矩陣和當輪密鑰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B4CE0-4290-42C6-94FA-B65D9BCD0EED}"/>
              </a:ext>
            </a:extLst>
          </p:cNvPr>
          <p:cNvSpPr txBox="1"/>
          <p:nvPr/>
        </p:nvSpPr>
        <p:spPr>
          <a:xfrm>
            <a:off x="3162011" y="797073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AddRoundKey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97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797</Words>
  <Application>Microsoft Office PowerPoint</Application>
  <PresentationFormat>寬螢幕</PresentationFormat>
  <Paragraphs>87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Microsoft YaHei</vt:lpstr>
      <vt:lpstr>Arial</vt:lpstr>
      <vt:lpstr>Calibri</vt:lpstr>
      <vt:lpstr>Calibri Light</vt:lpstr>
      <vt:lpstr>Office 佈景主題</vt:lpstr>
      <vt:lpstr>AES加密&amp;解密</vt:lpstr>
      <vt:lpstr>架構</vt:lpstr>
      <vt:lpstr>加密程式流程</vt:lpstr>
      <vt:lpstr>字節代換 </vt:lpstr>
      <vt:lpstr>PowerPoint 簡報</vt:lpstr>
      <vt:lpstr>列移位</vt:lpstr>
      <vt:lpstr>行混合 </vt:lpstr>
      <vt:lpstr>PowerPoint 簡報</vt:lpstr>
      <vt:lpstr>輪密鑰加</vt:lpstr>
      <vt:lpstr>密鑰擴展</vt:lpstr>
      <vt:lpstr>PowerPoint 簡報</vt:lpstr>
      <vt:lpstr>密鑰擴展例子:</vt:lpstr>
      <vt:lpstr>解密程式流程</vt:lpstr>
      <vt:lpstr>逆字節代換</vt:lpstr>
      <vt:lpstr>逆列移位</vt:lpstr>
      <vt:lpstr>逆行混合</vt:lpstr>
      <vt:lpstr>Block design</vt:lpstr>
      <vt:lpstr>PowerPoint 簡報</vt:lpstr>
      <vt:lpstr>PowerPoint 簡報</vt:lpstr>
      <vt:lpstr>PowerPoint 簡報</vt:lpstr>
      <vt:lpstr>結果圖(1/3)</vt:lpstr>
      <vt:lpstr>結果圖(2/3)</vt:lpstr>
      <vt:lpstr>結果圖(3/3)</vt:lpstr>
      <vt:lpstr>也許可行的方法:</vt:lpstr>
      <vt:lpstr>平行架構整合查表法(加密電路) </vt:lpstr>
      <vt:lpstr>PowerPoint 簡報</vt:lpstr>
      <vt:lpstr>2P</vt:lpstr>
      <vt:lpstr>3P</vt:lpstr>
      <vt:lpstr>PowerPoint 簡報</vt:lpstr>
      <vt:lpstr>PowerPoint 簡報</vt:lpstr>
      <vt:lpstr>PowerPoint 簡報</vt:lpstr>
      <vt:lpstr>優點:</vt:lpstr>
      <vt:lpstr>缺點</vt:lpstr>
      <vt:lpstr>遇到的困難: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AES加密&amp;解密</dc:title>
  <dc:creator>哲均 陳</dc:creator>
  <cp:lastModifiedBy>哲均 陳</cp:lastModifiedBy>
  <cp:revision>42</cp:revision>
  <dcterms:created xsi:type="dcterms:W3CDTF">2020-01-04T01:36:10Z</dcterms:created>
  <dcterms:modified xsi:type="dcterms:W3CDTF">2020-01-05T09:04:23Z</dcterms:modified>
</cp:coreProperties>
</file>