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9" r:id="rId4"/>
    <p:sldId id="269" r:id="rId5"/>
    <p:sldId id="273" r:id="rId6"/>
    <p:sldId id="272" r:id="rId7"/>
    <p:sldId id="274" r:id="rId8"/>
    <p:sldId id="270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360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17-09-2018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17-09-2018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Patching </a:t>
            </a:r>
            <a:r>
              <a:rPr lang="en-US" b="0" dirty="0"/>
              <a:t>Automation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Steven Sanders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E1A747-17B9-4AC9-B020-2CFF2266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5038"/>
            <a:ext cx="625259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Technologies Leveraged and Design Topics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E53D-2D28-4077-B585-45BB66BDDA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36367" y="6223702"/>
            <a:ext cx="5289562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A090E-BB56-4E6B-B803-BE10678EE1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E7C4-9AC0-4CDA-A8EA-D05669CE426F}"/>
              </a:ext>
            </a:extLst>
          </p:cNvPr>
          <p:cNvSpPr/>
          <p:nvPr/>
        </p:nvSpPr>
        <p:spPr>
          <a:xfrm>
            <a:off x="6270780" y="1950105"/>
            <a:ext cx="1585631" cy="116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7F4AD-84A2-4F3E-A1AB-6DE21DB8B12D}"/>
              </a:ext>
            </a:extLst>
          </p:cNvPr>
          <p:cNvSpPr/>
          <p:nvPr/>
        </p:nvSpPr>
        <p:spPr>
          <a:xfrm>
            <a:off x="8316273" y="1950105"/>
            <a:ext cx="1585631" cy="116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Nessus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56DAC-846F-45B8-B99F-3E90DA994330}"/>
              </a:ext>
            </a:extLst>
          </p:cNvPr>
          <p:cNvSpPr/>
          <p:nvPr/>
        </p:nvSpPr>
        <p:spPr>
          <a:xfrm>
            <a:off x="6301651" y="3579194"/>
            <a:ext cx="1585631" cy="116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Powershell</a:t>
            </a:r>
            <a:endParaRPr lang="en-US" dirty="0"/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49214-10C8-4E91-A923-28CFC005EE66}"/>
              </a:ext>
            </a:extLst>
          </p:cNvPr>
          <p:cNvSpPr/>
          <p:nvPr/>
        </p:nvSpPr>
        <p:spPr>
          <a:xfrm>
            <a:off x="8364832" y="3579194"/>
            <a:ext cx="1585631" cy="116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B43A02-FE41-4F60-878E-9DC9873FF237}"/>
              </a:ext>
            </a:extLst>
          </p:cNvPr>
          <p:cNvCxnSpPr/>
          <p:nvPr/>
        </p:nvCxnSpPr>
        <p:spPr>
          <a:xfrm>
            <a:off x="7063595" y="3231979"/>
            <a:ext cx="0" cy="18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E7057-9EB5-4913-BA28-0F9712AEEC84}"/>
              </a:ext>
            </a:extLst>
          </p:cNvPr>
          <p:cNvCxnSpPr/>
          <p:nvPr/>
        </p:nvCxnSpPr>
        <p:spPr>
          <a:xfrm>
            <a:off x="9109088" y="3231979"/>
            <a:ext cx="0" cy="18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2B4D5959-46D6-42BF-9738-11052970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5" y="833200"/>
            <a:ext cx="4557301" cy="45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/>
          </a:blip>
          <a:srcRect t="9126" b="5322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14A251-9C40-4885-A59D-9FECDC1D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818931"/>
            <a:ext cx="3313164" cy="1220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Vision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975" y="4692918"/>
            <a:ext cx="6333697" cy="1317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Monthly Patching is Automated and Engineers have to monitor, report, and remediate with a focus on getting as close as possible to compliance.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453254" y="6356350"/>
            <a:ext cx="900545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699F50C-BE38-4BD0-BA84-9B090E1F2B9B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CDD82FEC-1F14-4A8D-B49E-DAE1B2A1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378" y="1757489"/>
            <a:ext cx="3247587" cy="324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522CCD-394E-419C-91E5-615484017048}"/>
              </a:ext>
            </a:extLst>
          </p:cNvPr>
          <p:cNvSpPr txBox="1"/>
          <p:nvPr/>
        </p:nvSpPr>
        <p:spPr>
          <a:xfrm>
            <a:off x="7028664" y="2151320"/>
            <a:ext cx="97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9AC3AB-7E42-4C3A-853F-8736C7473081}"/>
              </a:ext>
            </a:extLst>
          </p:cNvPr>
          <p:cNvSpPr txBox="1"/>
          <p:nvPr/>
        </p:nvSpPr>
        <p:spPr>
          <a:xfrm>
            <a:off x="6110315" y="3384909"/>
            <a:ext cx="133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Powershell</a:t>
            </a:r>
            <a:endParaRPr lang="en-US" b="1" dirty="0"/>
          </a:p>
        </p:txBody>
      </p:sp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FCF93C7-82FA-4F7D-857F-23D1A6633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27568">
            <a:off x="5048742" y="1640009"/>
            <a:ext cx="2121989" cy="21219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C281012-6E7C-4057-BA2E-13894CBBCE4C}"/>
              </a:ext>
            </a:extLst>
          </p:cNvPr>
          <p:cNvSpPr txBox="1"/>
          <p:nvPr/>
        </p:nvSpPr>
        <p:spPr>
          <a:xfrm>
            <a:off x="5740257" y="2076900"/>
            <a:ext cx="97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SCCM</a:t>
            </a:r>
          </a:p>
        </p:txBody>
      </p:sp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C5C7B395-9DCD-4926-9F53-8C03F94A1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79890">
            <a:off x="7065027" y="2978281"/>
            <a:ext cx="2121989" cy="21219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108C31-19EF-4CE7-8529-0E3211384E34}"/>
              </a:ext>
            </a:extLst>
          </p:cNvPr>
          <p:cNvSpPr txBox="1"/>
          <p:nvPr/>
        </p:nvSpPr>
        <p:spPr>
          <a:xfrm>
            <a:off x="7709500" y="3464502"/>
            <a:ext cx="97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Nessus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4C1BA59-80E6-478C-8ACF-135575B10949}"/>
              </a:ext>
            </a:extLst>
          </p:cNvPr>
          <p:cNvSpPr/>
          <p:nvPr/>
        </p:nvSpPr>
        <p:spPr>
          <a:xfrm>
            <a:off x="2771480" y="187506"/>
            <a:ext cx="6994689" cy="6398126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FFDC-1B66-4808-8CF5-5A2E11A268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59566-F1E1-4FDA-BCDB-1F9A878912EB}"/>
              </a:ext>
            </a:extLst>
          </p:cNvPr>
          <p:cNvSpPr/>
          <p:nvPr/>
        </p:nvSpPr>
        <p:spPr>
          <a:xfrm>
            <a:off x="-7455" y="-3324"/>
            <a:ext cx="2129152" cy="6864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53966-313E-437F-9FEB-CD757D36BC84}"/>
              </a:ext>
            </a:extLst>
          </p:cNvPr>
          <p:cNvSpPr txBox="1"/>
          <p:nvPr/>
        </p:nvSpPr>
        <p:spPr>
          <a:xfrm>
            <a:off x="7681" y="330621"/>
            <a:ext cx="189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Topics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C96C7-4936-4D32-96A0-D2E6CCA9FC8B}"/>
              </a:ext>
            </a:extLst>
          </p:cNvPr>
          <p:cNvSpPr txBox="1"/>
          <p:nvPr/>
        </p:nvSpPr>
        <p:spPr>
          <a:xfrm>
            <a:off x="2942187" y="309045"/>
            <a:ext cx="625214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What do we want to automate?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2014C2-395E-46FD-9723-B0FF81421521}"/>
              </a:ext>
            </a:extLst>
          </p:cNvPr>
          <p:cNvCxnSpPr>
            <a:cxnSpLocks/>
          </p:cNvCxnSpPr>
          <p:nvPr/>
        </p:nvCxnSpPr>
        <p:spPr>
          <a:xfrm>
            <a:off x="44520" y="1454064"/>
            <a:ext cx="2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218A2-F731-46FA-A804-663BB859C7CD}"/>
              </a:ext>
            </a:extLst>
          </p:cNvPr>
          <p:cNvSpPr/>
          <p:nvPr/>
        </p:nvSpPr>
        <p:spPr>
          <a:xfrm>
            <a:off x="284839" y="818218"/>
            <a:ext cx="1844313" cy="10482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020C7-45CD-492F-AC22-598062DB81CF}"/>
              </a:ext>
            </a:extLst>
          </p:cNvPr>
          <p:cNvSpPr txBox="1"/>
          <p:nvPr/>
        </p:nvSpPr>
        <p:spPr>
          <a:xfrm>
            <a:off x="243389" y="846593"/>
            <a:ext cx="166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971388-6934-4BBE-98CC-1EAF83809A38}"/>
              </a:ext>
            </a:extLst>
          </p:cNvPr>
          <p:cNvSpPr txBox="1"/>
          <p:nvPr/>
        </p:nvSpPr>
        <p:spPr>
          <a:xfrm>
            <a:off x="429137" y="1200747"/>
            <a:ext cx="184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do we want to automate?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9AB63EB-1501-4EC0-8E1C-87845E5DA554}"/>
              </a:ext>
            </a:extLst>
          </p:cNvPr>
          <p:cNvSpPr/>
          <p:nvPr/>
        </p:nvSpPr>
        <p:spPr>
          <a:xfrm rot="5400000">
            <a:off x="9030939" y="454158"/>
            <a:ext cx="621340" cy="2945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FE3460-C28C-41A2-8ABB-05E2D116CD5B}"/>
              </a:ext>
            </a:extLst>
          </p:cNvPr>
          <p:cNvSpPr/>
          <p:nvPr/>
        </p:nvSpPr>
        <p:spPr>
          <a:xfrm>
            <a:off x="3116483" y="1125735"/>
            <a:ext cx="2497079" cy="10251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Monthly Patching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06388-95FF-4CA9-9895-220BF1CE0F0C}"/>
              </a:ext>
            </a:extLst>
          </p:cNvPr>
          <p:cNvSpPr/>
          <p:nvPr/>
        </p:nvSpPr>
        <p:spPr>
          <a:xfrm>
            <a:off x="6609833" y="1125735"/>
            <a:ext cx="2497079" cy="10251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Remediation Patching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341A05-DBF9-4111-B699-0BE448A231A0}"/>
              </a:ext>
            </a:extLst>
          </p:cNvPr>
          <p:cNvSpPr/>
          <p:nvPr/>
        </p:nvSpPr>
        <p:spPr>
          <a:xfrm>
            <a:off x="3300446" y="2532317"/>
            <a:ext cx="2129152" cy="82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Packaging and downloading Updates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7A36BA-ABE7-4BE2-9630-F8F6BEA48E9A}"/>
              </a:ext>
            </a:extLst>
          </p:cNvPr>
          <p:cNvSpPr/>
          <p:nvPr/>
        </p:nvSpPr>
        <p:spPr>
          <a:xfrm>
            <a:off x="3300446" y="3662978"/>
            <a:ext cx="2129152" cy="82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Deploying to Pilots and Production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A9AE7C-A59E-4C67-A136-782706E1AEB9}"/>
              </a:ext>
            </a:extLst>
          </p:cNvPr>
          <p:cNvCxnSpPr>
            <a:cxnSpLocks/>
          </p:cNvCxnSpPr>
          <p:nvPr/>
        </p:nvCxnSpPr>
        <p:spPr>
          <a:xfrm>
            <a:off x="4365022" y="2154244"/>
            <a:ext cx="0" cy="37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D94129-5250-4A9F-A627-EEA9B301BF49}"/>
              </a:ext>
            </a:extLst>
          </p:cNvPr>
          <p:cNvCxnSpPr>
            <a:cxnSpLocks/>
            <a:stCxn id="45" idx="0"/>
          </p:cNvCxnSpPr>
          <p:nvPr/>
        </p:nvCxnSpPr>
        <p:spPr>
          <a:xfrm>
            <a:off x="4365022" y="3662978"/>
            <a:ext cx="0" cy="1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9DD166-4867-4AFF-B72B-1B556543B10B}"/>
              </a:ext>
            </a:extLst>
          </p:cNvPr>
          <p:cNvCxnSpPr>
            <a:cxnSpLocks/>
          </p:cNvCxnSpPr>
          <p:nvPr/>
        </p:nvCxnSpPr>
        <p:spPr>
          <a:xfrm>
            <a:off x="4365022" y="3361417"/>
            <a:ext cx="0" cy="29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8AA4F89-B236-49E1-B878-939A1DC916E3}"/>
              </a:ext>
            </a:extLst>
          </p:cNvPr>
          <p:cNvSpPr/>
          <p:nvPr/>
        </p:nvSpPr>
        <p:spPr>
          <a:xfrm>
            <a:off x="6793796" y="2503331"/>
            <a:ext cx="2129152" cy="82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Nessus Scans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5333DE-3200-4553-86BB-A1735464F9F3}"/>
              </a:ext>
            </a:extLst>
          </p:cNvPr>
          <p:cNvSpPr/>
          <p:nvPr/>
        </p:nvSpPr>
        <p:spPr>
          <a:xfrm>
            <a:off x="6793797" y="3589214"/>
            <a:ext cx="2129152" cy="82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Data From Scans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A985C3-D90C-42E5-93F3-EF7CC1FF004D}"/>
              </a:ext>
            </a:extLst>
          </p:cNvPr>
          <p:cNvSpPr/>
          <p:nvPr/>
        </p:nvSpPr>
        <p:spPr>
          <a:xfrm>
            <a:off x="6793797" y="4661057"/>
            <a:ext cx="2129152" cy="82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SUGs and Collections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91EEE9-883D-4CE2-9AB5-2DAB882D1870}"/>
              </a:ext>
            </a:extLst>
          </p:cNvPr>
          <p:cNvSpPr txBox="1"/>
          <p:nvPr/>
        </p:nvSpPr>
        <p:spPr>
          <a:xfrm>
            <a:off x="9766169" y="330621"/>
            <a:ext cx="245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*This model is just for monthly patching. Catching up on old patches will have to be a separate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294C0B-514D-4ED8-973F-AE8C08485458}"/>
              </a:ext>
            </a:extLst>
          </p:cNvPr>
          <p:cNvSpPr/>
          <p:nvPr/>
        </p:nvSpPr>
        <p:spPr>
          <a:xfrm>
            <a:off x="6793796" y="5623491"/>
            <a:ext cx="2129152" cy="82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FFA65C-AF7E-4751-9B37-79D6974039DE}"/>
              </a:ext>
            </a:extLst>
          </p:cNvPr>
          <p:cNvCxnSpPr>
            <a:cxnSpLocks/>
          </p:cNvCxnSpPr>
          <p:nvPr/>
        </p:nvCxnSpPr>
        <p:spPr>
          <a:xfrm>
            <a:off x="7858372" y="2150920"/>
            <a:ext cx="0" cy="37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76C75-6B10-48B1-84C0-C59E3F369A50}"/>
              </a:ext>
            </a:extLst>
          </p:cNvPr>
          <p:cNvCxnSpPr>
            <a:cxnSpLocks/>
          </p:cNvCxnSpPr>
          <p:nvPr/>
        </p:nvCxnSpPr>
        <p:spPr>
          <a:xfrm>
            <a:off x="7858372" y="3197533"/>
            <a:ext cx="0" cy="37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EFECC8-C6BC-4713-8E3F-5767F6CF2E7C}"/>
              </a:ext>
            </a:extLst>
          </p:cNvPr>
          <p:cNvCxnSpPr>
            <a:cxnSpLocks/>
          </p:cNvCxnSpPr>
          <p:nvPr/>
        </p:nvCxnSpPr>
        <p:spPr>
          <a:xfrm>
            <a:off x="7858372" y="4333931"/>
            <a:ext cx="0" cy="34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CB6DC7-D363-4D80-AD74-BDF96AAC1DD6}"/>
              </a:ext>
            </a:extLst>
          </p:cNvPr>
          <p:cNvCxnSpPr>
            <a:cxnSpLocks/>
          </p:cNvCxnSpPr>
          <p:nvPr/>
        </p:nvCxnSpPr>
        <p:spPr>
          <a:xfrm>
            <a:off x="7858372" y="5434454"/>
            <a:ext cx="0" cy="37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9FA4B1-F640-4C6A-9C10-EA852AA9012B}"/>
              </a:ext>
            </a:extLst>
          </p:cNvPr>
          <p:cNvSpPr/>
          <p:nvPr/>
        </p:nvSpPr>
        <p:spPr>
          <a:xfrm>
            <a:off x="2862578" y="176697"/>
            <a:ext cx="6994689" cy="6398126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45F8-62C0-4B38-B8D4-466CB8B4AF4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9F6B-852B-4BDE-8FB3-7345821ECE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9D48F-8ED7-4427-8C3B-62AE5597571F}"/>
              </a:ext>
            </a:extLst>
          </p:cNvPr>
          <p:cNvSpPr/>
          <p:nvPr/>
        </p:nvSpPr>
        <p:spPr>
          <a:xfrm>
            <a:off x="-7455" y="-3324"/>
            <a:ext cx="2129152" cy="6864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84E49-2DDD-495D-A76F-16859C40F4C0}"/>
              </a:ext>
            </a:extLst>
          </p:cNvPr>
          <p:cNvSpPr txBox="1"/>
          <p:nvPr/>
        </p:nvSpPr>
        <p:spPr>
          <a:xfrm>
            <a:off x="7681" y="330621"/>
            <a:ext cx="189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Design Topics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0B1FB-D6A6-4AD7-8A8D-1B3C826969D3}"/>
              </a:ext>
            </a:extLst>
          </p:cNvPr>
          <p:cNvCxnSpPr>
            <a:cxnSpLocks/>
          </p:cNvCxnSpPr>
          <p:nvPr/>
        </p:nvCxnSpPr>
        <p:spPr>
          <a:xfrm>
            <a:off x="33384" y="1986400"/>
            <a:ext cx="2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6AD8B-765A-4FC2-B8BB-B68EF505D2F7}"/>
              </a:ext>
            </a:extLst>
          </p:cNvPr>
          <p:cNvSpPr/>
          <p:nvPr/>
        </p:nvSpPr>
        <p:spPr>
          <a:xfrm>
            <a:off x="284229" y="818219"/>
            <a:ext cx="1844923" cy="173644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05EE7-997F-4501-B3DB-70B952087D43}"/>
              </a:ext>
            </a:extLst>
          </p:cNvPr>
          <p:cNvSpPr txBox="1"/>
          <p:nvPr/>
        </p:nvSpPr>
        <p:spPr>
          <a:xfrm>
            <a:off x="243388" y="846593"/>
            <a:ext cx="17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317A9-62D3-445A-B3B5-9940036483F2}"/>
              </a:ext>
            </a:extLst>
          </p:cNvPr>
          <p:cNvSpPr txBox="1"/>
          <p:nvPr/>
        </p:nvSpPr>
        <p:spPr>
          <a:xfrm>
            <a:off x="538756" y="1241857"/>
            <a:ext cx="155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do we want to automate?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D15BA-832A-403C-9244-E0CEA29E6E50}"/>
              </a:ext>
            </a:extLst>
          </p:cNvPr>
          <p:cNvSpPr txBox="1"/>
          <p:nvPr/>
        </p:nvSpPr>
        <p:spPr>
          <a:xfrm>
            <a:off x="742614" y="1832511"/>
            <a:ext cx="9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Monthly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999EBAE9-D72B-4E60-977F-2DE74E01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530" y="1375363"/>
            <a:ext cx="227177" cy="22717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3E20E89-8BE9-4884-914A-7C4CED790EBD}"/>
              </a:ext>
            </a:extLst>
          </p:cNvPr>
          <p:cNvGrpSpPr/>
          <p:nvPr/>
        </p:nvGrpSpPr>
        <p:grpSpPr>
          <a:xfrm>
            <a:off x="2942187" y="299903"/>
            <a:ext cx="6522324" cy="603057"/>
            <a:chOff x="2942187" y="299903"/>
            <a:chExt cx="6522324" cy="603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09387B-D0CC-4CC7-B490-982DAB465262}"/>
                </a:ext>
              </a:extLst>
            </p:cNvPr>
            <p:cNvSpPr txBox="1"/>
            <p:nvPr/>
          </p:nvSpPr>
          <p:spPr>
            <a:xfrm>
              <a:off x="2942187" y="309045"/>
              <a:ext cx="6252148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How do we automate monthly? 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0C3C856-C283-4427-A227-BC82EE61F3BF}"/>
                </a:ext>
              </a:extLst>
            </p:cNvPr>
            <p:cNvSpPr/>
            <p:nvPr/>
          </p:nvSpPr>
          <p:spPr>
            <a:xfrm rot="5400000">
              <a:off x="9027894" y="466344"/>
              <a:ext cx="603057" cy="27017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2D128E5-E3EE-48FE-B964-D6E21650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123" y="1115632"/>
            <a:ext cx="6994688" cy="26738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have [X] Collections With Maintenance Windows for week 3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automate monthly software update group creation leveraging ADRs and scripting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script deployments to these collections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Script Reside on CAS and run on Task Scheduler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have custom reports built for this or use the default reports with subscription models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3CAE83-B3B2-4FD7-8643-EDB11DCCD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75" y="4150139"/>
            <a:ext cx="6252147" cy="22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3D21-4A63-4C01-A1B7-EFC5CF4BBD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EA927-253C-4689-A766-5B536AAE2F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82306-A478-4B41-B315-DB14DCB38E1D}"/>
              </a:ext>
            </a:extLst>
          </p:cNvPr>
          <p:cNvSpPr/>
          <p:nvPr/>
        </p:nvSpPr>
        <p:spPr>
          <a:xfrm>
            <a:off x="-7455" y="-3324"/>
            <a:ext cx="2129152" cy="6864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60ABB-B56B-4C8C-979C-E2F6224C07C2}"/>
              </a:ext>
            </a:extLst>
          </p:cNvPr>
          <p:cNvSpPr txBox="1"/>
          <p:nvPr/>
        </p:nvSpPr>
        <p:spPr>
          <a:xfrm>
            <a:off x="7681" y="330621"/>
            <a:ext cx="189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Design Topics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6B4DFC-376A-4A09-90CA-77AB53B9D85B}"/>
              </a:ext>
            </a:extLst>
          </p:cNvPr>
          <p:cNvCxnSpPr>
            <a:cxnSpLocks/>
          </p:cNvCxnSpPr>
          <p:nvPr/>
        </p:nvCxnSpPr>
        <p:spPr>
          <a:xfrm>
            <a:off x="33385" y="2328106"/>
            <a:ext cx="2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75294-D1E6-45B8-8D73-8E811482440C}"/>
              </a:ext>
            </a:extLst>
          </p:cNvPr>
          <p:cNvSpPr/>
          <p:nvPr/>
        </p:nvSpPr>
        <p:spPr>
          <a:xfrm>
            <a:off x="284229" y="818219"/>
            <a:ext cx="1844923" cy="209466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12896-BCF7-4C0E-924A-EEE8AE9B9AF8}"/>
              </a:ext>
            </a:extLst>
          </p:cNvPr>
          <p:cNvSpPr txBox="1"/>
          <p:nvPr/>
        </p:nvSpPr>
        <p:spPr>
          <a:xfrm>
            <a:off x="243389" y="846593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90501-C748-4853-BE07-8CE4DB57D28E}"/>
              </a:ext>
            </a:extLst>
          </p:cNvPr>
          <p:cNvSpPr txBox="1"/>
          <p:nvPr/>
        </p:nvSpPr>
        <p:spPr>
          <a:xfrm>
            <a:off x="538756" y="1241857"/>
            <a:ext cx="155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do we want to automate?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C791F621-244B-4BAB-B60F-30237656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512" y="1380071"/>
            <a:ext cx="185245" cy="18524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F9CED59-4185-4F8E-81B6-FED2F00BF97D}"/>
              </a:ext>
            </a:extLst>
          </p:cNvPr>
          <p:cNvGrpSpPr/>
          <p:nvPr/>
        </p:nvGrpSpPr>
        <p:grpSpPr>
          <a:xfrm>
            <a:off x="2932760" y="215161"/>
            <a:ext cx="6522324" cy="603057"/>
            <a:chOff x="2942187" y="299903"/>
            <a:chExt cx="6522324" cy="603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A2B106-B8C0-42A7-91C7-068818A670D4}"/>
                </a:ext>
              </a:extLst>
            </p:cNvPr>
            <p:cNvSpPr txBox="1"/>
            <p:nvPr/>
          </p:nvSpPr>
          <p:spPr>
            <a:xfrm>
              <a:off x="2942187" y="309045"/>
              <a:ext cx="6252148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Monthly Workflow and Calendar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8DBA472-231B-4010-BB80-D12AD549D790}"/>
                </a:ext>
              </a:extLst>
            </p:cNvPr>
            <p:cNvSpPr/>
            <p:nvPr/>
          </p:nvSpPr>
          <p:spPr>
            <a:xfrm rot="5400000">
              <a:off x="9027894" y="466344"/>
              <a:ext cx="603057" cy="27017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8FCEBD6A-8EAC-4D1B-AFD2-A3629D48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45" y="1894838"/>
            <a:ext cx="185245" cy="18524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2CEC3BA-5F55-4961-B877-612CE80EC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74" y="1749476"/>
            <a:ext cx="9443993" cy="26107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ADF96D-6EE3-485B-9FB9-94E185E5046F}"/>
              </a:ext>
            </a:extLst>
          </p:cNvPr>
          <p:cNvSpPr txBox="1"/>
          <p:nvPr/>
        </p:nvSpPr>
        <p:spPr>
          <a:xfrm>
            <a:off x="762250" y="2174217"/>
            <a:ext cx="165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1341E02C-FA79-46A6-A4B2-2AACC4E0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94" y="4689670"/>
            <a:ext cx="8938090" cy="1833678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Patch Tuesday the ADR Creates the SUG</a:t>
            </a:r>
          </a:p>
          <a:p>
            <a:pPr lvl="2"/>
            <a:r>
              <a:rPr lang="en-US" dirty="0"/>
              <a:t>Script Renames SUG</a:t>
            </a:r>
          </a:p>
          <a:p>
            <a:pPr lvl="1"/>
            <a:r>
              <a:rPr lang="en-US" dirty="0"/>
              <a:t>Scripts Deploy Monthly Patches to Pilot on the same week as Patch Tuesday</a:t>
            </a:r>
          </a:p>
          <a:p>
            <a:pPr lvl="1"/>
            <a:r>
              <a:rPr lang="en-US" dirty="0"/>
              <a:t>Scripts Deploy Monthly Patches to Production the week after</a:t>
            </a:r>
          </a:p>
          <a:p>
            <a:pPr lvl="1"/>
            <a:r>
              <a:rPr lang="en-US" dirty="0"/>
              <a:t>Engineering monitors and reports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252820-425C-4E10-B2DD-D286C381E8C2}"/>
              </a:ext>
            </a:extLst>
          </p:cNvPr>
          <p:cNvSpPr txBox="1"/>
          <p:nvPr/>
        </p:nvSpPr>
        <p:spPr>
          <a:xfrm>
            <a:off x="742614" y="1832511"/>
            <a:ext cx="9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Monthly</a:t>
            </a:r>
          </a:p>
        </p:txBody>
      </p:sp>
    </p:spTree>
    <p:extLst>
      <p:ext uri="{BB962C8B-B14F-4D97-AF65-F5344CB8AC3E}">
        <p14:creationId xmlns:p14="http://schemas.microsoft.com/office/powerpoint/2010/main" val="77447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F11C-ABF4-4861-AC7F-9A239D73B52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5C23-330E-4835-8AA6-62580CB346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CC31F-CF89-4F0E-BAFB-8DB8640EE0C4}"/>
              </a:ext>
            </a:extLst>
          </p:cNvPr>
          <p:cNvSpPr/>
          <p:nvPr/>
        </p:nvSpPr>
        <p:spPr>
          <a:xfrm>
            <a:off x="-7455" y="-3324"/>
            <a:ext cx="2129152" cy="6864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7D4D2-A683-4895-91F0-5E92FFC5FE29}"/>
              </a:ext>
            </a:extLst>
          </p:cNvPr>
          <p:cNvSpPr/>
          <p:nvPr/>
        </p:nvSpPr>
        <p:spPr>
          <a:xfrm>
            <a:off x="284229" y="818219"/>
            <a:ext cx="1844923" cy="209466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FFD56-20D7-4DFE-90E0-A2EBF4526CA3}"/>
              </a:ext>
            </a:extLst>
          </p:cNvPr>
          <p:cNvSpPr txBox="1"/>
          <p:nvPr/>
        </p:nvSpPr>
        <p:spPr>
          <a:xfrm>
            <a:off x="7681" y="330621"/>
            <a:ext cx="189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Design Topics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8521B-16F9-45D5-9194-DD41652CC749}"/>
              </a:ext>
            </a:extLst>
          </p:cNvPr>
          <p:cNvSpPr txBox="1"/>
          <p:nvPr/>
        </p:nvSpPr>
        <p:spPr>
          <a:xfrm>
            <a:off x="538756" y="1241857"/>
            <a:ext cx="155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do we want to automate?</a:t>
            </a:r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55DC39AB-BA92-41EC-A432-F593EB777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45" y="1894838"/>
            <a:ext cx="185245" cy="185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FE115F-8D75-4E92-89B8-7E0B55C7BA55}"/>
              </a:ext>
            </a:extLst>
          </p:cNvPr>
          <p:cNvSpPr txBox="1"/>
          <p:nvPr/>
        </p:nvSpPr>
        <p:spPr>
          <a:xfrm>
            <a:off x="737344" y="2209844"/>
            <a:ext cx="165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Remediation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48EC1-DDDB-4AC0-97C1-F2C796EAE20B}"/>
              </a:ext>
            </a:extLst>
          </p:cNvPr>
          <p:cNvSpPr txBox="1"/>
          <p:nvPr/>
        </p:nvSpPr>
        <p:spPr>
          <a:xfrm>
            <a:off x="742614" y="1832511"/>
            <a:ext cx="9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Monthly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01CC9-14BE-4138-B12D-05C84F00455B}"/>
              </a:ext>
            </a:extLst>
          </p:cNvPr>
          <p:cNvSpPr txBox="1"/>
          <p:nvPr/>
        </p:nvSpPr>
        <p:spPr>
          <a:xfrm>
            <a:off x="243389" y="846593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872BC7-E9FD-43A2-8B35-1D41AD8C13F6}"/>
              </a:ext>
            </a:extLst>
          </p:cNvPr>
          <p:cNvCxnSpPr>
            <a:cxnSpLocks/>
          </p:cNvCxnSpPr>
          <p:nvPr/>
        </p:nvCxnSpPr>
        <p:spPr>
          <a:xfrm>
            <a:off x="33385" y="2375240"/>
            <a:ext cx="2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C12FD1-3CBF-43AD-AE8C-E59678F49C6C}"/>
              </a:ext>
            </a:extLst>
          </p:cNvPr>
          <p:cNvGrpSpPr/>
          <p:nvPr/>
        </p:nvGrpSpPr>
        <p:grpSpPr>
          <a:xfrm>
            <a:off x="2932760" y="215161"/>
            <a:ext cx="6522324" cy="603057"/>
            <a:chOff x="2942187" y="299903"/>
            <a:chExt cx="6522324" cy="603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C7731A-79EB-4E7B-884B-130E5DC195FB}"/>
                </a:ext>
              </a:extLst>
            </p:cNvPr>
            <p:cNvSpPr txBox="1"/>
            <p:nvPr/>
          </p:nvSpPr>
          <p:spPr>
            <a:xfrm>
              <a:off x="2942187" y="309045"/>
              <a:ext cx="6252148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Remediation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C684296-136A-4A21-A4B6-B1B88F1D2080}"/>
                </a:ext>
              </a:extLst>
            </p:cNvPr>
            <p:cNvSpPr/>
            <p:nvPr/>
          </p:nvSpPr>
          <p:spPr>
            <a:xfrm rot="5400000">
              <a:off x="9027894" y="466344"/>
              <a:ext cx="603057" cy="27017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4C276-B39C-43A9-A5C0-EDB90622FB65}"/>
              </a:ext>
            </a:extLst>
          </p:cNvPr>
          <p:cNvSpPr/>
          <p:nvPr/>
        </p:nvSpPr>
        <p:spPr>
          <a:xfrm>
            <a:off x="2932760" y="908148"/>
            <a:ext cx="7024797" cy="602879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025FD-83A0-4508-B39A-2BEDC58C80F3}"/>
              </a:ext>
            </a:extLst>
          </p:cNvPr>
          <p:cNvSpPr txBox="1"/>
          <p:nvPr/>
        </p:nvSpPr>
        <p:spPr>
          <a:xfrm>
            <a:off x="2940215" y="916058"/>
            <a:ext cx="420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Tasks to Automate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AF2DA-66EA-4C52-A7B0-88DCF9ABB764}"/>
              </a:ext>
            </a:extLst>
          </p:cNvPr>
          <p:cNvSpPr txBox="1"/>
          <p:nvPr/>
        </p:nvSpPr>
        <p:spPr>
          <a:xfrm>
            <a:off x="3121935" y="1503467"/>
            <a:ext cx="5988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Scheduled Nessus Scans on specific machine groups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Scheduled Script to Pull Reports as csv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Scheduled Script to assign hostname to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r>
              <a:rPr lang="en-US" dirty="0">
                <a:solidFill>
                  <a:schemeClr val="bg1"/>
                </a:solidFill>
              </a:rPr>
              <a:t> addresses via DNS (The IPs should be static for server)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Script to create collections of the converted machine names.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Script to create SUG from missing patches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Script to create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4E822E-78C1-482F-B001-30CCD44415F1}"/>
              </a:ext>
            </a:extLst>
          </p:cNvPr>
          <p:cNvSpPr/>
          <p:nvPr/>
        </p:nvSpPr>
        <p:spPr>
          <a:xfrm>
            <a:off x="7284482" y="2111482"/>
            <a:ext cx="903173" cy="24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4FBEE81-5916-4197-B886-4A82509B6A3A}"/>
              </a:ext>
            </a:extLst>
          </p:cNvPr>
          <p:cNvSpPr/>
          <p:nvPr/>
        </p:nvSpPr>
        <p:spPr>
          <a:xfrm rot="5400000">
            <a:off x="7773446" y="3522890"/>
            <a:ext cx="2721797" cy="799310"/>
          </a:xfrm>
          <a:prstGeom prst="triangle">
            <a:avLst>
              <a:gd name="adj" fmla="val 5526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F1EECA-3406-4572-924C-B195C2B43A8E}"/>
              </a:ext>
            </a:extLst>
          </p:cNvPr>
          <p:cNvSpPr/>
          <p:nvPr/>
        </p:nvSpPr>
        <p:spPr>
          <a:xfrm>
            <a:off x="9720921" y="3995258"/>
            <a:ext cx="1222867" cy="24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Powershell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213056-883E-417B-B287-DFB8A300FBD2}"/>
              </a:ext>
            </a:extLst>
          </p:cNvPr>
          <p:cNvCxnSpPr/>
          <p:nvPr/>
        </p:nvCxnSpPr>
        <p:spPr>
          <a:xfrm flipH="1">
            <a:off x="3389152" y="2517621"/>
            <a:ext cx="534553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9C9E9C-9F8A-4793-86C0-DA584E1D62D8}"/>
              </a:ext>
            </a:extLst>
          </p:cNvPr>
          <p:cNvCxnSpPr/>
          <p:nvPr/>
        </p:nvCxnSpPr>
        <p:spPr>
          <a:xfrm flipH="1">
            <a:off x="3423231" y="5396443"/>
            <a:ext cx="534553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0EA54-FF28-4DF2-BCB6-FB29DB33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is just for example only (We wouldn’t deploy to “All Systems”)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D60E-9A00-4CB1-B7BA-C8E75AE2E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5962727" cy="608895"/>
          </a:xfrm>
        </p:spPr>
        <p:txBody>
          <a:bodyPr/>
          <a:lstStyle/>
          <a:p>
            <a:r>
              <a:rPr lang="en-US" dirty="0"/>
              <a:t>This subscription report will look similar to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54B648-E123-46B9-9DC3-DE2BCCC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E55C0-CEC9-4D08-9AC9-64DBBFAF04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0256-4279-4B63-9185-3092CB127C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4D37A-B06C-4175-9F76-1612DF32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4" y="4211306"/>
            <a:ext cx="7399049" cy="1496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77C84-0A78-44C2-8767-5C0F3986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4" y="3812632"/>
            <a:ext cx="7399049" cy="4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1D499D-D32A-4FD7-857D-633F2BEB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25767" cy="2958275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PowerBI</a:t>
            </a:r>
            <a:r>
              <a:rPr lang="en-US" dirty="0"/>
              <a:t> or Tableau to create enhanced reporting straight from the SCCM Database over Deployments. </a:t>
            </a:r>
          </a:p>
          <a:p>
            <a:r>
              <a:rPr lang="en-US" dirty="0"/>
              <a:t>It’s not necessary but you can do a lot of interesting things to drill down on reports</a:t>
            </a:r>
          </a:p>
          <a:p>
            <a:r>
              <a:rPr lang="en-US" dirty="0"/>
              <a:t>SCCM’s default SSRS Reports are sufficient for the reporting we want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029A-A572-4333-A2E4-164106577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5441582" cy="608895"/>
          </a:xfrm>
        </p:spPr>
        <p:txBody>
          <a:bodyPr/>
          <a:lstStyle/>
          <a:p>
            <a:r>
              <a:rPr lang="en-US" dirty="0"/>
              <a:t>Data Analytics Enhancements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AE2391-D1BA-4F6F-9763-C726A0D8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DACB3-079E-40B3-A85D-01B462740C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5DB8-D78A-4CA0-BFED-D04F393FBD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4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6.potx" id="{9FD5D463-2B33-42F3-81B0-0B3C3C07F674}" vid="{A96E6666-7943-4E22-B401-67432B4C0C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Patching Automation</vt:lpstr>
      <vt:lpstr>Technologies Leveraged and Design Topics</vt:lpstr>
      <vt:lpstr>The Vision</vt:lpstr>
      <vt:lpstr>PowerPoint Presentation</vt:lpstr>
      <vt:lpstr>PowerPoint Presentation</vt:lpstr>
      <vt:lpstr>PowerPoint Presentation</vt:lpstr>
      <vt:lpstr>PowerPoint Presentation</vt:lpstr>
      <vt:lpstr>Reporting</vt:lpstr>
      <vt:lpstr>Reporting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2018-09-14T16:25:32Z</dcterms:created>
  <dcterms:modified xsi:type="dcterms:W3CDTF">2018-09-17T13:21:32Z</dcterms:modified>
</cp:coreProperties>
</file>