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Franklin Gothic Book" pitchFamily="34" charset="0"/>
      <p:regular r:id="rId18"/>
      <p:italic r:id="rId19"/>
    </p:embeddedFont>
    <p:embeddedFont>
      <p:font typeface="Libre Franklin" charset="0"/>
      <p:regular r:id="rId20"/>
      <p:bold r:id="rId21"/>
      <p:italic r:id="rId22"/>
      <p:boldItalic r:id="rId23"/>
    </p:embeddedFont>
    <p:embeddedFont>
      <p:font typeface="Wingdings 2" pitchFamily="18" charset="2"/>
      <p:regular r:id="rId24"/>
    </p:embeddedFont>
    <p:embeddedFont>
      <p:font typeface="Libre Baskerville" charset="0"/>
      <p:regular r:id="rId25"/>
      <p:bold r:id="rId26"/>
      <p:italic r:id="rId27"/>
    </p:embeddedFont>
    <p:embeddedFont>
      <p:font typeface="Perpetua" pitchFamily="18"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028C1D5-1838-4CCF-BC29-2E7356B41AD0}">
  <a:tblStyle styleId="{2028C1D5-1838-4CCF-BC29-2E7356B41A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5" autoAdjust="0"/>
    <p:restoredTop sz="94660"/>
  </p:normalViewPr>
  <p:slideViewPr>
    <p:cSldViewPr snapToGrid="0">
      <p:cViewPr varScale="1">
        <p:scale>
          <a:sx n="98" d="100"/>
          <a:sy n="98" d="100"/>
        </p:scale>
        <p:origin x="-528"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8b43b1e94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1c8b43b1e94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0faec0ba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d0faec0ba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0faec0ba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d0faec0ba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0faec0ba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0faec0ba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d0faec0ba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d0faec0ba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be332096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6be332096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d07059c00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1d07059c00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c8b43b1e94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g1c8b43b1e94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c8b43b1e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c8b43b1e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c9879d75e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c9879d75e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9e084f11f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9e084f11f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8b43b1e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1c8b43b1e9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6325699035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g26325699035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9e084f11f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9e084f11f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be332096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be332096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1"/>
            <a:ext cx="201168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01"/>
        <p:cNvGrpSpPr/>
        <p:nvPr/>
      </p:nvGrpSpPr>
      <p:grpSpPr>
        <a:xfrm>
          <a:off x="0" y="0"/>
          <a:ext cx="0" cy="0"/>
          <a:chOff x="0" y="0"/>
          <a:chExt cx="0" cy="0"/>
        </a:xfrm>
      </p:grpSpPr>
      <p:sp>
        <p:nvSpPr>
          <p:cNvPr id="102" name="Google Shape;102;p13"/>
          <p:cNvSpPr txBox="1">
            <a:spLocks noGrp="1"/>
          </p:cNvSpPr>
          <p:nvPr>
            <p:ph type="title"/>
          </p:nvPr>
        </p:nvSpPr>
        <p:spPr>
          <a:xfrm>
            <a:off x="2071670" y="267875"/>
            <a:ext cx="6758100" cy="750300"/>
          </a:xfrm>
          <a:prstGeom prst="rect">
            <a:avLst/>
          </a:prstGeom>
          <a:noFill/>
          <a:ln>
            <a:noFill/>
          </a:ln>
        </p:spPr>
        <p:txBody>
          <a:bodyPr spcFirstLastPara="1" wrap="square" lIns="91425" tIns="45700" rIns="91425" bIns="91425" anchor="b"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3" name="Google Shape;103;p13"/>
          <p:cNvSpPr txBox="1">
            <a:spLocks noGrp="1"/>
          </p:cNvSpPr>
          <p:nvPr>
            <p:ph type="ftr" idx="11"/>
          </p:nvPr>
        </p:nvSpPr>
        <p:spPr>
          <a:xfrm>
            <a:off x="642910" y="4693461"/>
            <a:ext cx="7729500" cy="342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dk1"/>
                </a:solidFill>
                <a:latin typeface="Times New Roman"/>
                <a:ea typeface="Times New Roman"/>
                <a:cs typeface="Times New Roman"/>
                <a:sym typeface="Times New Roman"/>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13"/>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rtl="0">
              <a:spcBef>
                <a:spcPts val="0"/>
              </a:spcBef>
              <a:buNone/>
              <a:defRPr/>
            </a:lvl1pPr>
            <a:lvl2pPr marL="0" lvl="1" indent="0" algn="ctr" rtl="0">
              <a:spcBef>
                <a:spcPts val="0"/>
              </a:spcBef>
              <a:buNone/>
              <a:defRPr/>
            </a:lvl2pPr>
            <a:lvl3pPr marL="0" lvl="2" indent="0" algn="ctr" rtl="0">
              <a:spcBef>
                <a:spcPts val="0"/>
              </a:spcBef>
              <a:buNone/>
              <a:defRPr/>
            </a:lvl3pPr>
            <a:lvl4pPr marL="0" lvl="3" indent="0" algn="ctr" rtl="0">
              <a:spcBef>
                <a:spcPts val="0"/>
              </a:spcBef>
              <a:buNone/>
              <a:defRPr/>
            </a:lvl4pPr>
            <a:lvl5pPr marL="0" lvl="4" indent="0" algn="ctr" rtl="0">
              <a:spcBef>
                <a:spcPts val="0"/>
              </a:spcBef>
              <a:buNone/>
              <a:defRPr/>
            </a:lvl5pPr>
            <a:lvl6pPr marL="0" lvl="5" indent="0" algn="ctr" rtl="0">
              <a:spcBef>
                <a:spcPts val="0"/>
              </a:spcBef>
              <a:buNone/>
              <a:defRPr/>
            </a:lvl6pPr>
            <a:lvl7pPr marL="0" lvl="6" indent="0" algn="ctr" rtl="0">
              <a:spcBef>
                <a:spcPts val="0"/>
              </a:spcBef>
              <a:buNone/>
              <a:defRPr/>
            </a:lvl7pPr>
            <a:lvl8pPr marL="0" lvl="7" indent="0" algn="ctr" rtl="0">
              <a:spcBef>
                <a:spcPts val="0"/>
              </a:spcBef>
              <a:buNone/>
              <a:defRPr/>
            </a:lvl8pPr>
            <a:lvl9pPr marL="0" lvl="8" indent="0" algn="ctr" rtl="0">
              <a:spcBef>
                <a:spcPts val="0"/>
              </a:spcBef>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105" name="Google Shape;105;p13"/>
          <p:cNvSpPr txBox="1">
            <a:spLocks noGrp="1"/>
          </p:cNvSpPr>
          <p:nvPr>
            <p:ph type="body" idx="1"/>
          </p:nvPr>
        </p:nvSpPr>
        <p:spPr>
          <a:xfrm>
            <a:off x="500034" y="1085850"/>
            <a:ext cx="8186700" cy="3429000"/>
          </a:xfrm>
          <a:prstGeom prst="rect">
            <a:avLst/>
          </a:prstGeom>
          <a:noFill/>
          <a:ln>
            <a:noFill/>
          </a:ln>
        </p:spPr>
        <p:txBody>
          <a:bodyPr spcFirstLastPara="1" wrap="square" lIns="91425" tIns="45700" rIns="91425" bIns="45700" anchor="t" anchorCtr="0">
            <a:normAutofit/>
          </a:bodyPr>
          <a:lstStyle>
            <a:lvl1pPr marL="457200" lvl="0" indent="-325755" algn="l" rtl="0">
              <a:spcBef>
                <a:spcPts val="580"/>
              </a:spcBef>
              <a:spcAft>
                <a:spcPts val="0"/>
              </a:spcAft>
              <a:buSzPts val="1530"/>
              <a:buChar char="⚫"/>
              <a:defRPr/>
            </a:lvl1pPr>
            <a:lvl2pPr marL="914400" lvl="1" indent="-325755" algn="l" rtl="0">
              <a:spcBef>
                <a:spcPts val="370"/>
              </a:spcBef>
              <a:spcAft>
                <a:spcPts val="0"/>
              </a:spcAft>
              <a:buSzPts val="1530"/>
              <a:buChar char="⚫"/>
              <a:defRPr/>
            </a:lvl2pPr>
            <a:lvl3pPr marL="1371600" lvl="2" indent="-325755" algn="l" rtl="0">
              <a:spcBef>
                <a:spcPts val="370"/>
              </a:spcBef>
              <a:spcAft>
                <a:spcPts val="0"/>
              </a:spcAft>
              <a:buSzPts val="1530"/>
              <a:buChar char="⚫"/>
              <a:defRPr/>
            </a:lvl3pPr>
            <a:lvl4pPr marL="1828800" lvl="3" indent="-320039" algn="l" rtl="0">
              <a:spcBef>
                <a:spcPts val="370"/>
              </a:spcBef>
              <a:spcAft>
                <a:spcPts val="0"/>
              </a:spcAft>
              <a:buSzPts val="1440"/>
              <a:buChar char="⚫"/>
              <a:defRPr/>
            </a:lvl4pPr>
            <a:lvl5pPr marL="2286000" lvl="4" indent="-342900" algn="l" rtl="0">
              <a:spcBef>
                <a:spcPts val="370"/>
              </a:spcBef>
              <a:spcAft>
                <a:spcPts val="0"/>
              </a:spcAft>
              <a:buSzPts val="1800"/>
              <a:buChar char="o"/>
              <a:defRPr/>
            </a:lvl5pPr>
            <a:lvl6pPr marL="2743200" lvl="5" indent="-342900" algn="l" rtl="0">
              <a:spcBef>
                <a:spcPts val="370"/>
              </a:spcBef>
              <a:spcAft>
                <a:spcPts val="0"/>
              </a:spcAft>
              <a:buSzPts val="1800"/>
              <a:buChar char="•"/>
              <a:defRPr/>
            </a:lvl6pPr>
            <a:lvl7pPr marL="3200400" lvl="6" indent="-342900" algn="l" rtl="0">
              <a:spcBef>
                <a:spcPts val="370"/>
              </a:spcBef>
              <a:spcAft>
                <a:spcPts val="0"/>
              </a:spcAft>
              <a:buSzPts val="1800"/>
              <a:buChar char="•"/>
              <a:defRPr/>
            </a:lvl7pPr>
            <a:lvl8pPr marL="3657600" lvl="7" indent="-342900" algn="l" rtl="0">
              <a:spcBef>
                <a:spcPts val="370"/>
              </a:spcBef>
              <a:spcAft>
                <a:spcPts val="0"/>
              </a:spcAft>
              <a:buSzPts val="1800"/>
              <a:buChar char="•"/>
              <a:defRPr/>
            </a:lvl8pPr>
            <a:lvl9pPr marL="4114800" lvl="8" indent="-342900" algn="l" rtl="0">
              <a:spcBef>
                <a:spcPts val="37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714376"/>
            <a:ext cx="7772400" cy="1021556"/>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4656582"/>
            <a:ext cx="457200" cy="3429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04788"/>
            <a:ext cx="7772400" cy="85725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2" name="Google Shape;112;p14"/>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a:t>
            </a:fld>
            <a:endParaRPr/>
          </a:p>
        </p:txBody>
      </p:sp>
      <p:sp>
        <p:nvSpPr>
          <p:cNvPr id="113" name="Google Shape;113;p14"/>
          <p:cNvSpPr txBox="1">
            <a:spLocks noGrp="1"/>
          </p:cNvSpPr>
          <p:nvPr>
            <p:ph type="ctrTitle"/>
          </p:nvPr>
        </p:nvSpPr>
        <p:spPr>
          <a:xfrm>
            <a:off x="270012" y="1159697"/>
            <a:ext cx="8604000" cy="1102500"/>
          </a:xfrm>
          <a:prstGeom prst="rect">
            <a:avLst/>
          </a:prstGeom>
          <a:noFill/>
          <a:ln>
            <a:noFill/>
          </a:ln>
        </p:spPr>
        <p:txBody>
          <a:bodyPr spcFirstLastPara="1" wrap="square" lIns="91425" tIns="45700" rIns="91425" bIns="91425" anchor="ctr" anchorCtr="0">
            <a:noAutofit/>
          </a:bodyPr>
          <a:lstStyle/>
          <a:p>
            <a:pPr marL="0" lvl="0" indent="0" algn="ctr" rtl="0">
              <a:spcBef>
                <a:spcPts val="0"/>
              </a:spcBef>
              <a:spcAft>
                <a:spcPts val="0"/>
              </a:spcAft>
              <a:buClr>
                <a:srgbClr val="FFFFFF"/>
              </a:buClr>
              <a:buSzPts val="3200"/>
              <a:buFont typeface="Libre Franklin"/>
              <a:buNone/>
            </a:pPr>
            <a:r>
              <a:rPr lang="en" sz="2600" b="1">
                <a:latin typeface="Times New Roman"/>
                <a:ea typeface="Times New Roman"/>
                <a:cs typeface="Times New Roman"/>
                <a:sym typeface="Times New Roman"/>
              </a:rPr>
              <a:t>Analysis of Twitter Data to Evaluate Women’s Safety and Inclusion in Society</a:t>
            </a:r>
            <a:endParaRPr sz="2600" b="1">
              <a:latin typeface="Times New Roman"/>
              <a:ea typeface="Times New Roman"/>
              <a:cs typeface="Times New Roman"/>
              <a:sym typeface="Times New Roman"/>
            </a:endParaRPr>
          </a:p>
        </p:txBody>
      </p:sp>
      <p:pic>
        <p:nvPicPr>
          <p:cNvPr id="115" name="Google Shape;115;p14"/>
          <p:cNvPicPr preferRelativeResize="0"/>
          <p:nvPr/>
        </p:nvPicPr>
        <p:blipFill>
          <a:blip r:embed="rId3">
            <a:alphaModFix/>
          </a:blip>
          <a:stretch>
            <a:fillRect/>
          </a:stretch>
        </p:blipFill>
        <p:spPr>
          <a:xfrm>
            <a:off x="2271738" y="2409337"/>
            <a:ext cx="4132549" cy="2306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3"/>
          <p:cNvSpPr txBox="1">
            <a:spLocks noGrp="1"/>
          </p:cNvSpPr>
          <p:nvPr>
            <p:ph type="title"/>
          </p:nvPr>
        </p:nvSpPr>
        <p:spPr>
          <a:xfrm>
            <a:off x="994775" y="102653"/>
            <a:ext cx="7772400" cy="8574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 sz="3200" b="1" dirty="0">
                <a:latin typeface="Times New Roman"/>
                <a:ea typeface="Times New Roman"/>
                <a:cs typeface="Times New Roman"/>
                <a:sym typeface="Times New Roman"/>
              </a:rPr>
              <a:t>Result Analysis</a:t>
            </a:r>
            <a:endParaRPr sz="3200" b="1" dirty="0">
              <a:latin typeface="Times New Roman"/>
              <a:ea typeface="Times New Roman"/>
              <a:cs typeface="Times New Roman"/>
              <a:sym typeface="Times New Roman"/>
            </a:endParaRPr>
          </a:p>
        </p:txBody>
      </p:sp>
      <p:sp>
        <p:nvSpPr>
          <p:cNvPr id="189" name="Google Shape;189;p23"/>
          <p:cNvSpPr txBox="1"/>
          <p:nvPr/>
        </p:nvSpPr>
        <p:spPr>
          <a:xfrm>
            <a:off x="252575" y="960050"/>
            <a:ext cx="8514600" cy="4248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Times New Roman"/>
              <a:buAutoNum type="arabicPeriod"/>
            </a:pPr>
            <a:r>
              <a:rPr lang="en" sz="1500" b="1">
                <a:solidFill>
                  <a:schemeClr val="dk1"/>
                </a:solidFill>
                <a:latin typeface="Times New Roman"/>
                <a:ea typeface="Times New Roman"/>
                <a:cs typeface="Times New Roman"/>
                <a:sym typeface="Times New Roman"/>
              </a:rPr>
              <a:t>Home Page</a:t>
            </a:r>
            <a:endParaRPr sz="1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a:solidFill>
                <a:schemeClr val="dk1"/>
              </a:solidFill>
              <a:latin typeface="Libre Baskerville"/>
              <a:ea typeface="Libre Baskerville"/>
              <a:cs typeface="Libre Baskerville"/>
              <a:sym typeface="Libre Baskerville"/>
            </a:endParaRPr>
          </a:p>
        </p:txBody>
      </p:sp>
      <p:pic>
        <p:nvPicPr>
          <p:cNvPr id="190" name="Google Shape;190;p23"/>
          <p:cNvPicPr preferRelativeResize="0"/>
          <p:nvPr/>
        </p:nvPicPr>
        <p:blipFill>
          <a:blip r:embed="rId3">
            <a:alphaModFix/>
          </a:blip>
          <a:stretch>
            <a:fillRect/>
          </a:stretch>
        </p:blipFill>
        <p:spPr>
          <a:xfrm>
            <a:off x="641536" y="1316757"/>
            <a:ext cx="8164549" cy="3603265"/>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994775" y="102653"/>
            <a:ext cx="7772400" cy="8574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 sz="3200" b="1" dirty="0">
                <a:latin typeface="Times New Roman"/>
                <a:ea typeface="Times New Roman"/>
                <a:cs typeface="Times New Roman"/>
                <a:sym typeface="Times New Roman"/>
              </a:rPr>
              <a:t>Result Analysis</a:t>
            </a:r>
            <a:endParaRPr sz="3200" b="1" dirty="0">
              <a:latin typeface="Times New Roman"/>
              <a:ea typeface="Times New Roman"/>
              <a:cs typeface="Times New Roman"/>
              <a:sym typeface="Times New Roman"/>
            </a:endParaRPr>
          </a:p>
        </p:txBody>
      </p:sp>
      <p:sp>
        <p:nvSpPr>
          <p:cNvPr id="196" name="Google Shape;196;p24"/>
          <p:cNvSpPr txBox="1"/>
          <p:nvPr/>
        </p:nvSpPr>
        <p:spPr>
          <a:xfrm>
            <a:off x="252575" y="960050"/>
            <a:ext cx="85146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2. 	Sentiment Analyzer</a:t>
            </a:r>
            <a:endParaRPr sz="1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a:solidFill>
                <a:schemeClr val="dk1"/>
              </a:solidFill>
              <a:latin typeface="Libre Baskerville"/>
              <a:ea typeface="Libre Baskerville"/>
              <a:cs typeface="Libre Baskerville"/>
              <a:sym typeface="Libre Baskerville"/>
            </a:endParaRPr>
          </a:p>
        </p:txBody>
      </p:sp>
      <p:pic>
        <p:nvPicPr>
          <p:cNvPr id="197" name="Google Shape;197;p24"/>
          <p:cNvPicPr preferRelativeResize="0"/>
          <p:nvPr/>
        </p:nvPicPr>
        <p:blipFill>
          <a:blip r:embed="rId3">
            <a:alphaModFix/>
          </a:blip>
          <a:stretch>
            <a:fillRect/>
          </a:stretch>
        </p:blipFill>
        <p:spPr>
          <a:xfrm>
            <a:off x="1307800" y="1384850"/>
            <a:ext cx="6891370" cy="361287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994775" y="102653"/>
            <a:ext cx="7772400" cy="8574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 sz="3200" b="1" dirty="0">
                <a:latin typeface="Times New Roman"/>
                <a:ea typeface="Times New Roman"/>
                <a:cs typeface="Times New Roman"/>
                <a:sym typeface="Times New Roman"/>
              </a:rPr>
              <a:t>Result Analysis</a:t>
            </a:r>
            <a:endParaRPr sz="3200" b="1" dirty="0">
              <a:latin typeface="Times New Roman"/>
              <a:ea typeface="Times New Roman"/>
              <a:cs typeface="Times New Roman"/>
              <a:sym typeface="Times New Roman"/>
            </a:endParaRPr>
          </a:p>
        </p:txBody>
      </p:sp>
      <p:sp>
        <p:nvSpPr>
          <p:cNvPr id="203" name="Google Shape;203;p25"/>
          <p:cNvSpPr txBox="1"/>
          <p:nvPr/>
        </p:nvSpPr>
        <p:spPr>
          <a:xfrm>
            <a:off x="252575" y="960050"/>
            <a:ext cx="85146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3. 	Data Analysis Page</a:t>
            </a:r>
            <a:endParaRPr sz="1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a:solidFill>
                <a:schemeClr val="dk1"/>
              </a:solidFill>
              <a:latin typeface="Libre Baskerville"/>
              <a:ea typeface="Libre Baskerville"/>
              <a:cs typeface="Libre Baskerville"/>
              <a:sym typeface="Libre Baskerville"/>
            </a:endParaRPr>
          </a:p>
        </p:txBody>
      </p:sp>
      <p:pic>
        <p:nvPicPr>
          <p:cNvPr id="204" name="Google Shape;204;p25"/>
          <p:cNvPicPr preferRelativeResize="0"/>
          <p:nvPr/>
        </p:nvPicPr>
        <p:blipFill>
          <a:blip r:embed="rId3">
            <a:alphaModFix/>
          </a:blip>
          <a:stretch>
            <a:fillRect/>
          </a:stretch>
        </p:blipFill>
        <p:spPr>
          <a:xfrm>
            <a:off x="687850" y="1462700"/>
            <a:ext cx="7915501" cy="351930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994775" y="102653"/>
            <a:ext cx="7772400" cy="8574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 sz="3200" b="1" dirty="0">
                <a:latin typeface="Times New Roman"/>
                <a:ea typeface="Times New Roman"/>
                <a:cs typeface="Times New Roman"/>
                <a:sym typeface="Times New Roman"/>
              </a:rPr>
              <a:t>Result Analysis</a:t>
            </a:r>
            <a:endParaRPr sz="3200" b="1" dirty="0">
              <a:latin typeface="Times New Roman"/>
              <a:ea typeface="Times New Roman"/>
              <a:cs typeface="Times New Roman"/>
              <a:sym typeface="Times New Roman"/>
            </a:endParaRPr>
          </a:p>
        </p:txBody>
      </p:sp>
      <p:sp>
        <p:nvSpPr>
          <p:cNvPr id="210" name="Google Shape;210;p26"/>
          <p:cNvSpPr txBox="1"/>
          <p:nvPr/>
        </p:nvSpPr>
        <p:spPr>
          <a:xfrm>
            <a:off x="252575" y="960050"/>
            <a:ext cx="8514600" cy="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solidFill>
                  <a:schemeClr val="dk1"/>
                </a:solidFill>
                <a:latin typeface="Times New Roman"/>
                <a:ea typeface="Times New Roman"/>
                <a:cs typeface="Times New Roman"/>
                <a:sym typeface="Times New Roman"/>
              </a:rPr>
              <a:t>2. 	Visualization Page</a:t>
            </a:r>
            <a:endParaRPr sz="1500" b="1">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a:solidFill>
                <a:schemeClr val="dk1"/>
              </a:solidFill>
              <a:latin typeface="Libre Baskerville"/>
              <a:ea typeface="Libre Baskerville"/>
              <a:cs typeface="Libre Baskerville"/>
              <a:sym typeface="Libre Baskerville"/>
            </a:endParaRPr>
          </a:p>
        </p:txBody>
      </p:sp>
      <p:pic>
        <p:nvPicPr>
          <p:cNvPr id="211" name="Google Shape;211;p26"/>
          <p:cNvPicPr preferRelativeResize="0"/>
          <p:nvPr/>
        </p:nvPicPr>
        <p:blipFill>
          <a:blip r:embed="rId3">
            <a:alphaModFix/>
          </a:blip>
          <a:stretch>
            <a:fillRect/>
          </a:stretch>
        </p:blipFill>
        <p:spPr>
          <a:xfrm>
            <a:off x="658800" y="1384850"/>
            <a:ext cx="8002875" cy="353172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title"/>
          </p:nvPr>
        </p:nvSpPr>
        <p:spPr>
          <a:xfrm>
            <a:off x="689247" y="322249"/>
            <a:ext cx="7772400" cy="10215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 sz="3200" b="1" dirty="0" smtClean="0">
                <a:latin typeface="Times New Roman"/>
                <a:ea typeface="Times New Roman"/>
                <a:cs typeface="Times New Roman"/>
                <a:sym typeface="Times New Roman"/>
              </a:rPr>
              <a:t>Conclusion</a:t>
            </a:r>
            <a:endParaRPr sz="3200" b="1" dirty="0">
              <a:latin typeface="Times New Roman"/>
              <a:ea typeface="Times New Roman"/>
              <a:cs typeface="Times New Roman"/>
              <a:sym typeface="Times New Roman"/>
            </a:endParaRPr>
          </a:p>
        </p:txBody>
      </p:sp>
      <p:sp>
        <p:nvSpPr>
          <p:cNvPr id="217" name="Google Shape;217;p27"/>
          <p:cNvSpPr txBox="1">
            <a:spLocks noGrp="1"/>
          </p:cNvSpPr>
          <p:nvPr>
            <p:ph type="body" idx="1"/>
          </p:nvPr>
        </p:nvSpPr>
        <p:spPr>
          <a:xfrm>
            <a:off x="0" y="1763855"/>
            <a:ext cx="8950500" cy="3232500"/>
          </a:xfrm>
          <a:prstGeom prst="rect">
            <a:avLst/>
          </a:prstGeom>
        </p:spPr>
        <p:txBody>
          <a:bodyPr spcFirstLastPara="1" wrap="square" lIns="91425" tIns="45700" rIns="91425" bIns="45700" anchor="t" anchorCtr="0">
            <a:normAutofit fontScale="40000" lnSpcReduction="20000"/>
          </a:bodyPr>
          <a:lstStyle/>
          <a:p>
            <a:pPr marL="457200" lvl="0" indent="-330200" algn="just" rtl="0">
              <a:lnSpc>
                <a:spcPct val="100000"/>
              </a:lnSpc>
              <a:spcBef>
                <a:spcPts val="1500"/>
              </a:spcBef>
              <a:spcAft>
                <a:spcPts val="0"/>
              </a:spcAft>
              <a:buClr>
                <a:srgbClr val="374151"/>
              </a:buClr>
              <a:buSzPct val="100000"/>
              <a:buFont typeface="Times New Roman"/>
              <a:buChar char="●"/>
            </a:pPr>
            <a:r>
              <a:rPr lang="en" sz="3700" dirty="0">
                <a:solidFill>
                  <a:srgbClr val="374151"/>
                </a:solidFill>
                <a:latin typeface="Times New Roman"/>
                <a:ea typeface="Times New Roman"/>
                <a:cs typeface="Times New Roman"/>
                <a:sym typeface="Times New Roman"/>
              </a:rPr>
              <a:t>We </a:t>
            </a:r>
            <a:r>
              <a:rPr lang="en" sz="3700" b="1" dirty="0">
                <a:solidFill>
                  <a:srgbClr val="374151"/>
                </a:solidFill>
                <a:latin typeface="Times New Roman"/>
                <a:ea typeface="Times New Roman"/>
                <a:cs typeface="Times New Roman"/>
                <a:sym typeface="Times New Roman"/>
              </a:rPr>
              <a:t>gathered</a:t>
            </a:r>
            <a:r>
              <a:rPr lang="en" sz="3700" dirty="0">
                <a:solidFill>
                  <a:srgbClr val="374151"/>
                </a:solidFill>
                <a:latin typeface="Times New Roman"/>
                <a:ea typeface="Times New Roman"/>
                <a:cs typeface="Times New Roman"/>
                <a:sym typeface="Times New Roman"/>
              </a:rPr>
              <a:t> a vast amount of tweets about women’s safety and inclusion in the society from the desired dataset and then looked at the </a:t>
            </a:r>
            <a:r>
              <a:rPr lang="en" sz="3700" u="sng" dirty="0">
                <a:solidFill>
                  <a:srgbClr val="374151"/>
                </a:solidFill>
                <a:latin typeface="Times New Roman"/>
                <a:ea typeface="Times New Roman"/>
                <a:cs typeface="Times New Roman"/>
                <a:sym typeface="Times New Roman"/>
              </a:rPr>
              <a:t>most popular hashtags</a:t>
            </a:r>
            <a:r>
              <a:rPr lang="en" sz="3700" dirty="0">
                <a:solidFill>
                  <a:srgbClr val="374151"/>
                </a:solidFill>
                <a:latin typeface="Times New Roman"/>
                <a:ea typeface="Times New Roman"/>
                <a:cs typeface="Times New Roman"/>
                <a:sym typeface="Times New Roman"/>
              </a:rPr>
              <a:t> and </a:t>
            </a:r>
            <a:r>
              <a:rPr lang="en" sz="3700" u="sng" dirty="0">
                <a:solidFill>
                  <a:srgbClr val="374151"/>
                </a:solidFill>
                <a:latin typeface="Times New Roman"/>
                <a:ea typeface="Times New Roman"/>
                <a:cs typeface="Times New Roman"/>
                <a:sym typeface="Times New Roman"/>
              </a:rPr>
              <a:t>keywords</a:t>
            </a:r>
            <a:r>
              <a:rPr lang="en" sz="3700" dirty="0">
                <a:solidFill>
                  <a:srgbClr val="374151"/>
                </a:solidFill>
                <a:latin typeface="Times New Roman"/>
                <a:ea typeface="Times New Roman"/>
                <a:cs typeface="Times New Roman"/>
                <a:sym typeface="Times New Roman"/>
              </a:rPr>
              <a:t> and the </a:t>
            </a:r>
            <a:r>
              <a:rPr lang="en" sz="3700" u="sng" dirty="0">
                <a:solidFill>
                  <a:srgbClr val="374151"/>
                </a:solidFill>
                <a:latin typeface="Times New Roman"/>
                <a:ea typeface="Times New Roman"/>
                <a:cs typeface="Times New Roman"/>
                <a:sym typeface="Times New Roman"/>
              </a:rPr>
              <a:t>relationships </a:t>
            </a:r>
            <a:r>
              <a:rPr lang="en" sz="3700" dirty="0">
                <a:solidFill>
                  <a:srgbClr val="374151"/>
                </a:solidFill>
                <a:latin typeface="Times New Roman"/>
                <a:ea typeface="Times New Roman"/>
                <a:cs typeface="Times New Roman"/>
                <a:sym typeface="Times New Roman"/>
              </a:rPr>
              <a:t>between them.</a:t>
            </a:r>
            <a:endParaRPr sz="3700" dirty="0">
              <a:solidFill>
                <a:srgbClr val="374151"/>
              </a:solidFill>
              <a:latin typeface="Times New Roman"/>
              <a:ea typeface="Times New Roman"/>
              <a:cs typeface="Times New Roman"/>
              <a:sym typeface="Times New Roman"/>
            </a:endParaRPr>
          </a:p>
          <a:p>
            <a:pPr marL="457200" lvl="0" indent="-330200" algn="just" rtl="0">
              <a:lnSpc>
                <a:spcPct val="100000"/>
              </a:lnSpc>
              <a:spcBef>
                <a:spcPts val="1500"/>
              </a:spcBef>
              <a:spcAft>
                <a:spcPts val="0"/>
              </a:spcAft>
              <a:buClr>
                <a:srgbClr val="374151"/>
              </a:buClr>
              <a:buSzPct val="100000"/>
              <a:buFont typeface="Times New Roman"/>
              <a:buChar char="●"/>
            </a:pPr>
            <a:r>
              <a:rPr lang="en" sz="3500" dirty="0">
                <a:solidFill>
                  <a:srgbClr val="374151"/>
                </a:solidFill>
                <a:latin typeface="Times New Roman"/>
                <a:ea typeface="Times New Roman"/>
                <a:cs typeface="Times New Roman"/>
                <a:sym typeface="Times New Roman"/>
              </a:rPr>
              <a:t>We </a:t>
            </a:r>
            <a:r>
              <a:rPr lang="en" sz="3500" b="1" dirty="0">
                <a:solidFill>
                  <a:srgbClr val="374151"/>
                </a:solidFill>
                <a:latin typeface="Times New Roman"/>
                <a:ea typeface="Times New Roman"/>
                <a:cs typeface="Times New Roman"/>
                <a:sym typeface="Times New Roman"/>
              </a:rPr>
              <a:t>employed</a:t>
            </a:r>
            <a:r>
              <a:rPr lang="en" sz="3500" dirty="0">
                <a:solidFill>
                  <a:srgbClr val="374151"/>
                </a:solidFill>
                <a:latin typeface="Times New Roman"/>
                <a:ea typeface="Times New Roman"/>
                <a:cs typeface="Times New Roman"/>
                <a:sym typeface="Times New Roman"/>
              </a:rPr>
              <a:t> a </a:t>
            </a:r>
            <a:r>
              <a:rPr lang="en" sz="3500" b="1" u="sng" dirty="0">
                <a:solidFill>
                  <a:srgbClr val="374151"/>
                </a:solidFill>
                <a:latin typeface="Times New Roman"/>
                <a:ea typeface="Times New Roman"/>
                <a:cs typeface="Times New Roman"/>
                <a:sym typeface="Times New Roman"/>
              </a:rPr>
              <a:t>sentiment and emotion analysis</a:t>
            </a:r>
            <a:r>
              <a:rPr lang="en" sz="3500" u="sng" dirty="0">
                <a:solidFill>
                  <a:srgbClr val="374151"/>
                </a:solidFill>
                <a:latin typeface="Times New Roman"/>
                <a:ea typeface="Times New Roman"/>
                <a:cs typeface="Times New Roman"/>
                <a:sym typeface="Times New Roman"/>
              </a:rPr>
              <a:t> </a:t>
            </a:r>
            <a:r>
              <a:rPr lang="en" sz="3500" dirty="0">
                <a:solidFill>
                  <a:srgbClr val="374151"/>
                </a:solidFill>
                <a:latin typeface="Times New Roman"/>
                <a:ea typeface="Times New Roman"/>
                <a:cs typeface="Times New Roman"/>
                <a:sym typeface="Times New Roman"/>
              </a:rPr>
              <a:t>procedure to highlight the </a:t>
            </a:r>
            <a:r>
              <a:rPr lang="en" sz="3500" u="sng" dirty="0">
                <a:solidFill>
                  <a:srgbClr val="374151"/>
                </a:solidFill>
                <a:latin typeface="Times New Roman"/>
                <a:ea typeface="Times New Roman"/>
                <a:cs typeface="Times New Roman"/>
                <a:sym typeface="Times New Roman"/>
              </a:rPr>
              <a:t>favorable or unfavorable</a:t>
            </a:r>
            <a:r>
              <a:rPr lang="en" sz="3500" dirty="0">
                <a:solidFill>
                  <a:srgbClr val="374151"/>
                </a:solidFill>
                <a:latin typeface="Times New Roman"/>
                <a:ea typeface="Times New Roman"/>
                <a:cs typeface="Times New Roman"/>
                <a:sym typeface="Times New Roman"/>
              </a:rPr>
              <a:t> inclination of tweets with special attention to the </a:t>
            </a:r>
            <a:r>
              <a:rPr lang="en" sz="3500" u="sng" dirty="0">
                <a:solidFill>
                  <a:srgbClr val="374151"/>
                </a:solidFill>
                <a:latin typeface="Times New Roman"/>
                <a:ea typeface="Times New Roman"/>
                <a:cs typeface="Times New Roman"/>
                <a:sym typeface="Times New Roman"/>
              </a:rPr>
              <a:t>time of the year</a:t>
            </a:r>
            <a:r>
              <a:rPr lang="en" sz="3500" dirty="0">
                <a:solidFill>
                  <a:srgbClr val="374151"/>
                </a:solidFill>
                <a:latin typeface="Times New Roman"/>
                <a:ea typeface="Times New Roman"/>
                <a:cs typeface="Times New Roman"/>
                <a:sym typeface="Times New Roman"/>
              </a:rPr>
              <a:t> and </a:t>
            </a:r>
            <a:r>
              <a:rPr lang="en" sz="3500" u="sng" dirty="0" smtClean="0">
                <a:solidFill>
                  <a:srgbClr val="374151"/>
                </a:solidFill>
                <a:latin typeface="Times New Roman"/>
                <a:ea typeface="Times New Roman"/>
                <a:cs typeface="Times New Roman"/>
                <a:sym typeface="Times New Roman"/>
              </a:rPr>
              <a:t>geographcal </a:t>
            </a:r>
            <a:r>
              <a:rPr lang="en" sz="3500" u="sng" dirty="0">
                <a:solidFill>
                  <a:srgbClr val="374151"/>
                </a:solidFill>
                <a:latin typeface="Times New Roman"/>
                <a:ea typeface="Times New Roman"/>
                <a:cs typeface="Times New Roman"/>
                <a:sym typeface="Times New Roman"/>
              </a:rPr>
              <a:t>regions of origin</a:t>
            </a:r>
            <a:r>
              <a:rPr lang="en" sz="3500" dirty="0">
                <a:solidFill>
                  <a:srgbClr val="374151"/>
                </a:solidFill>
                <a:latin typeface="Times New Roman"/>
                <a:ea typeface="Times New Roman"/>
                <a:cs typeface="Times New Roman"/>
                <a:sym typeface="Times New Roman"/>
              </a:rPr>
              <a:t>.</a:t>
            </a:r>
            <a:endParaRPr sz="3500" dirty="0">
              <a:solidFill>
                <a:srgbClr val="374151"/>
              </a:solidFill>
              <a:latin typeface="Times New Roman"/>
              <a:ea typeface="Times New Roman"/>
              <a:cs typeface="Times New Roman"/>
              <a:sym typeface="Times New Roman"/>
            </a:endParaRPr>
          </a:p>
          <a:p>
            <a:pPr marL="457200" lvl="0" indent="-330200" algn="just" rtl="0">
              <a:lnSpc>
                <a:spcPct val="100000"/>
              </a:lnSpc>
              <a:spcBef>
                <a:spcPts val="1500"/>
              </a:spcBef>
              <a:spcAft>
                <a:spcPts val="0"/>
              </a:spcAft>
              <a:buClr>
                <a:srgbClr val="374151"/>
              </a:buClr>
              <a:buSzPct val="100000"/>
              <a:buFont typeface="Times New Roman"/>
              <a:buChar char="●"/>
            </a:pPr>
            <a:r>
              <a:rPr lang="en" sz="3500" dirty="0">
                <a:solidFill>
                  <a:srgbClr val="374151"/>
                </a:solidFill>
                <a:latin typeface="Times New Roman"/>
                <a:ea typeface="Times New Roman"/>
                <a:cs typeface="Times New Roman"/>
                <a:sym typeface="Times New Roman"/>
              </a:rPr>
              <a:t>We </a:t>
            </a:r>
            <a:r>
              <a:rPr lang="en" sz="3500" b="1" dirty="0">
                <a:solidFill>
                  <a:srgbClr val="374151"/>
                </a:solidFill>
                <a:latin typeface="Times New Roman"/>
                <a:ea typeface="Times New Roman"/>
                <a:cs typeface="Times New Roman"/>
                <a:sym typeface="Times New Roman"/>
              </a:rPr>
              <a:t>found</a:t>
            </a:r>
            <a:r>
              <a:rPr lang="en" sz="3500" dirty="0">
                <a:solidFill>
                  <a:srgbClr val="374151"/>
                </a:solidFill>
                <a:latin typeface="Times New Roman"/>
                <a:ea typeface="Times New Roman"/>
                <a:cs typeface="Times New Roman"/>
                <a:sym typeface="Times New Roman"/>
              </a:rPr>
              <a:t> that a significant number of them are linked to public awareness campaigns and movements such as </a:t>
            </a:r>
            <a:r>
              <a:rPr lang="en" sz="3500" u="sng" dirty="0">
                <a:solidFill>
                  <a:srgbClr val="374151"/>
                </a:solidFill>
                <a:latin typeface="Times New Roman"/>
                <a:ea typeface="Times New Roman"/>
                <a:cs typeface="Times New Roman"/>
                <a:sym typeface="Times New Roman"/>
              </a:rPr>
              <a:t>Me Too</a:t>
            </a:r>
            <a:r>
              <a:rPr lang="en" sz="3500" dirty="0">
                <a:solidFill>
                  <a:srgbClr val="374151"/>
                </a:solidFill>
                <a:latin typeface="Times New Roman"/>
                <a:ea typeface="Times New Roman"/>
                <a:cs typeface="Times New Roman"/>
                <a:sym typeface="Times New Roman"/>
              </a:rPr>
              <a:t> that </a:t>
            </a:r>
            <a:r>
              <a:rPr lang="en" sz="3500" u="sng" dirty="0">
                <a:solidFill>
                  <a:srgbClr val="374151"/>
                </a:solidFill>
                <a:latin typeface="Times New Roman"/>
                <a:ea typeface="Times New Roman"/>
                <a:cs typeface="Times New Roman"/>
                <a:sym typeface="Times New Roman"/>
              </a:rPr>
              <a:t>promote women's participation</a:t>
            </a:r>
            <a:r>
              <a:rPr lang="en" sz="3500" dirty="0">
                <a:solidFill>
                  <a:srgbClr val="374151"/>
                </a:solidFill>
                <a:latin typeface="Times New Roman"/>
                <a:ea typeface="Times New Roman"/>
                <a:cs typeface="Times New Roman"/>
                <a:sym typeface="Times New Roman"/>
              </a:rPr>
              <a:t> and promptly bring attention to </a:t>
            </a:r>
            <a:r>
              <a:rPr lang="en" sz="3500" u="sng" dirty="0">
                <a:solidFill>
                  <a:srgbClr val="374151"/>
                </a:solidFill>
                <a:latin typeface="Times New Roman"/>
                <a:ea typeface="Times New Roman"/>
                <a:cs typeface="Times New Roman"/>
                <a:sym typeface="Times New Roman"/>
              </a:rPr>
              <a:t>violent situations</a:t>
            </a:r>
            <a:r>
              <a:rPr lang="en" sz="3500" dirty="0">
                <a:solidFill>
                  <a:srgbClr val="374151"/>
                </a:solidFill>
                <a:latin typeface="Times New Roman"/>
                <a:ea typeface="Times New Roman"/>
                <a:cs typeface="Times New Roman"/>
                <a:sym typeface="Times New Roman"/>
              </a:rPr>
              <a:t> in accordance with worldwide trends.</a:t>
            </a:r>
            <a:endParaRPr sz="3500" dirty="0">
              <a:solidFill>
                <a:srgbClr val="374151"/>
              </a:solidFill>
              <a:latin typeface="Times New Roman"/>
              <a:ea typeface="Times New Roman"/>
              <a:cs typeface="Times New Roman"/>
              <a:sym typeface="Times New Roman"/>
            </a:endParaRPr>
          </a:p>
          <a:p>
            <a:pPr marL="457200" lvl="0" indent="-330200" algn="just" rtl="0">
              <a:spcBef>
                <a:spcPts val="1500"/>
              </a:spcBef>
              <a:spcAft>
                <a:spcPts val="0"/>
              </a:spcAft>
              <a:buClr>
                <a:srgbClr val="374151"/>
              </a:buClr>
              <a:buSzPct val="100000"/>
              <a:buFont typeface="Times New Roman"/>
              <a:buChar char="●"/>
            </a:pPr>
            <a:r>
              <a:rPr lang="en" sz="3500" dirty="0">
                <a:solidFill>
                  <a:srgbClr val="374151"/>
                </a:solidFill>
                <a:latin typeface="Times New Roman"/>
                <a:ea typeface="Times New Roman"/>
                <a:cs typeface="Times New Roman"/>
                <a:sym typeface="Times New Roman"/>
              </a:rPr>
              <a:t>We </a:t>
            </a:r>
            <a:r>
              <a:rPr lang="en" sz="3500" b="1" dirty="0">
                <a:solidFill>
                  <a:srgbClr val="374151"/>
                </a:solidFill>
                <a:latin typeface="Times New Roman"/>
                <a:ea typeface="Times New Roman"/>
                <a:cs typeface="Times New Roman"/>
                <a:sym typeface="Times New Roman"/>
              </a:rPr>
              <a:t>concentrated</a:t>
            </a:r>
            <a:r>
              <a:rPr lang="en" sz="3500" dirty="0">
                <a:solidFill>
                  <a:srgbClr val="374151"/>
                </a:solidFill>
                <a:latin typeface="Times New Roman"/>
                <a:ea typeface="Times New Roman"/>
                <a:cs typeface="Times New Roman"/>
                <a:sym typeface="Times New Roman"/>
              </a:rPr>
              <a:t> on the sentiment of tweets and found the reasons behind them which demonstrated a distinct perspective about the </a:t>
            </a:r>
            <a:r>
              <a:rPr lang="en" sz="3500" u="sng" dirty="0">
                <a:solidFill>
                  <a:srgbClr val="374151"/>
                </a:solidFill>
                <a:latin typeface="Times New Roman"/>
                <a:ea typeface="Times New Roman"/>
                <a:cs typeface="Times New Roman"/>
                <a:sym typeface="Times New Roman"/>
              </a:rPr>
              <a:t>social and political landscape</a:t>
            </a:r>
            <a:r>
              <a:rPr lang="en" sz="3500" dirty="0">
                <a:solidFill>
                  <a:srgbClr val="374151"/>
                </a:solidFill>
                <a:latin typeface="Times New Roman"/>
                <a:ea typeface="Times New Roman"/>
                <a:cs typeface="Times New Roman"/>
                <a:sym typeface="Times New Roman"/>
              </a:rPr>
              <a:t> in various nations and the </a:t>
            </a:r>
            <a:r>
              <a:rPr lang="en" sz="3500" u="sng" dirty="0">
                <a:solidFill>
                  <a:srgbClr val="374151"/>
                </a:solidFill>
                <a:latin typeface="Times New Roman"/>
                <a:ea typeface="Times New Roman"/>
                <a:cs typeface="Times New Roman"/>
                <a:sym typeface="Times New Roman"/>
              </a:rPr>
              <a:t>importance</a:t>
            </a:r>
            <a:r>
              <a:rPr lang="en" sz="3500" dirty="0">
                <a:solidFill>
                  <a:srgbClr val="374151"/>
                </a:solidFill>
                <a:latin typeface="Times New Roman"/>
                <a:ea typeface="Times New Roman"/>
                <a:cs typeface="Times New Roman"/>
                <a:sym typeface="Times New Roman"/>
              </a:rPr>
              <a:t> and </a:t>
            </a:r>
            <a:r>
              <a:rPr lang="en" sz="3500" u="sng" dirty="0">
                <a:solidFill>
                  <a:srgbClr val="374151"/>
                </a:solidFill>
                <a:latin typeface="Times New Roman"/>
                <a:ea typeface="Times New Roman"/>
                <a:cs typeface="Times New Roman"/>
                <a:sym typeface="Times New Roman"/>
              </a:rPr>
              <a:t>power of social media</a:t>
            </a:r>
            <a:r>
              <a:rPr lang="en" sz="3500" dirty="0">
                <a:solidFill>
                  <a:srgbClr val="374151"/>
                </a:solidFill>
                <a:latin typeface="Times New Roman"/>
                <a:ea typeface="Times New Roman"/>
                <a:cs typeface="Times New Roman"/>
                <a:sym typeface="Times New Roman"/>
              </a:rPr>
              <a:t>.</a:t>
            </a:r>
            <a:endParaRPr sz="3500" dirty="0">
              <a:solidFill>
                <a:srgbClr val="374151"/>
              </a:solidFill>
              <a:latin typeface="Times New Roman"/>
              <a:ea typeface="Times New Roman"/>
              <a:cs typeface="Times New Roman"/>
              <a:sym typeface="Times New Roman"/>
            </a:endParaRPr>
          </a:p>
          <a:p>
            <a:pPr marL="457200" lvl="0" indent="0" algn="just" rtl="0">
              <a:spcBef>
                <a:spcPts val="1500"/>
              </a:spcBef>
              <a:spcAft>
                <a:spcPts val="0"/>
              </a:spcAft>
              <a:buNone/>
            </a:pPr>
            <a:endParaRPr sz="1200" dirty="0">
              <a:solidFill>
                <a:srgbClr val="374151"/>
              </a:solidFill>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3139" dirty="0">
              <a:latin typeface="Times New Roman"/>
              <a:ea typeface="Times New Roman"/>
              <a:cs typeface="Times New Roman"/>
              <a:sym typeface="Times New Roman"/>
            </a:endParaRPr>
          </a:p>
          <a:p>
            <a:pPr marL="0" lvl="0" indent="0" algn="l" rtl="0">
              <a:lnSpc>
                <a:spcPct val="115000"/>
              </a:lnSpc>
              <a:spcBef>
                <a:spcPts val="1000"/>
              </a:spcBef>
              <a:spcAft>
                <a:spcPts val="1000"/>
              </a:spcAft>
              <a:buNone/>
            </a:pPr>
            <a:endParaRPr sz="1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txBox="1">
            <a:spLocks noGrp="1"/>
          </p:cNvSpPr>
          <p:nvPr>
            <p:ph type="title"/>
          </p:nvPr>
        </p:nvSpPr>
        <p:spPr>
          <a:xfrm>
            <a:off x="953425" y="493313"/>
            <a:ext cx="7772400" cy="1021556"/>
          </a:xfrm>
          <a:prstGeom prst="rect">
            <a:avLst/>
          </a:prstGeom>
          <a:noFill/>
          <a:ln>
            <a:noFill/>
          </a:ln>
        </p:spPr>
        <p:txBody>
          <a:bodyPr spcFirstLastPara="1" wrap="square" lIns="91425" tIns="45700" rIns="91425" bIns="91425" anchor="ctr" anchorCtr="0">
            <a:normAutofit/>
          </a:bodyPr>
          <a:lstStyle/>
          <a:p>
            <a:pPr marL="0" lvl="0" indent="0" algn="l" rtl="0">
              <a:spcBef>
                <a:spcPts val="0"/>
              </a:spcBef>
              <a:spcAft>
                <a:spcPts val="0"/>
              </a:spcAft>
              <a:buClr>
                <a:schemeClr val="dk2"/>
              </a:buClr>
              <a:buSzPts val="4000"/>
              <a:buFont typeface="Libre Franklin"/>
              <a:buNone/>
            </a:pPr>
            <a:r>
              <a:rPr lang="en" dirty="0">
                <a:latin typeface="Times New Roman"/>
                <a:ea typeface="Times New Roman"/>
                <a:cs typeface="Times New Roman"/>
                <a:sym typeface="Times New Roman"/>
              </a:rPr>
              <a:t>                    </a:t>
            </a:r>
            <a:r>
              <a:rPr lang="en" sz="3200" b="1" dirty="0">
                <a:latin typeface="Times New Roman"/>
                <a:ea typeface="Times New Roman"/>
                <a:cs typeface="Times New Roman"/>
                <a:sym typeface="Times New Roman"/>
              </a:rPr>
              <a:t>References</a:t>
            </a:r>
            <a:endParaRPr sz="3200" b="1" dirty="0">
              <a:latin typeface="Times New Roman"/>
              <a:ea typeface="Times New Roman"/>
              <a:cs typeface="Times New Roman"/>
              <a:sym typeface="Times New Roman"/>
            </a:endParaRPr>
          </a:p>
        </p:txBody>
      </p:sp>
      <p:sp>
        <p:nvSpPr>
          <p:cNvPr id="225" name="Google Shape;225;p28"/>
          <p:cNvSpPr txBox="1">
            <a:spLocks noGrp="1"/>
          </p:cNvSpPr>
          <p:nvPr>
            <p:ph type="body" idx="1"/>
          </p:nvPr>
        </p:nvSpPr>
        <p:spPr>
          <a:xfrm>
            <a:off x="109575" y="1921175"/>
            <a:ext cx="8997900" cy="2735400"/>
          </a:xfrm>
          <a:prstGeom prst="rect">
            <a:avLst/>
          </a:prstGeom>
        </p:spPr>
        <p:txBody>
          <a:bodyPr spcFirstLastPara="1" wrap="square" lIns="91425" tIns="45700" rIns="91425" bIns="45700" anchor="t" anchorCtr="0">
            <a:noAutofit/>
          </a:bodyPr>
          <a:lstStyle/>
          <a:p>
            <a:pPr marL="0" lvl="0" indent="0" algn="just" rtl="0">
              <a:lnSpc>
                <a:spcPct val="80000"/>
              </a:lnSpc>
              <a:spcBef>
                <a:spcPts val="580"/>
              </a:spcBef>
              <a:spcAft>
                <a:spcPts val="0"/>
              </a:spcAft>
              <a:buSzPts val="275"/>
              <a:buNone/>
            </a:pPr>
            <a:r>
              <a:rPr lang="en" sz="900" dirty="0" smtClean="0">
                <a:solidFill>
                  <a:schemeClr val="dk1"/>
                </a:solidFill>
                <a:latin typeface="Times New Roman"/>
                <a:ea typeface="Times New Roman"/>
                <a:cs typeface="Times New Roman"/>
                <a:sym typeface="Times New Roman"/>
              </a:rPr>
              <a:t>[1] N. Mamgain, E. Mehta, A. Mittal and G. Bhatt, “Sentiment analysis of top colleges in India using Twitter data”, 2016 International Conference on Computational Techniques in Information and Communication Technologies (ICCTICT), 2016.</a:t>
            </a:r>
            <a:endParaRPr sz="900" dirty="0" smtClean="0">
              <a:solidFill>
                <a:schemeClr val="dk1"/>
              </a:solidFill>
              <a:latin typeface="Times New Roman"/>
              <a:ea typeface="Times New Roman"/>
              <a:cs typeface="Times New Roman"/>
              <a:sym typeface="Times New Roman"/>
            </a:endParaRPr>
          </a:p>
          <a:p>
            <a:pPr marL="0" lvl="0" indent="0" algn="just" rtl="0">
              <a:lnSpc>
                <a:spcPct val="80000"/>
              </a:lnSpc>
              <a:spcBef>
                <a:spcPts val="580"/>
              </a:spcBef>
              <a:spcAft>
                <a:spcPts val="0"/>
              </a:spcAft>
              <a:buSzPts val="275"/>
              <a:buNone/>
            </a:pPr>
            <a:r>
              <a:rPr lang="en" sz="900" dirty="0" smtClean="0">
                <a:solidFill>
                  <a:schemeClr val="dk1"/>
                </a:solidFill>
                <a:latin typeface="Times New Roman"/>
                <a:ea typeface="Times New Roman"/>
                <a:cs typeface="Times New Roman"/>
                <a:sym typeface="Times New Roman"/>
              </a:rPr>
              <a:t>[2] B. Gupta, M. Negi, K. Vishwakarma, G. Rawat, and P. Badhani (2017). “Study of Twitter sentiment analysis using machine learning algorithms on Python”. International Journal of Computer Applications, 2017. </a:t>
            </a:r>
            <a:endParaRPr sz="900" dirty="0" smtClean="0">
              <a:solidFill>
                <a:schemeClr val="dk1"/>
              </a:solidFill>
              <a:latin typeface="Times New Roman"/>
              <a:ea typeface="Times New Roman"/>
              <a:cs typeface="Times New Roman"/>
              <a:sym typeface="Times New Roman"/>
            </a:endParaRPr>
          </a:p>
          <a:p>
            <a:pPr marL="0" lvl="0" indent="0" algn="just" rtl="0">
              <a:lnSpc>
                <a:spcPct val="80000"/>
              </a:lnSpc>
              <a:spcBef>
                <a:spcPts val="580"/>
              </a:spcBef>
              <a:spcAft>
                <a:spcPts val="0"/>
              </a:spcAft>
              <a:buSzPts val="275"/>
              <a:buNone/>
            </a:pPr>
            <a:r>
              <a:rPr lang="en" sz="900" dirty="0" smtClean="0">
                <a:solidFill>
                  <a:schemeClr val="dk1"/>
                </a:solidFill>
                <a:latin typeface="Times New Roman"/>
                <a:ea typeface="Times New Roman"/>
                <a:cs typeface="Times New Roman"/>
                <a:sym typeface="Times New Roman"/>
              </a:rPr>
              <a:t>[3] A. Reyes-Menendez, J. R. Saura, and C. Alvarez Alons. “Understanding World Environment Day user opinions in Twitter: A topic-based sentiment analysis approach”. International journal of environmental research and public health, 2018 . </a:t>
            </a:r>
            <a:endParaRPr sz="900" dirty="0" smtClean="0">
              <a:solidFill>
                <a:schemeClr val="dk1"/>
              </a:solidFill>
              <a:latin typeface="Times New Roman"/>
              <a:ea typeface="Times New Roman"/>
              <a:cs typeface="Times New Roman"/>
              <a:sym typeface="Times New Roman"/>
            </a:endParaRPr>
          </a:p>
          <a:p>
            <a:pPr marL="0" lvl="0" indent="0" algn="just" rtl="0">
              <a:lnSpc>
                <a:spcPct val="80000"/>
              </a:lnSpc>
              <a:spcBef>
                <a:spcPts val="580"/>
              </a:spcBef>
              <a:spcAft>
                <a:spcPts val="0"/>
              </a:spcAft>
              <a:buSzPts val="275"/>
              <a:buNone/>
            </a:pPr>
            <a:r>
              <a:rPr lang="en" sz="900" dirty="0" smtClean="0">
                <a:solidFill>
                  <a:schemeClr val="dk1"/>
                </a:solidFill>
                <a:latin typeface="Times New Roman"/>
                <a:ea typeface="Times New Roman"/>
                <a:cs typeface="Times New Roman"/>
                <a:sym typeface="Times New Roman"/>
              </a:rPr>
              <a:t>[4] D. Kumar and S. Aggarwal. “Analysis of Women Safety in Indian Cities Using Machine Learning on Tweets”, 2019 Amity International Conference on Artificial Intelligence (AICAI), 2019. </a:t>
            </a:r>
            <a:endParaRPr sz="900" dirty="0" smtClean="0">
              <a:solidFill>
                <a:schemeClr val="dk1"/>
              </a:solidFill>
              <a:latin typeface="Times New Roman"/>
              <a:ea typeface="Times New Roman"/>
              <a:cs typeface="Times New Roman"/>
              <a:sym typeface="Times New Roman"/>
            </a:endParaRPr>
          </a:p>
          <a:p>
            <a:pPr marL="0" lvl="0" indent="0" algn="just" rtl="0">
              <a:lnSpc>
                <a:spcPct val="80000"/>
              </a:lnSpc>
              <a:spcBef>
                <a:spcPts val="580"/>
              </a:spcBef>
              <a:spcAft>
                <a:spcPts val="0"/>
              </a:spcAft>
              <a:buSzPts val="275"/>
              <a:buNone/>
            </a:pPr>
            <a:r>
              <a:rPr lang="en" sz="900" dirty="0" smtClean="0">
                <a:solidFill>
                  <a:schemeClr val="dk1"/>
                </a:solidFill>
                <a:latin typeface="Times New Roman"/>
                <a:ea typeface="Times New Roman"/>
                <a:cs typeface="Times New Roman"/>
                <a:sym typeface="Times New Roman"/>
              </a:rPr>
              <a:t>[5] V. Sahayak, V. Shete, and A. Pathan (2015). “Sentiment analysis on twitter data. International Journal of Innovative Research in Advanced Engineering (IJIRAE)”(2020). </a:t>
            </a:r>
            <a:endParaRPr sz="900" dirty="0" smtClean="0">
              <a:solidFill>
                <a:schemeClr val="dk1"/>
              </a:solidFill>
              <a:latin typeface="Times New Roman"/>
              <a:ea typeface="Times New Roman"/>
              <a:cs typeface="Times New Roman"/>
              <a:sym typeface="Times New Roman"/>
            </a:endParaRPr>
          </a:p>
          <a:p>
            <a:pPr marL="0" lvl="0" indent="0" algn="just" rtl="0">
              <a:lnSpc>
                <a:spcPct val="80000"/>
              </a:lnSpc>
              <a:spcBef>
                <a:spcPts val="580"/>
              </a:spcBef>
              <a:spcAft>
                <a:spcPts val="0"/>
              </a:spcAft>
              <a:buSzPts val="275"/>
              <a:buNone/>
            </a:pPr>
            <a:r>
              <a:rPr lang="en" sz="900" dirty="0" smtClean="0">
                <a:solidFill>
                  <a:schemeClr val="dk1"/>
                </a:solidFill>
                <a:latin typeface="Times New Roman"/>
                <a:ea typeface="Times New Roman"/>
                <a:cs typeface="Times New Roman"/>
                <a:sym typeface="Times New Roman"/>
              </a:rPr>
              <a:t>[6] D Swapna, Jampana Ashrita, Karpe Ashwini, Talasila Bindhu Bhargavi , “Analysis of Women Safety in Indian Cities Using Twitter Data.” Journal Of Composition Theory (2021). </a:t>
            </a:r>
          </a:p>
          <a:p>
            <a:pPr lvl="0" algn="just">
              <a:lnSpc>
                <a:spcPct val="80000"/>
              </a:lnSpc>
              <a:buClr>
                <a:schemeClr val="dk1"/>
              </a:buClr>
              <a:buSzPts val="275"/>
            </a:pPr>
            <a:r>
              <a:rPr lang="en-US" sz="900" dirty="0" smtClean="0">
                <a:solidFill>
                  <a:schemeClr val="dk1"/>
                </a:solidFill>
                <a:latin typeface="Times New Roman"/>
                <a:ea typeface="Times New Roman"/>
                <a:cs typeface="Times New Roman"/>
                <a:sym typeface="Times New Roman"/>
              </a:rPr>
              <a:t>[7] Y </a:t>
            </a:r>
            <a:r>
              <a:rPr lang="en-US" sz="900" dirty="0" err="1" smtClean="0">
                <a:solidFill>
                  <a:schemeClr val="dk1"/>
                </a:solidFill>
                <a:latin typeface="Times New Roman"/>
                <a:ea typeface="Times New Roman"/>
                <a:cs typeface="Times New Roman"/>
                <a:sym typeface="Times New Roman"/>
              </a:rPr>
              <a:t>Md</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Riyazuddin</a:t>
            </a:r>
            <a:r>
              <a:rPr lang="en-US" sz="900" dirty="0" smtClean="0">
                <a:solidFill>
                  <a:schemeClr val="dk1"/>
                </a:solidFill>
                <a:latin typeface="Times New Roman"/>
                <a:ea typeface="Times New Roman"/>
                <a:cs typeface="Times New Roman"/>
                <a:sym typeface="Times New Roman"/>
              </a:rPr>
              <a:t> &amp; </a:t>
            </a:r>
            <a:r>
              <a:rPr lang="en-US" sz="900" dirty="0" err="1" smtClean="0">
                <a:solidFill>
                  <a:schemeClr val="dk1"/>
                </a:solidFill>
                <a:latin typeface="Times New Roman"/>
                <a:ea typeface="Times New Roman"/>
                <a:cs typeface="Times New Roman"/>
                <a:sym typeface="Times New Roman"/>
              </a:rPr>
              <a:t>Sriram</a:t>
            </a:r>
            <a:r>
              <a:rPr lang="en-US" sz="900" dirty="0" smtClean="0">
                <a:solidFill>
                  <a:schemeClr val="dk1"/>
                </a:solidFill>
                <a:latin typeface="Times New Roman"/>
                <a:ea typeface="Times New Roman"/>
                <a:cs typeface="Times New Roman"/>
                <a:sym typeface="Times New Roman"/>
              </a:rPr>
              <a:t>, G &amp; </a:t>
            </a:r>
            <a:r>
              <a:rPr lang="en-US" sz="900" dirty="0" err="1" smtClean="0">
                <a:solidFill>
                  <a:schemeClr val="dk1"/>
                </a:solidFill>
                <a:latin typeface="Times New Roman"/>
                <a:ea typeface="Times New Roman"/>
                <a:cs typeface="Times New Roman"/>
                <a:sym typeface="Times New Roman"/>
              </a:rPr>
              <a:t>Vaibhav</a:t>
            </a:r>
            <a:r>
              <a:rPr lang="en-US" sz="900" dirty="0" smtClean="0">
                <a:solidFill>
                  <a:schemeClr val="dk1"/>
                </a:solidFill>
                <a:latin typeface="Times New Roman"/>
                <a:ea typeface="Times New Roman"/>
                <a:cs typeface="Times New Roman"/>
                <a:sym typeface="Times New Roman"/>
              </a:rPr>
              <a:t>, P &amp; </a:t>
            </a:r>
            <a:r>
              <a:rPr lang="en-US" sz="900" dirty="0" err="1" smtClean="0">
                <a:solidFill>
                  <a:schemeClr val="dk1"/>
                </a:solidFill>
                <a:latin typeface="Times New Roman"/>
                <a:ea typeface="Times New Roman"/>
                <a:cs typeface="Times New Roman"/>
                <a:sym typeface="Times New Roman"/>
              </a:rPr>
              <a:t>Vikranth</a:t>
            </a:r>
            <a:r>
              <a:rPr lang="en-US" sz="900" dirty="0" smtClean="0">
                <a:solidFill>
                  <a:schemeClr val="dk1"/>
                </a:solidFill>
                <a:latin typeface="Times New Roman"/>
                <a:ea typeface="Times New Roman"/>
                <a:cs typeface="Times New Roman"/>
                <a:sym typeface="Times New Roman"/>
              </a:rPr>
              <a:t>, I. (2020). Utilization Of Support Vector Machine for Analyzing Women Safety in Indian States. International Journal of Grid and Distributed Computing, 2020. </a:t>
            </a:r>
          </a:p>
          <a:p>
            <a:pPr lvl="0" algn="just">
              <a:lnSpc>
                <a:spcPct val="80000"/>
              </a:lnSpc>
              <a:buClr>
                <a:schemeClr val="dk1"/>
              </a:buClr>
              <a:buSzPts val="275"/>
            </a:pPr>
            <a:r>
              <a:rPr lang="en-US" sz="900" dirty="0" smtClean="0">
                <a:solidFill>
                  <a:schemeClr val="dk1"/>
                </a:solidFill>
                <a:latin typeface="Times New Roman"/>
                <a:ea typeface="Times New Roman"/>
                <a:cs typeface="Times New Roman"/>
                <a:sym typeface="Times New Roman"/>
              </a:rPr>
              <a:t>[8] </a:t>
            </a:r>
            <a:r>
              <a:rPr lang="en-US" sz="900" dirty="0" err="1" smtClean="0">
                <a:solidFill>
                  <a:schemeClr val="dk1"/>
                </a:solidFill>
                <a:latin typeface="Times New Roman"/>
                <a:ea typeface="Times New Roman"/>
                <a:cs typeface="Times New Roman"/>
                <a:sym typeface="Times New Roman"/>
              </a:rPr>
              <a:t>Raparthi</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Shravya</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Dr.P</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Neelakantan</a:t>
            </a:r>
            <a:r>
              <a:rPr lang="en-US" sz="900" dirty="0" smtClean="0">
                <a:solidFill>
                  <a:schemeClr val="dk1"/>
                </a:solidFill>
                <a:latin typeface="Times New Roman"/>
                <a:ea typeface="Times New Roman"/>
                <a:cs typeface="Times New Roman"/>
                <a:sym typeface="Times New Roman"/>
              </a:rPr>
              <a:t>, “Women Protection Analysis Based On Twitter Data Using ML” European Journal of Molecular &amp; Clinical Medicine, ISSN 2515-8260, 2020. </a:t>
            </a:r>
          </a:p>
          <a:p>
            <a:pPr lvl="0" algn="just">
              <a:lnSpc>
                <a:spcPct val="80000"/>
              </a:lnSpc>
              <a:buSzPts val="275"/>
            </a:pPr>
            <a:r>
              <a:rPr lang="en-US" sz="900" dirty="0" smtClean="0">
                <a:solidFill>
                  <a:schemeClr val="dk1"/>
                </a:solidFill>
                <a:latin typeface="Times New Roman"/>
                <a:ea typeface="Times New Roman"/>
                <a:cs typeface="Times New Roman"/>
                <a:sym typeface="Times New Roman"/>
              </a:rPr>
              <a:t>[9] B. </a:t>
            </a:r>
            <a:r>
              <a:rPr lang="en-US" sz="900" dirty="0" err="1" smtClean="0">
                <a:solidFill>
                  <a:schemeClr val="dk1"/>
                </a:solidFill>
                <a:latin typeface="Times New Roman"/>
                <a:ea typeface="Times New Roman"/>
                <a:cs typeface="Times New Roman"/>
                <a:sym typeface="Times New Roman"/>
              </a:rPr>
              <a:t>Durga</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Bhavani</a:t>
            </a:r>
            <a:r>
              <a:rPr lang="en-US" sz="900" dirty="0" smtClean="0">
                <a:solidFill>
                  <a:schemeClr val="dk1"/>
                </a:solidFill>
                <a:latin typeface="Times New Roman"/>
                <a:ea typeface="Times New Roman"/>
                <a:cs typeface="Times New Roman"/>
                <a:sym typeface="Times New Roman"/>
              </a:rPr>
              <a:t>, S. </a:t>
            </a:r>
            <a:r>
              <a:rPr lang="en-US" sz="900" dirty="0" err="1" smtClean="0">
                <a:solidFill>
                  <a:schemeClr val="dk1"/>
                </a:solidFill>
                <a:latin typeface="Times New Roman"/>
                <a:ea typeface="Times New Roman"/>
                <a:cs typeface="Times New Roman"/>
                <a:sym typeface="Times New Roman"/>
              </a:rPr>
              <a:t>Vaishnavi</a:t>
            </a:r>
            <a:r>
              <a:rPr lang="en-US" sz="900" dirty="0" smtClean="0">
                <a:solidFill>
                  <a:schemeClr val="dk1"/>
                </a:solidFill>
                <a:latin typeface="Times New Roman"/>
                <a:ea typeface="Times New Roman"/>
                <a:cs typeface="Times New Roman"/>
                <a:sym typeface="Times New Roman"/>
              </a:rPr>
              <a:t>, T. </a:t>
            </a:r>
            <a:r>
              <a:rPr lang="en-US" sz="900" dirty="0" err="1" smtClean="0">
                <a:solidFill>
                  <a:schemeClr val="dk1"/>
                </a:solidFill>
                <a:latin typeface="Times New Roman"/>
                <a:ea typeface="Times New Roman"/>
                <a:cs typeface="Times New Roman"/>
                <a:sym typeface="Times New Roman"/>
              </a:rPr>
              <a:t>Akshara</a:t>
            </a:r>
            <a:r>
              <a:rPr lang="en-US" sz="900" dirty="0" smtClean="0">
                <a:solidFill>
                  <a:schemeClr val="dk1"/>
                </a:solidFill>
                <a:latin typeface="Times New Roman"/>
                <a:ea typeface="Times New Roman"/>
                <a:cs typeface="Times New Roman"/>
                <a:sym typeface="Times New Roman"/>
              </a:rPr>
              <a:t>, S. </a:t>
            </a:r>
            <a:r>
              <a:rPr lang="en-US" sz="900" dirty="0" err="1" smtClean="0">
                <a:solidFill>
                  <a:schemeClr val="dk1"/>
                </a:solidFill>
                <a:latin typeface="Times New Roman"/>
                <a:ea typeface="Times New Roman"/>
                <a:cs typeface="Times New Roman"/>
                <a:sym typeface="Times New Roman"/>
              </a:rPr>
              <a:t>Vaishnavi</a:t>
            </a:r>
            <a:r>
              <a:rPr lang="en-US" sz="900" dirty="0" smtClean="0">
                <a:solidFill>
                  <a:schemeClr val="dk1"/>
                </a:solidFill>
                <a:latin typeface="Times New Roman"/>
                <a:ea typeface="Times New Roman"/>
                <a:cs typeface="Times New Roman"/>
                <a:sym typeface="Times New Roman"/>
              </a:rPr>
              <a:t>, V. </a:t>
            </a:r>
            <a:r>
              <a:rPr lang="en-US" sz="900" dirty="0" err="1" smtClean="0">
                <a:solidFill>
                  <a:schemeClr val="dk1"/>
                </a:solidFill>
                <a:latin typeface="Times New Roman"/>
                <a:ea typeface="Times New Roman"/>
                <a:cs typeface="Times New Roman"/>
                <a:sym typeface="Times New Roman"/>
              </a:rPr>
              <a:t>Harini</a:t>
            </a:r>
            <a:r>
              <a:rPr lang="en-US" sz="900" dirty="0" smtClean="0">
                <a:solidFill>
                  <a:schemeClr val="dk1"/>
                </a:solidFill>
                <a:latin typeface="Times New Roman"/>
                <a:ea typeface="Times New Roman"/>
                <a:cs typeface="Times New Roman"/>
                <a:sym typeface="Times New Roman"/>
              </a:rPr>
              <a:t>, “Machine Learning Application: The Role of Social Media in Promoting the Safety of Women in Indian Cities”, Journal of Cardiovascular Disease Research, 2023.</a:t>
            </a:r>
          </a:p>
          <a:p>
            <a:pPr lvl="0" algn="just">
              <a:lnSpc>
                <a:spcPct val="80000"/>
              </a:lnSpc>
              <a:buSzPts val="275"/>
            </a:pPr>
            <a:r>
              <a:rPr lang="en-US" sz="900" dirty="0" smtClean="0">
                <a:solidFill>
                  <a:schemeClr val="dk1"/>
                </a:solidFill>
                <a:latin typeface="Times New Roman"/>
                <a:ea typeface="Times New Roman"/>
                <a:cs typeface="Times New Roman"/>
                <a:sym typeface="Times New Roman"/>
              </a:rPr>
              <a:t>[10] </a:t>
            </a:r>
            <a:r>
              <a:rPr lang="en-US" sz="900" dirty="0" err="1" smtClean="0">
                <a:solidFill>
                  <a:schemeClr val="dk1"/>
                </a:solidFill>
                <a:latin typeface="Times New Roman"/>
                <a:ea typeface="Times New Roman"/>
                <a:cs typeface="Times New Roman"/>
                <a:sym typeface="Times New Roman"/>
              </a:rPr>
              <a:t>Apoorv</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Agarwal</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Boyi</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Xie</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Ilia</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Vovsha</a:t>
            </a:r>
            <a:r>
              <a:rPr lang="en-US" sz="900" dirty="0" smtClean="0">
                <a:solidFill>
                  <a:schemeClr val="dk1"/>
                </a:solidFill>
                <a:latin typeface="Times New Roman"/>
                <a:ea typeface="Times New Roman"/>
                <a:cs typeface="Times New Roman"/>
                <a:sym typeface="Times New Roman"/>
              </a:rPr>
              <a:t>, Owen </a:t>
            </a:r>
            <a:r>
              <a:rPr lang="en-US" sz="900" dirty="0" err="1" smtClean="0">
                <a:solidFill>
                  <a:schemeClr val="dk1"/>
                </a:solidFill>
                <a:latin typeface="Times New Roman"/>
                <a:ea typeface="Times New Roman"/>
                <a:cs typeface="Times New Roman"/>
                <a:sym typeface="Times New Roman"/>
              </a:rPr>
              <a:t>Rambow</a:t>
            </a:r>
            <a:r>
              <a:rPr lang="en-US" sz="900" dirty="0" smtClean="0">
                <a:solidFill>
                  <a:schemeClr val="dk1"/>
                </a:solidFill>
                <a:latin typeface="Times New Roman"/>
                <a:ea typeface="Times New Roman"/>
                <a:cs typeface="Times New Roman"/>
                <a:sym typeface="Times New Roman"/>
              </a:rPr>
              <a:t>, Rebecca </a:t>
            </a:r>
            <a:r>
              <a:rPr lang="en-US" sz="900" dirty="0" err="1" smtClean="0">
                <a:solidFill>
                  <a:schemeClr val="dk1"/>
                </a:solidFill>
                <a:latin typeface="Times New Roman"/>
                <a:ea typeface="Times New Roman"/>
                <a:cs typeface="Times New Roman"/>
                <a:sym typeface="Times New Roman"/>
              </a:rPr>
              <a:t>Passonneau</a:t>
            </a:r>
            <a:r>
              <a:rPr lang="en-US" sz="900" dirty="0" smtClean="0">
                <a:solidFill>
                  <a:schemeClr val="dk1"/>
                </a:solidFill>
                <a:latin typeface="Times New Roman"/>
                <a:ea typeface="Times New Roman"/>
                <a:cs typeface="Times New Roman"/>
                <a:sym typeface="Times New Roman"/>
              </a:rPr>
              <a:t>, “Sentiment Analysis of Twitter Data”, Department of Computer Science, Columbia University, New York, NY 10027 USA, 2022. </a:t>
            </a:r>
          </a:p>
          <a:p>
            <a:pPr lvl="0" algn="just">
              <a:lnSpc>
                <a:spcPct val="80000"/>
              </a:lnSpc>
              <a:buSzPts val="275"/>
            </a:pPr>
            <a:r>
              <a:rPr lang="en-US" sz="900" dirty="0" smtClean="0">
                <a:solidFill>
                  <a:schemeClr val="dk1"/>
                </a:solidFill>
                <a:latin typeface="Times New Roman"/>
                <a:ea typeface="Times New Roman"/>
                <a:cs typeface="Times New Roman"/>
                <a:sym typeface="Times New Roman"/>
              </a:rPr>
              <a:t>[11] </a:t>
            </a:r>
            <a:r>
              <a:rPr lang="en-US" sz="900" dirty="0" err="1" smtClean="0">
                <a:solidFill>
                  <a:schemeClr val="dk1"/>
                </a:solidFill>
                <a:latin typeface="Times New Roman"/>
                <a:ea typeface="Times New Roman"/>
                <a:cs typeface="Times New Roman"/>
                <a:sym typeface="Times New Roman"/>
              </a:rPr>
              <a:t>Ranjitha</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Pradeep</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Nayak</a:t>
            </a:r>
            <a:r>
              <a:rPr lang="en-US" sz="900" dirty="0" smtClean="0">
                <a:solidFill>
                  <a:schemeClr val="dk1"/>
                </a:solidFill>
                <a:latin typeface="Times New Roman"/>
                <a:ea typeface="Times New Roman"/>
                <a:cs typeface="Times New Roman"/>
                <a:sym typeface="Times New Roman"/>
              </a:rPr>
              <a:t> , </a:t>
            </a:r>
            <a:r>
              <a:rPr lang="en-US" sz="900" dirty="0" err="1" smtClean="0">
                <a:solidFill>
                  <a:schemeClr val="dk1"/>
                </a:solidFill>
                <a:latin typeface="Times New Roman"/>
                <a:ea typeface="Times New Roman"/>
                <a:cs typeface="Times New Roman"/>
                <a:sym typeface="Times New Roman"/>
              </a:rPr>
              <a:t>Vedanth</a:t>
            </a:r>
            <a:r>
              <a:rPr lang="en-US" sz="900" dirty="0" smtClean="0">
                <a:solidFill>
                  <a:schemeClr val="dk1"/>
                </a:solidFill>
                <a:latin typeface="Times New Roman"/>
                <a:ea typeface="Times New Roman"/>
                <a:cs typeface="Times New Roman"/>
                <a:sym typeface="Times New Roman"/>
              </a:rPr>
              <a:t> M, </a:t>
            </a:r>
            <a:r>
              <a:rPr lang="en-US" sz="900" dirty="0" err="1" smtClean="0">
                <a:solidFill>
                  <a:schemeClr val="dk1"/>
                </a:solidFill>
                <a:latin typeface="Times New Roman"/>
                <a:ea typeface="Times New Roman"/>
                <a:cs typeface="Times New Roman"/>
                <a:sym typeface="Times New Roman"/>
              </a:rPr>
              <a:t>Mahantesh</a:t>
            </a:r>
            <a:r>
              <a:rPr lang="en-US" sz="900" dirty="0" smtClean="0">
                <a:solidFill>
                  <a:schemeClr val="dk1"/>
                </a:solidFill>
                <a:latin typeface="Times New Roman"/>
                <a:ea typeface="Times New Roman"/>
                <a:cs typeface="Times New Roman"/>
                <a:sym typeface="Times New Roman"/>
              </a:rPr>
              <a:t> G, </a:t>
            </a:r>
            <a:r>
              <a:rPr lang="en-US" sz="900" dirty="0" err="1" smtClean="0">
                <a:solidFill>
                  <a:schemeClr val="dk1"/>
                </a:solidFill>
                <a:latin typeface="Times New Roman"/>
                <a:ea typeface="Times New Roman"/>
                <a:cs typeface="Times New Roman"/>
                <a:sym typeface="Times New Roman"/>
              </a:rPr>
              <a:t>Namitha</a:t>
            </a:r>
            <a:r>
              <a:rPr lang="en-US" sz="900" dirty="0" smtClean="0">
                <a:solidFill>
                  <a:schemeClr val="dk1"/>
                </a:solidFill>
                <a:latin typeface="Times New Roman"/>
                <a:ea typeface="Times New Roman"/>
                <a:cs typeface="Times New Roman"/>
                <a:sym typeface="Times New Roman"/>
              </a:rPr>
              <a:t> D, “Sentiment Classification on Women Safety across Indian Cities Based on Twitter Data using NLP and Machine Learning”, </a:t>
            </a:r>
            <a:r>
              <a:rPr lang="en-US" sz="900" dirty="0" err="1" smtClean="0">
                <a:solidFill>
                  <a:schemeClr val="dk1"/>
                </a:solidFill>
                <a:latin typeface="Times New Roman"/>
                <a:ea typeface="Times New Roman"/>
                <a:cs typeface="Times New Roman"/>
                <a:sym typeface="Times New Roman"/>
              </a:rPr>
              <a:t>Alvas</a:t>
            </a:r>
            <a:r>
              <a:rPr lang="en-US" sz="900" dirty="0" smtClean="0">
                <a:solidFill>
                  <a:schemeClr val="dk1"/>
                </a:solidFill>
                <a:latin typeface="Times New Roman"/>
                <a:ea typeface="Times New Roman"/>
                <a:cs typeface="Times New Roman"/>
                <a:sym typeface="Times New Roman"/>
              </a:rPr>
              <a:t> Institute of Engineering and Technology, </a:t>
            </a:r>
            <a:r>
              <a:rPr lang="en-US" sz="900" dirty="0" err="1" smtClean="0">
                <a:solidFill>
                  <a:schemeClr val="dk1"/>
                </a:solidFill>
                <a:latin typeface="Times New Roman"/>
                <a:ea typeface="Times New Roman"/>
                <a:cs typeface="Times New Roman"/>
                <a:sym typeface="Times New Roman"/>
              </a:rPr>
              <a:t>Moodbidri</a:t>
            </a:r>
            <a:r>
              <a:rPr lang="en-US" sz="900" dirty="0" smtClean="0">
                <a:solidFill>
                  <a:schemeClr val="dk1"/>
                </a:solidFill>
                <a:latin typeface="Times New Roman"/>
                <a:ea typeface="Times New Roman"/>
                <a:cs typeface="Times New Roman"/>
                <a:sym typeface="Times New Roman"/>
              </a:rPr>
              <a:t>, Karnataka, India, 2022. </a:t>
            </a:r>
          </a:p>
          <a:p>
            <a:pPr lvl="0" algn="just">
              <a:lnSpc>
                <a:spcPct val="80000"/>
              </a:lnSpc>
              <a:buSzPts val="275"/>
            </a:pPr>
            <a:r>
              <a:rPr lang="en-US" sz="900" dirty="0" smtClean="0">
                <a:solidFill>
                  <a:schemeClr val="dk1"/>
                </a:solidFill>
                <a:latin typeface="Times New Roman"/>
                <a:ea typeface="Times New Roman"/>
                <a:cs typeface="Times New Roman"/>
                <a:sym typeface="Times New Roman"/>
              </a:rPr>
              <a:t>[12] </a:t>
            </a:r>
            <a:r>
              <a:rPr lang="en-US" sz="900" dirty="0" err="1" smtClean="0">
                <a:solidFill>
                  <a:schemeClr val="dk1"/>
                </a:solidFill>
                <a:latin typeface="Times New Roman"/>
                <a:ea typeface="Times New Roman"/>
                <a:cs typeface="Times New Roman"/>
                <a:sym typeface="Times New Roman"/>
              </a:rPr>
              <a:t>Pandya</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Rahul</a:t>
            </a:r>
            <a:r>
              <a:rPr lang="en-US" sz="900" dirty="0" smtClean="0">
                <a:solidFill>
                  <a:schemeClr val="dk1"/>
                </a:solidFill>
                <a:latin typeface="Times New Roman"/>
                <a:ea typeface="Times New Roman"/>
                <a:cs typeface="Times New Roman"/>
                <a:sym typeface="Times New Roman"/>
              </a:rPr>
              <a:t>, and </a:t>
            </a:r>
            <a:r>
              <a:rPr lang="en-US" sz="900" dirty="0" err="1" smtClean="0">
                <a:solidFill>
                  <a:schemeClr val="dk1"/>
                </a:solidFill>
                <a:latin typeface="Times New Roman"/>
                <a:ea typeface="Times New Roman"/>
                <a:cs typeface="Times New Roman"/>
                <a:sym typeface="Times New Roman"/>
              </a:rPr>
              <a:t>Sujal</a:t>
            </a:r>
            <a:r>
              <a:rPr lang="en-US" sz="900" dirty="0" smtClean="0">
                <a:solidFill>
                  <a:schemeClr val="dk1"/>
                </a:solidFill>
                <a:latin typeface="Times New Roman"/>
                <a:ea typeface="Times New Roman"/>
                <a:cs typeface="Times New Roman"/>
                <a:sym typeface="Times New Roman"/>
              </a:rPr>
              <a:t> </a:t>
            </a:r>
            <a:r>
              <a:rPr lang="en-US" sz="900" dirty="0" err="1" smtClean="0">
                <a:solidFill>
                  <a:schemeClr val="dk1"/>
                </a:solidFill>
                <a:latin typeface="Times New Roman"/>
                <a:ea typeface="Times New Roman"/>
                <a:cs typeface="Times New Roman"/>
                <a:sym typeface="Times New Roman"/>
              </a:rPr>
              <a:t>Charak</a:t>
            </a:r>
            <a:r>
              <a:rPr lang="en-US" sz="900" dirty="0" smtClean="0">
                <a:solidFill>
                  <a:schemeClr val="dk1"/>
                </a:solidFill>
                <a:latin typeface="Times New Roman"/>
                <a:ea typeface="Times New Roman"/>
                <a:cs typeface="Times New Roman"/>
                <a:sym typeface="Times New Roman"/>
              </a:rPr>
              <a:t>. “Polarity Testing and Analysis of Tweets in Twitter Using </a:t>
            </a:r>
            <a:r>
              <a:rPr lang="en-US" sz="900" dirty="0" err="1" smtClean="0">
                <a:solidFill>
                  <a:schemeClr val="dk1"/>
                </a:solidFill>
                <a:latin typeface="Times New Roman"/>
                <a:ea typeface="Times New Roman"/>
                <a:cs typeface="Times New Roman"/>
                <a:sym typeface="Times New Roman"/>
              </a:rPr>
              <a:t>Tweepy</a:t>
            </a:r>
            <a:r>
              <a:rPr lang="en-US" sz="900" dirty="0" smtClean="0">
                <a:solidFill>
                  <a:schemeClr val="dk1"/>
                </a:solidFill>
                <a:latin typeface="Times New Roman"/>
                <a:ea typeface="Times New Roman"/>
                <a:cs typeface="Times New Roman"/>
                <a:sym typeface="Times New Roman"/>
              </a:rPr>
              <a:t>.” International Journal of Computational Research, 2021. </a:t>
            </a:r>
            <a:endParaRPr lang="en-US" sz="900" dirty="0" smtClean="0"/>
          </a:p>
          <a:p>
            <a:pPr marL="0" lvl="0" indent="0" algn="just" rtl="0">
              <a:lnSpc>
                <a:spcPct val="80000"/>
              </a:lnSpc>
              <a:spcBef>
                <a:spcPts val="580"/>
              </a:spcBef>
              <a:spcAft>
                <a:spcPts val="0"/>
              </a:spcAft>
              <a:buSzPts val="275"/>
              <a:buNone/>
            </a:pPr>
            <a:endParaRPr sz="1200" dirty="0">
              <a:solidFill>
                <a:schemeClr val="dk1"/>
              </a:solidFill>
              <a:latin typeface="Times New Roman"/>
              <a:ea typeface="Times New Roman"/>
              <a:cs typeface="Times New Roman"/>
              <a:sym typeface="Times New Roman"/>
            </a:endParaRPr>
          </a:p>
        </p:txBody>
      </p:sp>
      <p:sp>
        <p:nvSpPr>
          <p:cNvPr id="224" name="Google Shape;224;p28"/>
          <p:cNvSpPr>
            <a:spLocks noGrp="1"/>
          </p:cNvSpPr>
          <p:nvPr>
            <p:ph type="sldNum" sz="quarter" idx="12"/>
          </p:nvPr>
        </p:nvSpPr>
        <p:spPr>
          <a:xfrm>
            <a:off x="8638163" y="4786009"/>
            <a:ext cx="328036" cy="238367"/>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 smtClean="0"/>
              <a:pPr marL="0" lvl="0" indent="0" algn="ctr" rtl="0">
                <a:spcBef>
                  <a:spcPts val="0"/>
                </a:spcBef>
                <a:spcAft>
                  <a:spcPts val="0"/>
                </a:spcAft>
                <a:buClr>
                  <a:srgbClr val="000000"/>
                </a:buClr>
                <a:buFont typeface="Arial"/>
                <a:buNone/>
              </a:pPr>
              <a:t>15</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5"/>
          <p:cNvSpPr txBox="1">
            <a:spLocks noGrp="1"/>
          </p:cNvSpPr>
          <p:nvPr>
            <p:ph type="title"/>
          </p:nvPr>
        </p:nvSpPr>
        <p:spPr>
          <a:xfrm>
            <a:off x="516813" y="843558"/>
            <a:ext cx="7772400" cy="8925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2"/>
              </a:buClr>
              <a:buSzPts val="4000"/>
              <a:buFont typeface="Libre Franklin"/>
              <a:buNone/>
            </a:pPr>
            <a:r>
              <a:rPr lang="en" sz="3200" b="1" dirty="0">
                <a:latin typeface="Times New Roman"/>
                <a:ea typeface="Times New Roman"/>
                <a:cs typeface="Times New Roman"/>
                <a:sym typeface="Times New Roman"/>
              </a:rPr>
              <a:t>Table of Contents</a:t>
            </a:r>
            <a:endParaRPr sz="3200" b="1" dirty="0">
              <a:latin typeface="Times New Roman"/>
              <a:ea typeface="Times New Roman"/>
              <a:cs typeface="Times New Roman"/>
              <a:sym typeface="Times New Roman"/>
            </a:endParaRPr>
          </a:p>
        </p:txBody>
      </p:sp>
      <p:sp>
        <p:nvSpPr>
          <p:cNvPr id="121" name="Google Shape;121;p15"/>
          <p:cNvSpPr txBox="1">
            <a:spLocks noGrp="1"/>
          </p:cNvSpPr>
          <p:nvPr>
            <p:ph type="body" idx="1"/>
          </p:nvPr>
        </p:nvSpPr>
        <p:spPr>
          <a:xfrm>
            <a:off x="453767" y="2054817"/>
            <a:ext cx="8183400" cy="2787000"/>
          </a:xfrm>
          <a:prstGeom prst="rect">
            <a:avLst/>
          </a:prstGeom>
          <a:noFill/>
          <a:ln>
            <a:noFill/>
          </a:ln>
        </p:spPr>
        <p:txBody>
          <a:bodyPr spcFirstLastPara="1" wrap="square" lIns="91425" tIns="45700" rIns="91425" bIns="45700" anchor="t" anchorCtr="0">
            <a:normAutofit/>
          </a:bodyPr>
          <a:lstStyle/>
          <a:p>
            <a:pPr marL="457200" lvl="0" indent="-368300" algn="l" rtl="0">
              <a:spcBef>
                <a:spcPts val="580"/>
              </a:spcBef>
              <a:spcAft>
                <a:spcPts val="0"/>
              </a:spcAft>
              <a:buClr>
                <a:srgbClr val="3F3F3F"/>
              </a:buClr>
              <a:buSzPts val="2200"/>
              <a:buFont typeface="Times New Roman"/>
              <a:buChar char="●"/>
            </a:pPr>
            <a:r>
              <a:rPr lang="en" sz="2200" dirty="0">
                <a:solidFill>
                  <a:srgbClr val="3F3F3F"/>
                </a:solidFill>
                <a:latin typeface="Times New Roman"/>
                <a:ea typeface="Times New Roman"/>
                <a:cs typeface="Times New Roman"/>
                <a:sym typeface="Times New Roman"/>
              </a:rPr>
              <a:t>Introduction</a:t>
            </a:r>
            <a:endParaRPr sz="2200" dirty="0">
              <a:solidFill>
                <a:srgbClr val="3F3F3F"/>
              </a:solidFill>
              <a:latin typeface="Times New Roman"/>
              <a:ea typeface="Times New Roman"/>
              <a:cs typeface="Times New Roman"/>
              <a:sym typeface="Times New Roman"/>
            </a:endParaRPr>
          </a:p>
          <a:p>
            <a:pPr marL="457200" lvl="0" indent="-368300" algn="l" rtl="0">
              <a:spcBef>
                <a:spcPts val="0"/>
              </a:spcBef>
              <a:spcAft>
                <a:spcPts val="0"/>
              </a:spcAft>
              <a:buClr>
                <a:srgbClr val="3F3F3F"/>
              </a:buClr>
              <a:buSzPts val="2200"/>
              <a:buFont typeface="Times New Roman"/>
              <a:buChar char="●"/>
            </a:pPr>
            <a:r>
              <a:rPr lang="en" sz="2200" dirty="0">
                <a:solidFill>
                  <a:srgbClr val="3F3F3F"/>
                </a:solidFill>
                <a:latin typeface="Times New Roman"/>
                <a:ea typeface="Times New Roman"/>
                <a:cs typeface="Times New Roman"/>
                <a:sym typeface="Times New Roman"/>
              </a:rPr>
              <a:t>Literature Review</a:t>
            </a:r>
            <a:endParaRPr sz="2200" dirty="0">
              <a:solidFill>
                <a:srgbClr val="3F3F3F"/>
              </a:solidFill>
              <a:latin typeface="Times New Roman"/>
              <a:ea typeface="Times New Roman"/>
              <a:cs typeface="Times New Roman"/>
              <a:sym typeface="Times New Roman"/>
            </a:endParaRPr>
          </a:p>
          <a:p>
            <a:pPr marL="457200" lvl="0" indent="-368300" algn="l" rtl="0">
              <a:spcBef>
                <a:spcPts val="0"/>
              </a:spcBef>
              <a:spcAft>
                <a:spcPts val="0"/>
              </a:spcAft>
              <a:buClr>
                <a:srgbClr val="3F3F3F"/>
              </a:buClr>
              <a:buSzPts val="2200"/>
              <a:buFont typeface="Times New Roman"/>
              <a:buChar char="●"/>
            </a:pPr>
            <a:r>
              <a:rPr lang="en" sz="2200" dirty="0">
                <a:solidFill>
                  <a:srgbClr val="3F3F3F"/>
                </a:solidFill>
                <a:latin typeface="Times New Roman"/>
                <a:ea typeface="Times New Roman"/>
                <a:cs typeface="Times New Roman"/>
                <a:sym typeface="Times New Roman"/>
              </a:rPr>
              <a:t>Objectives</a:t>
            </a:r>
            <a:endParaRPr sz="2200" dirty="0">
              <a:solidFill>
                <a:srgbClr val="3F3F3F"/>
              </a:solidFill>
              <a:latin typeface="Times New Roman"/>
              <a:ea typeface="Times New Roman"/>
              <a:cs typeface="Times New Roman"/>
              <a:sym typeface="Times New Roman"/>
            </a:endParaRPr>
          </a:p>
          <a:p>
            <a:pPr marL="457200" lvl="0" indent="-368300" algn="l" rtl="0">
              <a:spcBef>
                <a:spcPts val="0"/>
              </a:spcBef>
              <a:spcAft>
                <a:spcPts val="0"/>
              </a:spcAft>
              <a:buClr>
                <a:srgbClr val="3F3F3F"/>
              </a:buClr>
              <a:buSzPts val="2200"/>
              <a:buFont typeface="Times New Roman"/>
              <a:buChar char="●"/>
            </a:pPr>
            <a:r>
              <a:rPr lang="en" sz="2200" dirty="0">
                <a:solidFill>
                  <a:srgbClr val="3F3F3F"/>
                </a:solidFill>
                <a:latin typeface="Times New Roman"/>
                <a:ea typeface="Times New Roman"/>
                <a:cs typeface="Times New Roman"/>
                <a:sym typeface="Times New Roman"/>
              </a:rPr>
              <a:t>Research Methodology</a:t>
            </a:r>
            <a:endParaRPr sz="2200" dirty="0">
              <a:solidFill>
                <a:srgbClr val="3F3F3F"/>
              </a:solidFill>
              <a:latin typeface="Times New Roman"/>
              <a:ea typeface="Times New Roman"/>
              <a:cs typeface="Times New Roman"/>
              <a:sym typeface="Times New Roman"/>
            </a:endParaRPr>
          </a:p>
          <a:p>
            <a:pPr marL="457200" lvl="0" indent="-368300" algn="l" rtl="0">
              <a:spcBef>
                <a:spcPts val="0"/>
              </a:spcBef>
              <a:spcAft>
                <a:spcPts val="0"/>
              </a:spcAft>
              <a:buClr>
                <a:srgbClr val="3F3F3F"/>
              </a:buClr>
              <a:buSzPts val="2200"/>
              <a:buFont typeface="Times New Roman"/>
              <a:buChar char="●"/>
            </a:pPr>
            <a:r>
              <a:rPr lang="en" sz="2200" dirty="0">
                <a:solidFill>
                  <a:srgbClr val="3F3F3F"/>
                </a:solidFill>
                <a:latin typeface="Times New Roman"/>
                <a:ea typeface="Times New Roman"/>
                <a:cs typeface="Times New Roman"/>
                <a:sym typeface="Times New Roman"/>
              </a:rPr>
              <a:t>Result </a:t>
            </a:r>
            <a:r>
              <a:rPr lang="en" sz="2200" dirty="0" smtClean="0">
                <a:solidFill>
                  <a:srgbClr val="3F3F3F"/>
                </a:solidFill>
                <a:latin typeface="Times New Roman"/>
                <a:ea typeface="Times New Roman"/>
                <a:cs typeface="Times New Roman"/>
                <a:sym typeface="Times New Roman"/>
              </a:rPr>
              <a:t>Analysis</a:t>
            </a:r>
          </a:p>
          <a:p>
            <a:pPr marL="457200" lvl="0" indent="-368300" algn="l" rtl="0">
              <a:spcBef>
                <a:spcPts val="0"/>
              </a:spcBef>
              <a:spcAft>
                <a:spcPts val="0"/>
              </a:spcAft>
              <a:buClr>
                <a:srgbClr val="3F3F3F"/>
              </a:buClr>
              <a:buSzPts val="2200"/>
              <a:buFont typeface="Times New Roman"/>
              <a:buChar char="●"/>
            </a:pPr>
            <a:r>
              <a:rPr lang="en" sz="2200" dirty="0" smtClean="0">
                <a:solidFill>
                  <a:srgbClr val="3F3F3F"/>
                </a:solidFill>
                <a:latin typeface="Times New Roman"/>
                <a:ea typeface="Times New Roman"/>
                <a:cs typeface="Times New Roman"/>
                <a:sym typeface="Times New Roman"/>
              </a:rPr>
              <a:t>Conclusion</a:t>
            </a:r>
            <a:endParaRPr sz="2200" dirty="0">
              <a:solidFill>
                <a:srgbClr val="3F3F3F"/>
              </a:solidFill>
              <a:latin typeface="Times New Roman"/>
              <a:ea typeface="Times New Roman"/>
              <a:cs typeface="Times New Roman"/>
              <a:sym typeface="Times New Roman"/>
            </a:endParaRPr>
          </a:p>
          <a:p>
            <a:pPr marL="457200" lvl="0" indent="-368300" algn="l" rtl="0">
              <a:spcBef>
                <a:spcPts val="0"/>
              </a:spcBef>
              <a:spcAft>
                <a:spcPts val="0"/>
              </a:spcAft>
              <a:buClr>
                <a:srgbClr val="3F3F3F"/>
              </a:buClr>
              <a:buSzPts val="2200"/>
              <a:buFont typeface="Times New Roman"/>
              <a:buChar char="●"/>
            </a:pPr>
            <a:r>
              <a:rPr lang="en" sz="2200" dirty="0">
                <a:solidFill>
                  <a:srgbClr val="3F3F3F"/>
                </a:solidFill>
                <a:latin typeface="Times New Roman"/>
                <a:ea typeface="Times New Roman"/>
                <a:cs typeface="Times New Roman"/>
                <a:sym typeface="Times New Roman"/>
              </a:rPr>
              <a:t>References</a:t>
            </a:r>
            <a:endParaRPr sz="2200" dirty="0">
              <a:solidFill>
                <a:srgbClr val="3F3F3F"/>
              </a:solidFill>
              <a:latin typeface="Times New Roman"/>
              <a:ea typeface="Times New Roman"/>
              <a:cs typeface="Times New Roman"/>
              <a:sym typeface="Times New Roman"/>
            </a:endParaRPr>
          </a:p>
          <a:p>
            <a:pPr marL="457200" lvl="0" indent="0" algn="l" rtl="0">
              <a:spcBef>
                <a:spcPts val="580"/>
              </a:spcBef>
              <a:spcAft>
                <a:spcPts val="0"/>
              </a:spcAft>
              <a:buNone/>
            </a:pPr>
            <a:endParaRPr sz="2200" dirty="0">
              <a:solidFill>
                <a:srgbClr val="3F3F3F"/>
              </a:solidFill>
              <a:latin typeface="Times New Roman"/>
              <a:ea typeface="Times New Roman"/>
              <a:cs typeface="Times New Roman"/>
              <a:sym typeface="Times New Roman"/>
            </a:endParaRPr>
          </a:p>
        </p:txBody>
      </p:sp>
      <p:sp>
        <p:nvSpPr>
          <p:cNvPr id="123" name="Google Shape;123;p15"/>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442438" y="843558"/>
            <a:ext cx="7772400" cy="8925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2"/>
              </a:buClr>
              <a:buSzPts val="4000"/>
              <a:buFont typeface="Libre Franklin"/>
              <a:buNone/>
            </a:pPr>
            <a:r>
              <a:rPr lang="en" sz="3200" b="1" dirty="0">
                <a:latin typeface="Times New Roman"/>
                <a:ea typeface="Times New Roman"/>
                <a:cs typeface="Times New Roman"/>
                <a:sym typeface="Times New Roman"/>
              </a:rPr>
              <a:t>Introduction</a:t>
            </a:r>
            <a:endParaRPr sz="3200" b="1" dirty="0">
              <a:latin typeface="Times New Roman"/>
              <a:ea typeface="Times New Roman"/>
              <a:cs typeface="Times New Roman"/>
              <a:sym typeface="Times New Roman"/>
            </a:endParaRPr>
          </a:p>
        </p:txBody>
      </p:sp>
      <p:sp>
        <p:nvSpPr>
          <p:cNvPr id="129" name="Google Shape;129;p16"/>
          <p:cNvSpPr txBox="1">
            <a:spLocks noGrp="1"/>
          </p:cNvSpPr>
          <p:nvPr>
            <p:ph type="body" idx="1"/>
          </p:nvPr>
        </p:nvSpPr>
        <p:spPr>
          <a:xfrm>
            <a:off x="0" y="1891750"/>
            <a:ext cx="5817300" cy="2887800"/>
          </a:xfrm>
          <a:prstGeom prst="rect">
            <a:avLst/>
          </a:prstGeom>
          <a:noFill/>
          <a:ln>
            <a:noFill/>
          </a:ln>
        </p:spPr>
        <p:txBody>
          <a:bodyPr spcFirstLastPara="1" wrap="square" lIns="91425" tIns="45700" rIns="91425" bIns="45700" anchor="t" anchorCtr="0">
            <a:noAutofit/>
          </a:bodyPr>
          <a:lstStyle/>
          <a:p>
            <a:pPr marL="342900" lvl="0" indent="-215900" algn="just" rtl="0">
              <a:lnSpc>
                <a:spcPct val="150000"/>
              </a:lnSpc>
              <a:spcBef>
                <a:spcPts val="580"/>
              </a:spcBef>
              <a:spcAft>
                <a:spcPts val="0"/>
              </a:spcAft>
              <a:buClr>
                <a:schemeClr val="dk1"/>
              </a:buClr>
              <a:buSzPts val="1600"/>
            </a:pPr>
            <a:r>
              <a:rPr lang="en" sz="1400" b="1" dirty="0">
                <a:solidFill>
                  <a:schemeClr val="dk1"/>
                </a:solidFill>
                <a:latin typeface="Times New Roman"/>
                <a:ea typeface="Times New Roman"/>
                <a:cs typeface="Times New Roman"/>
                <a:sym typeface="Times New Roman"/>
              </a:rPr>
              <a:t>Women Inclusion and Safety in </a:t>
            </a:r>
            <a:r>
              <a:rPr lang="en" sz="1400" b="1" dirty="0" smtClean="0">
                <a:solidFill>
                  <a:schemeClr val="dk1"/>
                </a:solidFill>
                <a:latin typeface="Times New Roman"/>
                <a:ea typeface="Times New Roman"/>
                <a:cs typeface="Times New Roman"/>
                <a:sym typeface="Times New Roman"/>
              </a:rPr>
              <a:t>Society</a:t>
            </a:r>
          </a:p>
          <a:p>
            <a:pPr marL="342900" lvl="0" indent="-215900" algn="just" rtl="0">
              <a:lnSpc>
                <a:spcPct val="150000"/>
              </a:lnSpc>
              <a:spcBef>
                <a:spcPts val="580"/>
              </a:spcBef>
              <a:spcAft>
                <a:spcPts val="0"/>
              </a:spcAft>
              <a:buClr>
                <a:schemeClr val="dk1"/>
              </a:buClr>
              <a:buSzPts val="1600"/>
            </a:pPr>
            <a:endParaRPr sz="1200" b="1" dirty="0">
              <a:solidFill>
                <a:schemeClr val="dk1"/>
              </a:solidFill>
              <a:latin typeface="Times New Roman"/>
              <a:ea typeface="Times New Roman"/>
              <a:cs typeface="Times New Roman"/>
              <a:sym typeface="Times New Roman"/>
            </a:endParaRPr>
          </a:p>
          <a:p>
            <a:pPr marL="342900" lvl="0" indent="-209550" algn="just" rtl="0">
              <a:lnSpc>
                <a:spcPct val="100000"/>
              </a:lnSpc>
              <a:spcBef>
                <a:spcPts val="0"/>
              </a:spcBef>
              <a:spcAft>
                <a:spcPts val="0"/>
              </a:spcAft>
              <a:buClr>
                <a:schemeClr val="dk1"/>
              </a:buClr>
              <a:buSzPts val="1500"/>
              <a:buFont typeface="Times New Roman"/>
              <a:buAutoNum type="arabicPeriod"/>
            </a:pPr>
            <a:r>
              <a:rPr lang="en" sz="1200" dirty="0">
                <a:solidFill>
                  <a:schemeClr val="dk1"/>
                </a:solidFill>
                <a:latin typeface="Times New Roman"/>
                <a:ea typeface="Times New Roman"/>
                <a:cs typeface="Times New Roman"/>
                <a:sym typeface="Times New Roman"/>
              </a:rPr>
              <a:t>The inclusion and safety of women in modern society is a problem that over the years has become increasingly important in all countries, leading to a large number of </a:t>
            </a:r>
            <a:r>
              <a:rPr lang="en" sz="1200" u="sng" dirty="0">
                <a:solidFill>
                  <a:schemeClr val="dk1"/>
                </a:solidFill>
                <a:latin typeface="Times New Roman"/>
                <a:ea typeface="Times New Roman"/>
                <a:cs typeface="Times New Roman"/>
                <a:sym typeface="Times New Roman"/>
              </a:rPr>
              <a:t>awareness campaigns</a:t>
            </a:r>
            <a:r>
              <a:rPr lang="en" sz="1200" dirty="0">
                <a:solidFill>
                  <a:schemeClr val="dk1"/>
                </a:solidFill>
                <a:latin typeface="Times New Roman"/>
                <a:ea typeface="Times New Roman"/>
                <a:cs typeface="Times New Roman"/>
                <a:sym typeface="Times New Roman"/>
              </a:rPr>
              <a:t> and </a:t>
            </a:r>
            <a:r>
              <a:rPr lang="en" sz="1200" u="sng" dirty="0">
                <a:solidFill>
                  <a:schemeClr val="dk1"/>
                </a:solidFill>
                <a:latin typeface="Times New Roman"/>
                <a:ea typeface="Times New Roman"/>
                <a:cs typeface="Times New Roman"/>
                <a:sym typeface="Times New Roman"/>
              </a:rPr>
              <a:t>social movements</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342900" lvl="0" indent="-209550" algn="just" rtl="0">
              <a:lnSpc>
                <a:spcPct val="100000"/>
              </a:lnSpc>
              <a:spcBef>
                <a:spcPts val="1000"/>
              </a:spcBef>
              <a:spcAft>
                <a:spcPts val="0"/>
              </a:spcAft>
              <a:buClr>
                <a:schemeClr val="dk1"/>
              </a:buClr>
              <a:buSzPts val="1500"/>
              <a:buFont typeface="Times New Roman"/>
              <a:buAutoNum type="arabicPeriod"/>
            </a:pPr>
            <a:r>
              <a:rPr lang="en" sz="1200" dirty="0">
                <a:solidFill>
                  <a:schemeClr val="dk1"/>
                </a:solidFill>
                <a:latin typeface="Times New Roman"/>
                <a:ea typeface="Times New Roman"/>
                <a:cs typeface="Times New Roman"/>
                <a:sym typeface="Times New Roman"/>
              </a:rPr>
              <a:t>Several investigations were held mainly focusing on </a:t>
            </a:r>
            <a:r>
              <a:rPr lang="en" sz="1200" u="sng" dirty="0">
                <a:solidFill>
                  <a:schemeClr val="dk1"/>
                </a:solidFill>
                <a:latin typeface="Times New Roman"/>
                <a:ea typeface="Times New Roman"/>
                <a:cs typeface="Times New Roman"/>
                <a:sym typeface="Times New Roman"/>
              </a:rPr>
              <a:t>interpreting the behaviors</a:t>
            </a:r>
            <a:r>
              <a:rPr lang="en" sz="1200" dirty="0">
                <a:solidFill>
                  <a:schemeClr val="dk1"/>
                </a:solidFill>
                <a:latin typeface="Times New Roman"/>
                <a:ea typeface="Times New Roman"/>
                <a:cs typeface="Times New Roman"/>
                <a:sym typeface="Times New Roman"/>
              </a:rPr>
              <a:t> of people, also according to their </a:t>
            </a:r>
            <a:r>
              <a:rPr lang="en" sz="1200" u="sng" dirty="0">
                <a:solidFill>
                  <a:schemeClr val="dk1"/>
                </a:solidFill>
                <a:latin typeface="Times New Roman"/>
                <a:ea typeface="Times New Roman"/>
                <a:cs typeface="Times New Roman"/>
                <a:sym typeface="Times New Roman"/>
              </a:rPr>
              <a:t>geopolitical situations</a:t>
            </a:r>
            <a:r>
              <a:rPr lang="en" sz="1200" dirty="0">
                <a:solidFill>
                  <a:schemeClr val="dk1"/>
                </a:solidFill>
                <a:latin typeface="Times New Roman"/>
                <a:ea typeface="Times New Roman"/>
                <a:cs typeface="Times New Roman"/>
                <a:sym typeface="Times New Roman"/>
              </a:rPr>
              <a:t>, for preventing and reducing </a:t>
            </a:r>
            <a:r>
              <a:rPr lang="en" sz="1200" u="sng" dirty="0">
                <a:solidFill>
                  <a:schemeClr val="dk1"/>
                </a:solidFill>
                <a:latin typeface="Times New Roman"/>
                <a:ea typeface="Times New Roman"/>
                <a:cs typeface="Times New Roman"/>
                <a:sym typeface="Times New Roman"/>
              </a:rPr>
              <a:t>discrimination</a:t>
            </a:r>
            <a:r>
              <a:rPr lang="en" sz="1200" dirty="0">
                <a:solidFill>
                  <a:schemeClr val="dk1"/>
                </a:solidFill>
                <a:latin typeface="Times New Roman"/>
                <a:ea typeface="Times New Roman"/>
                <a:cs typeface="Times New Roman"/>
                <a:sym typeface="Times New Roman"/>
              </a:rPr>
              <a:t> situations against women.</a:t>
            </a:r>
            <a:endParaRPr sz="1200" dirty="0">
              <a:solidFill>
                <a:schemeClr val="dk1"/>
              </a:solidFill>
              <a:latin typeface="Times New Roman"/>
              <a:ea typeface="Times New Roman"/>
              <a:cs typeface="Times New Roman"/>
              <a:sym typeface="Times New Roman"/>
            </a:endParaRPr>
          </a:p>
          <a:p>
            <a:pPr marL="342900" lvl="0" indent="-209550" algn="just" rtl="0">
              <a:lnSpc>
                <a:spcPct val="100000"/>
              </a:lnSpc>
              <a:spcBef>
                <a:spcPts val="1000"/>
              </a:spcBef>
              <a:spcAft>
                <a:spcPts val="0"/>
              </a:spcAft>
              <a:buClr>
                <a:schemeClr val="dk1"/>
              </a:buClr>
              <a:buSzPts val="1500"/>
              <a:buFont typeface="Times New Roman"/>
              <a:buAutoNum type="arabicPeriod"/>
            </a:pPr>
            <a:r>
              <a:rPr lang="en" sz="1200" dirty="0">
                <a:solidFill>
                  <a:schemeClr val="dk1"/>
                </a:solidFill>
                <a:latin typeface="Times New Roman"/>
                <a:ea typeface="Times New Roman"/>
                <a:cs typeface="Times New Roman"/>
                <a:sym typeface="Times New Roman"/>
              </a:rPr>
              <a:t>Women often feel aggressive harassment which includes </a:t>
            </a:r>
            <a:r>
              <a:rPr lang="en" sz="1200" u="sng" dirty="0">
                <a:solidFill>
                  <a:schemeClr val="dk1"/>
                </a:solidFill>
                <a:latin typeface="Times New Roman"/>
                <a:ea typeface="Times New Roman"/>
                <a:cs typeface="Times New Roman"/>
                <a:sym typeface="Times New Roman"/>
              </a:rPr>
              <a:t>trolling, stalking</a:t>
            </a:r>
            <a:r>
              <a:rPr lang="en" sz="1200" dirty="0">
                <a:solidFill>
                  <a:schemeClr val="dk1"/>
                </a:solidFill>
                <a:latin typeface="Times New Roman"/>
                <a:ea typeface="Times New Roman"/>
                <a:cs typeface="Times New Roman"/>
                <a:sym typeface="Times New Roman"/>
              </a:rPr>
              <a:t> and making </a:t>
            </a:r>
            <a:r>
              <a:rPr lang="en" sz="1200" u="sng" dirty="0">
                <a:solidFill>
                  <a:schemeClr val="dk1"/>
                </a:solidFill>
                <a:latin typeface="Times New Roman"/>
                <a:ea typeface="Times New Roman"/>
                <a:cs typeface="Times New Roman"/>
                <a:sym typeface="Times New Roman"/>
              </a:rPr>
              <a:t>sexist remarks</a:t>
            </a: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just" rtl="0">
              <a:lnSpc>
                <a:spcPct val="80000"/>
              </a:lnSpc>
              <a:spcBef>
                <a:spcPts val="1000"/>
              </a:spcBef>
              <a:spcAft>
                <a:spcPts val="0"/>
              </a:spcAft>
              <a:buClr>
                <a:schemeClr val="dk1"/>
              </a:buClr>
              <a:buSzPts val="1100"/>
              <a:buFont typeface="Arial"/>
              <a:buNone/>
            </a:pPr>
            <a:endParaRPr sz="1200" dirty="0">
              <a:solidFill>
                <a:srgbClr val="3F3F3F"/>
              </a:solidFill>
              <a:latin typeface="Times New Roman"/>
              <a:ea typeface="Times New Roman"/>
              <a:cs typeface="Times New Roman"/>
              <a:sym typeface="Times New Roman"/>
            </a:endParaRPr>
          </a:p>
          <a:p>
            <a:pPr marL="0" lvl="0" indent="0" algn="just" rtl="0">
              <a:lnSpc>
                <a:spcPct val="80000"/>
              </a:lnSpc>
              <a:spcBef>
                <a:spcPts val="580"/>
              </a:spcBef>
              <a:spcAft>
                <a:spcPts val="0"/>
              </a:spcAft>
              <a:buClr>
                <a:schemeClr val="dk1"/>
              </a:buClr>
              <a:buSzPts val="1100"/>
              <a:buFont typeface="Arial"/>
              <a:buNone/>
            </a:pPr>
            <a:endParaRPr sz="1600" dirty="0">
              <a:solidFill>
                <a:srgbClr val="3F3F3F"/>
              </a:solidFill>
              <a:latin typeface="Times New Roman"/>
              <a:ea typeface="Times New Roman"/>
              <a:cs typeface="Times New Roman"/>
              <a:sym typeface="Times New Roman"/>
            </a:endParaRPr>
          </a:p>
          <a:p>
            <a:pPr marL="0" lvl="0" indent="0" algn="just" rtl="0">
              <a:lnSpc>
                <a:spcPct val="80000"/>
              </a:lnSpc>
              <a:spcBef>
                <a:spcPts val="580"/>
              </a:spcBef>
              <a:spcAft>
                <a:spcPts val="0"/>
              </a:spcAft>
              <a:buClr>
                <a:schemeClr val="dk1"/>
              </a:buClr>
              <a:buSzPts val="1100"/>
              <a:buFont typeface="Arial"/>
              <a:buNone/>
            </a:pPr>
            <a:endParaRPr sz="1600" dirty="0">
              <a:solidFill>
                <a:srgbClr val="3F3F3F"/>
              </a:solidFill>
              <a:latin typeface="Times New Roman"/>
              <a:ea typeface="Times New Roman"/>
              <a:cs typeface="Times New Roman"/>
              <a:sym typeface="Times New Roman"/>
            </a:endParaRPr>
          </a:p>
          <a:p>
            <a:pPr marL="0" lvl="0" indent="0" algn="just" rtl="0">
              <a:lnSpc>
                <a:spcPct val="80000"/>
              </a:lnSpc>
              <a:spcBef>
                <a:spcPts val="580"/>
              </a:spcBef>
              <a:spcAft>
                <a:spcPts val="0"/>
              </a:spcAft>
              <a:buClr>
                <a:schemeClr val="dk1"/>
              </a:buClr>
              <a:buSzPts val="1100"/>
              <a:buFont typeface="Arial"/>
              <a:buNone/>
            </a:pPr>
            <a:endParaRPr sz="1600" dirty="0">
              <a:solidFill>
                <a:srgbClr val="3F3F3F"/>
              </a:solidFill>
              <a:latin typeface="Times New Roman"/>
              <a:ea typeface="Times New Roman"/>
              <a:cs typeface="Times New Roman"/>
              <a:sym typeface="Times New Roman"/>
            </a:endParaRPr>
          </a:p>
          <a:p>
            <a:pPr marL="0" lvl="0" indent="0" algn="just" rtl="0">
              <a:lnSpc>
                <a:spcPct val="80000"/>
              </a:lnSpc>
              <a:spcBef>
                <a:spcPts val="580"/>
              </a:spcBef>
              <a:spcAft>
                <a:spcPts val="0"/>
              </a:spcAft>
              <a:buClr>
                <a:schemeClr val="dk1"/>
              </a:buClr>
              <a:buSzPts val="1100"/>
              <a:buFont typeface="Arial"/>
              <a:buNone/>
            </a:pPr>
            <a:endParaRPr sz="1600" dirty="0">
              <a:solidFill>
                <a:srgbClr val="3F3F3F"/>
              </a:solidFill>
              <a:latin typeface="Times New Roman"/>
              <a:ea typeface="Times New Roman"/>
              <a:cs typeface="Times New Roman"/>
              <a:sym typeface="Times New Roman"/>
            </a:endParaRPr>
          </a:p>
          <a:p>
            <a:pPr marL="0" lvl="0" indent="0" algn="just" rtl="0">
              <a:lnSpc>
                <a:spcPct val="80000"/>
              </a:lnSpc>
              <a:spcBef>
                <a:spcPts val="580"/>
              </a:spcBef>
              <a:spcAft>
                <a:spcPts val="0"/>
              </a:spcAft>
              <a:buNone/>
            </a:pPr>
            <a:endParaRPr sz="1600" dirty="0">
              <a:solidFill>
                <a:srgbClr val="3F3F3F"/>
              </a:solidFill>
              <a:latin typeface="Times New Roman"/>
              <a:ea typeface="Times New Roman"/>
              <a:cs typeface="Times New Roman"/>
              <a:sym typeface="Times New Roman"/>
            </a:endParaRPr>
          </a:p>
          <a:p>
            <a:pPr marL="0" lvl="0" indent="0" algn="just" rtl="0">
              <a:lnSpc>
                <a:spcPct val="80000"/>
              </a:lnSpc>
              <a:spcBef>
                <a:spcPts val="580"/>
              </a:spcBef>
              <a:spcAft>
                <a:spcPts val="0"/>
              </a:spcAft>
              <a:buNone/>
            </a:pPr>
            <a:endParaRPr sz="1600" dirty="0">
              <a:solidFill>
                <a:srgbClr val="3F3F3F"/>
              </a:solidFill>
              <a:latin typeface="Times New Roman"/>
              <a:ea typeface="Times New Roman"/>
              <a:cs typeface="Times New Roman"/>
              <a:sym typeface="Times New Roman"/>
            </a:endParaRPr>
          </a:p>
          <a:p>
            <a:pPr marL="0" lvl="0" indent="0" algn="just" rtl="0">
              <a:lnSpc>
                <a:spcPct val="80000"/>
              </a:lnSpc>
              <a:spcBef>
                <a:spcPts val="580"/>
              </a:spcBef>
              <a:spcAft>
                <a:spcPts val="0"/>
              </a:spcAft>
              <a:buNone/>
            </a:pPr>
            <a:endParaRPr sz="1600" dirty="0">
              <a:solidFill>
                <a:srgbClr val="3F3F3F"/>
              </a:solidFill>
              <a:latin typeface="Times New Roman"/>
              <a:ea typeface="Times New Roman"/>
              <a:cs typeface="Times New Roman"/>
              <a:sym typeface="Times New Roman"/>
            </a:endParaRPr>
          </a:p>
        </p:txBody>
      </p:sp>
      <p:sp>
        <p:nvSpPr>
          <p:cNvPr id="131" name="Google Shape;131;p16"/>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pic>
        <p:nvPicPr>
          <p:cNvPr id="132" name="Google Shape;132;p16"/>
          <p:cNvPicPr preferRelativeResize="0"/>
          <p:nvPr/>
        </p:nvPicPr>
        <p:blipFill>
          <a:blip r:embed="rId3">
            <a:alphaModFix/>
          </a:blip>
          <a:stretch>
            <a:fillRect/>
          </a:stretch>
        </p:blipFill>
        <p:spPr>
          <a:xfrm>
            <a:off x="5876400" y="2149500"/>
            <a:ext cx="3115200" cy="250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a:spLocks noGrp="1"/>
          </p:cNvSpPr>
          <p:nvPr>
            <p:ph type="title"/>
          </p:nvPr>
        </p:nvSpPr>
        <p:spPr>
          <a:prstGeom prst="rect">
            <a:avLst/>
          </a:prstGeom>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 dirty="0">
                <a:latin typeface="Times New Roman"/>
                <a:ea typeface="Times New Roman"/>
                <a:cs typeface="Times New Roman"/>
                <a:sym typeface="Times New Roman"/>
              </a:rPr>
              <a:t>                   </a:t>
            </a:r>
            <a:r>
              <a:rPr lang="en" sz="3200" b="1" dirty="0">
                <a:latin typeface="Times New Roman"/>
                <a:ea typeface="Times New Roman"/>
                <a:cs typeface="Times New Roman"/>
                <a:sym typeface="Times New Roman"/>
              </a:rPr>
              <a:t>Introduction</a:t>
            </a:r>
            <a:endParaRPr sz="3200" b="1" dirty="0"/>
          </a:p>
        </p:txBody>
      </p:sp>
      <p:sp>
        <p:nvSpPr>
          <p:cNvPr id="138" name="Google Shape;138;p17"/>
          <p:cNvSpPr txBox="1">
            <a:spLocks noGrp="1"/>
          </p:cNvSpPr>
          <p:nvPr>
            <p:ph type="body" idx="1"/>
          </p:nvPr>
        </p:nvSpPr>
        <p:spPr>
          <a:xfrm>
            <a:off x="0" y="1751943"/>
            <a:ext cx="5884800" cy="3063600"/>
          </a:xfrm>
          <a:prstGeom prst="rect">
            <a:avLst/>
          </a:prstGeom>
        </p:spPr>
        <p:txBody>
          <a:bodyPr spcFirstLastPara="1" wrap="square" lIns="91425" tIns="45700" rIns="91425" bIns="45700" anchor="t" anchorCtr="0">
            <a:noAutofit/>
          </a:bodyPr>
          <a:lstStyle/>
          <a:p>
            <a:pPr marL="228600" lvl="0" indent="-158750" algn="just" rtl="0">
              <a:lnSpc>
                <a:spcPct val="115000"/>
              </a:lnSpc>
              <a:spcBef>
                <a:spcPts val="1200"/>
              </a:spcBef>
              <a:spcAft>
                <a:spcPts val="0"/>
              </a:spcAft>
              <a:buClr>
                <a:schemeClr val="dk1"/>
              </a:buClr>
              <a:buSzPts val="1600"/>
            </a:pPr>
            <a:r>
              <a:rPr lang="en" sz="1400" b="1" dirty="0">
                <a:solidFill>
                  <a:schemeClr val="dk1"/>
                </a:solidFill>
                <a:latin typeface="Times New Roman"/>
                <a:ea typeface="Times New Roman"/>
                <a:cs typeface="Times New Roman"/>
                <a:sym typeface="Times New Roman"/>
              </a:rPr>
              <a:t>Role of </a:t>
            </a:r>
            <a:r>
              <a:rPr lang="en" sz="1400" b="1" dirty="0" smtClean="0">
                <a:solidFill>
                  <a:schemeClr val="dk1"/>
                </a:solidFill>
                <a:latin typeface="Times New Roman"/>
                <a:ea typeface="Times New Roman"/>
                <a:cs typeface="Times New Roman"/>
                <a:sym typeface="Times New Roman"/>
              </a:rPr>
              <a:t>Twitter</a:t>
            </a:r>
          </a:p>
          <a:p>
            <a:pPr marL="228600" lvl="0" indent="-158750" algn="just" rtl="0">
              <a:lnSpc>
                <a:spcPct val="115000"/>
              </a:lnSpc>
              <a:spcBef>
                <a:spcPts val="1200"/>
              </a:spcBef>
              <a:spcAft>
                <a:spcPts val="0"/>
              </a:spcAft>
              <a:buClr>
                <a:schemeClr val="dk1"/>
              </a:buClr>
              <a:buSzPts val="1600"/>
            </a:pPr>
            <a:endParaRPr sz="1400" b="1" dirty="0">
              <a:solidFill>
                <a:schemeClr val="dk1"/>
              </a:solidFill>
              <a:latin typeface="Times New Roman"/>
              <a:ea typeface="Times New Roman"/>
              <a:cs typeface="Times New Roman"/>
              <a:sym typeface="Times New Roman"/>
            </a:endParaRPr>
          </a:p>
          <a:p>
            <a:pPr marL="228600" lvl="0" indent="-146050" algn="just" rtl="0">
              <a:lnSpc>
                <a:spcPct val="100000"/>
              </a:lnSpc>
              <a:spcBef>
                <a:spcPts val="0"/>
              </a:spcBef>
              <a:spcAft>
                <a:spcPts val="0"/>
              </a:spcAft>
              <a:buClr>
                <a:schemeClr val="dk1"/>
              </a:buClr>
              <a:buSzPts val="1400"/>
              <a:buFont typeface="Times New Roman"/>
              <a:buAutoNum type="arabicPeriod"/>
            </a:pPr>
            <a:r>
              <a:rPr lang="en" sz="1200" dirty="0">
                <a:solidFill>
                  <a:schemeClr val="dk1"/>
                </a:solidFill>
                <a:latin typeface="Times New Roman"/>
                <a:ea typeface="Times New Roman"/>
                <a:cs typeface="Times New Roman"/>
                <a:sym typeface="Times New Roman"/>
              </a:rPr>
              <a:t>Twitter is the </a:t>
            </a:r>
            <a:r>
              <a:rPr lang="en" sz="1200" b="1" dirty="0">
                <a:solidFill>
                  <a:schemeClr val="dk1"/>
                </a:solidFill>
                <a:latin typeface="Times New Roman"/>
                <a:ea typeface="Times New Roman"/>
                <a:cs typeface="Times New Roman"/>
                <a:sym typeface="Times New Roman"/>
              </a:rPr>
              <a:t>most popular</a:t>
            </a:r>
            <a:r>
              <a:rPr lang="en" sz="1200" dirty="0">
                <a:solidFill>
                  <a:schemeClr val="dk1"/>
                </a:solidFill>
                <a:latin typeface="Times New Roman"/>
                <a:ea typeface="Times New Roman"/>
                <a:cs typeface="Times New Roman"/>
                <a:sym typeface="Times New Roman"/>
              </a:rPr>
              <a:t> platform among numerous microblogging platforms that are available on the internet where people share their </a:t>
            </a:r>
            <a:r>
              <a:rPr lang="en" sz="1200" u="sng" dirty="0">
                <a:solidFill>
                  <a:schemeClr val="dk1"/>
                </a:solidFill>
                <a:latin typeface="Times New Roman"/>
                <a:ea typeface="Times New Roman"/>
                <a:cs typeface="Times New Roman"/>
                <a:sym typeface="Times New Roman"/>
              </a:rPr>
              <a:t>opinions, ideas, and messages</a:t>
            </a:r>
            <a:r>
              <a:rPr lang="en" sz="1200" dirty="0">
                <a:solidFill>
                  <a:schemeClr val="dk1"/>
                </a:solidFill>
                <a:latin typeface="Times New Roman"/>
                <a:ea typeface="Times New Roman"/>
                <a:cs typeface="Times New Roman"/>
                <a:sym typeface="Times New Roman"/>
              </a:rPr>
              <a:t> with a limit of 280 characters called </a:t>
            </a:r>
            <a:r>
              <a:rPr lang="en" sz="1200" b="1" dirty="0">
                <a:solidFill>
                  <a:schemeClr val="dk1"/>
                </a:solidFill>
                <a:latin typeface="Times New Roman"/>
                <a:ea typeface="Times New Roman"/>
                <a:cs typeface="Times New Roman"/>
                <a:sym typeface="Times New Roman"/>
              </a:rPr>
              <a:t>“tweets”</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228600" lvl="0" indent="-146050" algn="just" rtl="0">
              <a:lnSpc>
                <a:spcPct val="100000"/>
              </a:lnSpc>
              <a:spcBef>
                <a:spcPts val="1000"/>
              </a:spcBef>
              <a:spcAft>
                <a:spcPts val="0"/>
              </a:spcAft>
              <a:buClr>
                <a:schemeClr val="dk1"/>
              </a:buClr>
              <a:buSzPts val="1400"/>
              <a:buFont typeface="Times New Roman"/>
              <a:buAutoNum type="arabicPeriod"/>
            </a:pPr>
            <a:r>
              <a:rPr lang="en" sz="1200" dirty="0">
                <a:solidFill>
                  <a:schemeClr val="dk1"/>
                </a:solidFill>
                <a:latin typeface="Times New Roman"/>
                <a:ea typeface="Times New Roman"/>
                <a:cs typeface="Times New Roman"/>
                <a:sym typeface="Times New Roman"/>
              </a:rPr>
              <a:t>Twitter provides a </a:t>
            </a:r>
            <a:r>
              <a:rPr lang="en" sz="1200" u="sng" dirty="0">
                <a:solidFill>
                  <a:schemeClr val="dk1"/>
                </a:solidFill>
                <a:latin typeface="Times New Roman"/>
                <a:ea typeface="Times New Roman"/>
                <a:cs typeface="Times New Roman"/>
                <a:sym typeface="Times New Roman"/>
              </a:rPr>
              <a:t>platform</a:t>
            </a:r>
            <a:r>
              <a:rPr lang="en" sz="1200" dirty="0">
                <a:solidFill>
                  <a:schemeClr val="dk1"/>
                </a:solidFill>
                <a:latin typeface="Times New Roman"/>
                <a:ea typeface="Times New Roman"/>
                <a:cs typeface="Times New Roman"/>
                <a:sym typeface="Times New Roman"/>
              </a:rPr>
              <a:t> to spread information worldwide. </a:t>
            </a:r>
            <a:r>
              <a:rPr lang="en" sz="1200" b="1" dirty="0">
                <a:solidFill>
                  <a:schemeClr val="dk1"/>
                </a:solidFill>
                <a:latin typeface="Times New Roman"/>
                <a:ea typeface="Times New Roman"/>
                <a:cs typeface="Times New Roman"/>
                <a:sym typeface="Times New Roman"/>
              </a:rPr>
              <a:t>Millions</a:t>
            </a:r>
            <a:r>
              <a:rPr lang="en" sz="1200" dirty="0">
                <a:solidFill>
                  <a:schemeClr val="dk1"/>
                </a:solidFill>
                <a:latin typeface="Times New Roman"/>
                <a:ea typeface="Times New Roman"/>
                <a:cs typeface="Times New Roman"/>
                <a:sym typeface="Times New Roman"/>
              </a:rPr>
              <a:t> of tweets are posted on Twitter every day from all over the world. </a:t>
            </a:r>
            <a:endParaRPr sz="1200" dirty="0">
              <a:solidFill>
                <a:schemeClr val="dk1"/>
              </a:solidFill>
              <a:latin typeface="Times New Roman"/>
              <a:ea typeface="Times New Roman"/>
              <a:cs typeface="Times New Roman"/>
              <a:sym typeface="Times New Roman"/>
            </a:endParaRPr>
          </a:p>
          <a:p>
            <a:pPr marL="228600" lvl="0" indent="-146050" algn="just" rtl="0">
              <a:lnSpc>
                <a:spcPct val="100000"/>
              </a:lnSpc>
              <a:spcBef>
                <a:spcPts val="1000"/>
              </a:spcBef>
              <a:spcAft>
                <a:spcPts val="0"/>
              </a:spcAft>
              <a:buClr>
                <a:schemeClr val="dk1"/>
              </a:buClr>
              <a:buSzPts val="1400"/>
              <a:buFont typeface="Times New Roman"/>
              <a:buAutoNum type="arabicPeriod"/>
            </a:pPr>
            <a:r>
              <a:rPr lang="en" sz="1200" dirty="0">
                <a:solidFill>
                  <a:schemeClr val="dk1"/>
                </a:solidFill>
                <a:latin typeface="Times New Roman"/>
                <a:ea typeface="Times New Roman"/>
                <a:cs typeface="Times New Roman"/>
                <a:sym typeface="Times New Roman"/>
              </a:rPr>
              <a:t>Each tweet expresses an opinion and opinion on the topic. These tweets help to carry out </a:t>
            </a:r>
            <a:r>
              <a:rPr lang="en" sz="1200" u="sng" dirty="0">
                <a:solidFill>
                  <a:schemeClr val="dk1"/>
                </a:solidFill>
                <a:latin typeface="Times New Roman"/>
                <a:ea typeface="Times New Roman"/>
                <a:cs typeface="Times New Roman"/>
                <a:sym typeface="Times New Roman"/>
              </a:rPr>
              <a:t>social awareness, product promotion, social issues, and health issues</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228600" lvl="0" indent="-146050" algn="just" rtl="0">
              <a:lnSpc>
                <a:spcPct val="100000"/>
              </a:lnSpc>
              <a:spcBef>
                <a:spcPts val="1000"/>
              </a:spcBef>
              <a:spcAft>
                <a:spcPts val="0"/>
              </a:spcAft>
              <a:buClr>
                <a:schemeClr val="dk1"/>
              </a:buClr>
              <a:buSzPts val="1400"/>
              <a:buFont typeface="Times New Roman"/>
              <a:buAutoNum type="arabicPeriod"/>
            </a:pPr>
            <a:r>
              <a:rPr lang="en" sz="1200" dirty="0">
                <a:solidFill>
                  <a:schemeClr val="dk1"/>
                </a:solidFill>
                <a:latin typeface="Times New Roman"/>
                <a:ea typeface="Times New Roman"/>
                <a:cs typeface="Times New Roman"/>
                <a:sym typeface="Times New Roman"/>
              </a:rPr>
              <a:t>Therefore, twitter conversations can be  used to analyze the </a:t>
            </a:r>
            <a:r>
              <a:rPr lang="en" sz="1200" b="1" dirty="0">
                <a:solidFill>
                  <a:schemeClr val="dk1"/>
                </a:solidFill>
                <a:latin typeface="Times New Roman"/>
                <a:ea typeface="Times New Roman"/>
                <a:cs typeface="Times New Roman"/>
                <a:sym typeface="Times New Roman"/>
              </a:rPr>
              <a:t>sentiments</a:t>
            </a:r>
            <a:r>
              <a:rPr lang="en" sz="1200" dirty="0">
                <a:solidFill>
                  <a:schemeClr val="dk1"/>
                </a:solidFill>
                <a:latin typeface="Times New Roman"/>
                <a:ea typeface="Times New Roman"/>
                <a:cs typeface="Times New Roman"/>
                <a:sym typeface="Times New Roman"/>
              </a:rPr>
              <a:t> of people about </a:t>
            </a:r>
            <a:r>
              <a:rPr lang="en" sz="1200" u="sng" dirty="0" smtClean="0">
                <a:solidFill>
                  <a:schemeClr val="dk1"/>
                </a:solidFill>
                <a:latin typeface="Times New Roman"/>
                <a:ea typeface="Times New Roman"/>
                <a:cs typeface="Times New Roman"/>
                <a:sym typeface="Times New Roman"/>
              </a:rPr>
              <a:t>women’s </a:t>
            </a:r>
            <a:r>
              <a:rPr lang="en" sz="1200" u="sng" dirty="0">
                <a:solidFill>
                  <a:schemeClr val="dk1"/>
                </a:solidFill>
                <a:latin typeface="Times New Roman"/>
                <a:ea typeface="Times New Roman"/>
                <a:cs typeface="Times New Roman"/>
                <a:sym typeface="Times New Roman"/>
              </a:rPr>
              <a:t>issues</a:t>
            </a:r>
            <a:r>
              <a:rPr lang="en" sz="1200" dirty="0">
                <a:solidFill>
                  <a:schemeClr val="dk1"/>
                </a:solidFill>
                <a:latin typeface="Times New Roman"/>
                <a:ea typeface="Times New Roman"/>
                <a:cs typeface="Times New Roman"/>
                <a:sym typeface="Times New Roman"/>
              </a:rPr>
              <a:t> which are very critical issues in our soci</a:t>
            </a:r>
            <a:r>
              <a:rPr lang="en" sz="1400" dirty="0">
                <a:solidFill>
                  <a:schemeClr val="dk1"/>
                </a:solidFill>
                <a:latin typeface="Times New Roman"/>
                <a:ea typeface="Times New Roman"/>
                <a:cs typeface="Times New Roman"/>
                <a:sym typeface="Times New Roman"/>
              </a:rPr>
              <a:t>ety.</a:t>
            </a:r>
            <a:endParaRPr sz="1400" dirty="0">
              <a:solidFill>
                <a:schemeClr val="dk1"/>
              </a:solidFill>
              <a:latin typeface="Times New Roman"/>
              <a:ea typeface="Times New Roman"/>
              <a:cs typeface="Times New Roman"/>
              <a:sym typeface="Times New Roman"/>
            </a:endParaRPr>
          </a:p>
          <a:p>
            <a:pPr marL="457200" lvl="0" indent="0" algn="just" rtl="0">
              <a:lnSpc>
                <a:spcPct val="100000"/>
              </a:lnSpc>
              <a:spcBef>
                <a:spcPts val="100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1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endParaRPr sz="1200" dirty="0">
              <a:latin typeface="Arial"/>
              <a:ea typeface="Arial"/>
              <a:cs typeface="Arial"/>
              <a:sym typeface="Arial"/>
            </a:endParaRPr>
          </a:p>
        </p:txBody>
      </p:sp>
      <p:sp>
        <p:nvSpPr>
          <p:cNvPr id="140" name="Google Shape;140;p17"/>
          <p:cNvSpPr>
            <a:spLocks noGrp="1"/>
          </p:cNvSpPr>
          <p:nvPr>
            <p:ph type="sldNum" sz="quarter" idx="12"/>
          </p:nvPr>
        </p:nvSpPr>
        <p:spPr>
          <a:xfrm>
            <a:off x="324126" y="4772900"/>
            <a:ext cx="398100" cy="237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
              <a:pPr marL="0" lvl="0" indent="0" algn="ctr" rtl="0">
                <a:spcBef>
                  <a:spcPts val="0"/>
                </a:spcBef>
                <a:spcAft>
                  <a:spcPts val="0"/>
                </a:spcAft>
                <a:buClr>
                  <a:srgbClr val="000000"/>
                </a:buClr>
                <a:buFont typeface="Arial"/>
                <a:buNone/>
              </a:pPr>
              <a:t>4</a:t>
            </a:fld>
            <a:endParaRPr/>
          </a:p>
        </p:txBody>
      </p:sp>
      <p:pic>
        <p:nvPicPr>
          <p:cNvPr id="141" name="Google Shape;141;p17"/>
          <p:cNvPicPr preferRelativeResize="0"/>
          <p:nvPr/>
        </p:nvPicPr>
        <p:blipFill rotWithShape="1">
          <a:blip r:embed="rId3">
            <a:alphaModFix/>
          </a:blip>
          <a:srcRect l="4600" r="3572" b="3836"/>
          <a:stretch/>
        </p:blipFill>
        <p:spPr>
          <a:xfrm>
            <a:off x="5884800" y="2145296"/>
            <a:ext cx="3155625" cy="25619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2864677" y="136187"/>
            <a:ext cx="3847407" cy="750300"/>
          </a:xfrm>
          <a:prstGeom prst="rect">
            <a:avLst/>
          </a:prstGeom>
        </p:spPr>
        <p:txBody>
          <a:bodyPr spcFirstLastPara="1" wrap="square" lIns="91425" tIns="45700" rIns="91425" bIns="91425" anchor="b" anchorCtr="0">
            <a:noAutofit/>
          </a:bodyPr>
          <a:lstStyle/>
          <a:p>
            <a:pPr marL="0" lvl="0" indent="0" algn="l" rtl="0">
              <a:spcBef>
                <a:spcPts val="0"/>
              </a:spcBef>
              <a:spcAft>
                <a:spcPts val="0"/>
              </a:spcAft>
              <a:buNone/>
            </a:pPr>
            <a:r>
              <a:rPr lang="en" sz="3200" b="1" dirty="0">
                <a:latin typeface="Times New Roman"/>
                <a:ea typeface="Times New Roman"/>
                <a:cs typeface="Times New Roman"/>
                <a:sym typeface="Times New Roman"/>
              </a:rPr>
              <a:t>Literature Review</a:t>
            </a:r>
            <a:endParaRPr sz="3200" b="1" dirty="0">
              <a:latin typeface="Times New Roman"/>
              <a:ea typeface="Times New Roman"/>
              <a:cs typeface="Times New Roman"/>
              <a:sym typeface="Times New Roman"/>
            </a:endParaRPr>
          </a:p>
        </p:txBody>
      </p:sp>
      <p:graphicFrame>
        <p:nvGraphicFramePr>
          <p:cNvPr id="147" name="Google Shape;147;p18"/>
          <p:cNvGraphicFramePr/>
          <p:nvPr/>
        </p:nvGraphicFramePr>
        <p:xfrm>
          <a:off x="239300" y="922750"/>
          <a:ext cx="8760750" cy="3689175"/>
        </p:xfrm>
        <a:graphic>
          <a:graphicData uri="http://schemas.openxmlformats.org/drawingml/2006/table">
            <a:tbl>
              <a:tblPr>
                <a:noFill/>
                <a:tableStyleId>{2028C1D5-1838-4CCF-BC29-2E7356B41AD0}</a:tableStyleId>
              </a:tblPr>
              <a:tblGrid>
                <a:gridCol w="503225"/>
                <a:gridCol w="2142400"/>
                <a:gridCol w="3172650"/>
                <a:gridCol w="2942475"/>
              </a:tblGrid>
              <a:tr h="542150">
                <a:tc>
                  <a:txBody>
                    <a:bodyPr/>
                    <a:lstStyle/>
                    <a:p>
                      <a:pPr marL="0" lvl="0" indent="0" algn="ctr" rtl="0">
                        <a:spcBef>
                          <a:spcPts val="0"/>
                        </a:spcBef>
                        <a:spcAft>
                          <a:spcPts val="0"/>
                        </a:spcAft>
                        <a:buNone/>
                      </a:pPr>
                      <a:r>
                        <a:rPr lang="en" sz="1000" b="1" dirty="0">
                          <a:latin typeface="Times New Roman"/>
                          <a:ea typeface="Times New Roman"/>
                          <a:cs typeface="Times New Roman"/>
                          <a:sym typeface="Times New Roman"/>
                        </a:rPr>
                        <a:t>Sr. No.</a:t>
                      </a:r>
                      <a:endParaRPr sz="1000" b="1" dirty="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 sz="1000" b="1" dirty="0">
                          <a:latin typeface="Times New Roman"/>
                          <a:ea typeface="Times New Roman"/>
                          <a:cs typeface="Times New Roman"/>
                          <a:sym typeface="Times New Roman"/>
                        </a:rPr>
                        <a:t>Author</a:t>
                      </a:r>
                      <a:endParaRPr sz="1000" b="1" dirty="0">
                        <a:latin typeface="Times New Roman"/>
                        <a:ea typeface="Times New Roman"/>
                        <a:cs typeface="Times New Roman"/>
                        <a:sym typeface="Times New Roman"/>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Techniques / Methodology</a:t>
                      </a:r>
                      <a:endParaRPr sz="1000" b="1">
                        <a:latin typeface="Times New Roman"/>
                        <a:ea typeface="Times New Roman"/>
                        <a:cs typeface="Times New Roman"/>
                        <a:sym typeface="Times New Roman"/>
                      </a:endParaRPr>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Limitations / Comparison</a:t>
                      </a:r>
                      <a:endParaRPr sz="1000" b="1">
                        <a:latin typeface="Times New Roman"/>
                        <a:ea typeface="Times New Roman"/>
                        <a:cs typeface="Times New Roman"/>
                        <a:sym typeface="Times New Roman"/>
                      </a:endParaRPr>
                    </a:p>
                  </a:txBody>
                  <a:tcPr marL="91425" marR="91425" marT="91425" marB="91425" anchor="ctr">
                    <a:lnB w="9525" cap="flat" cmpd="sng">
                      <a:solidFill>
                        <a:srgbClr val="9E9E9E"/>
                      </a:solidFill>
                      <a:prstDash val="solid"/>
                      <a:round/>
                      <a:headEnd type="none" w="sm" len="sm"/>
                      <a:tailEnd type="none" w="sm" len="sm"/>
                    </a:lnB>
                  </a:tcPr>
                </a:tc>
              </a:tr>
              <a:tr h="564625">
                <a:tc>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1.</a:t>
                      </a:r>
                      <a:endParaRPr sz="1000" b="1">
                        <a:latin typeface="Times New Roman"/>
                        <a:ea typeface="Times New Roman"/>
                        <a:cs typeface="Times New Roman"/>
                        <a:sym typeface="Times New Roman"/>
                      </a:endParaRPr>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lnSpc>
                          <a:spcPct val="150000"/>
                        </a:lnSpc>
                        <a:spcBef>
                          <a:spcPts val="0"/>
                        </a:spcBef>
                        <a:spcAft>
                          <a:spcPts val="0"/>
                        </a:spcAft>
                        <a:buNone/>
                      </a:pPr>
                      <a:r>
                        <a:rPr lang="en" sz="1000">
                          <a:solidFill>
                            <a:schemeClr val="dk1"/>
                          </a:solidFill>
                          <a:latin typeface="Times New Roman"/>
                          <a:ea typeface="Times New Roman"/>
                          <a:cs typeface="Times New Roman"/>
                          <a:sym typeface="Times New Roman"/>
                        </a:rPr>
                        <a:t>Mamgain et. al [1]</a:t>
                      </a:r>
                      <a:endParaRPr sz="1000">
                        <a:solidFill>
                          <a:schemeClr val="dk1"/>
                        </a:solidFill>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BERT models (SpanBERT, BETO, multilingual BERT)</a:t>
                      </a:r>
                      <a:endParaRPr sz="1000" dirty="0">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000">
                          <a:latin typeface="Times New Roman"/>
                          <a:ea typeface="Times New Roman"/>
                          <a:cs typeface="Times New Roman"/>
                          <a:sym typeface="Times New Roman"/>
                        </a:rPr>
                        <a:t>BERT Models are used to analyze the smaller dataset of Spanish tweets.</a:t>
                      </a:r>
                      <a:endParaRPr sz="1000">
                        <a:latin typeface="Times New Roman"/>
                        <a:ea typeface="Times New Roman"/>
                        <a:cs typeface="Times New Roman"/>
                        <a:sym typeface="Times New Roman"/>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10625">
                <a:tc>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2.</a:t>
                      </a:r>
                      <a:endParaRPr sz="1000" b="1">
                        <a:latin typeface="Times New Roman"/>
                        <a:ea typeface="Times New Roman"/>
                        <a:cs typeface="Times New Roman"/>
                        <a:sym typeface="Times New Roman"/>
                      </a:endParaRPr>
                    </a:p>
                  </a:txBody>
                  <a:tcPr marL="91425" marR="91425" marT="91425" marB="91425" anchor="ctr"/>
                </a:tc>
                <a:tc>
                  <a:txBody>
                    <a:bodyPr/>
                    <a:lstStyle/>
                    <a:p>
                      <a:pPr marL="0" lvl="0" indent="0" algn="ctr" rtl="0">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B. Gupta et. al [2]</a:t>
                      </a:r>
                      <a:endParaRPr sz="1000">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Logistic Regression algorithm was used</a:t>
                      </a:r>
                      <a:endParaRPr sz="1000" dirty="0">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Only one classification algorithm was used to find the results attaining 80% accuracy.</a:t>
                      </a:r>
                      <a:endParaRPr sz="1000" dirty="0">
                        <a:latin typeface="Times New Roman"/>
                        <a:ea typeface="Times New Roman"/>
                        <a:cs typeface="Times New Roman"/>
                        <a:sym typeface="Times New Roman"/>
                      </a:endParaRPr>
                    </a:p>
                  </a:txBody>
                  <a:tcPr marL="91425" marR="91425" marT="91425" marB="91425" anchor="ctr">
                    <a:lnT w="9525" cap="flat" cmpd="sng">
                      <a:solidFill>
                        <a:srgbClr val="9E9E9E"/>
                      </a:solidFill>
                      <a:prstDash val="solid"/>
                      <a:round/>
                      <a:headEnd type="none" w="sm" len="sm"/>
                      <a:tailEnd type="none" w="sm" len="sm"/>
                    </a:lnT>
                  </a:tcPr>
                </a:tc>
              </a:tr>
              <a:tr h="553750">
                <a:tc>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3.</a:t>
                      </a:r>
                      <a:endParaRPr sz="1000" b="1">
                        <a:latin typeface="Times New Roman"/>
                        <a:ea typeface="Times New Roman"/>
                        <a:cs typeface="Times New Roman"/>
                        <a:sym typeface="Times New Roman"/>
                      </a:endParaRPr>
                    </a:p>
                  </a:txBody>
                  <a:tcPr marL="91425" marR="91425" marT="91425" marB="91425" anchor="ctr"/>
                </a:tc>
                <a:tc>
                  <a:txBody>
                    <a:bodyPr/>
                    <a:lstStyle/>
                    <a:p>
                      <a:pPr marL="0" lvl="0" indent="0" algn="ctr" rtl="0">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Reyes-Menendez et. al [3]</a:t>
                      </a:r>
                      <a:endParaRPr sz="100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 sz="1000">
                          <a:latin typeface="Times New Roman"/>
                          <a:ea typeface="Times New Roman"/>
                          <a:cs typeface="Times New Roman"/>
                          <a:sym typeface="Times New Roman"/>
                        </a:rPr>
                        <a:t>Machine learning algorithm ANN model was used</a:t>
                      </a:r>
                      <a:endParaRPr sz="100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ANN attained 83% accuracy and dataset is also quite small.</a:t>
                      </a:r>
                      <a:endParaRPr sz="1000" dirty="0">
                        <a:latin typeface="Times New Roman"/>
                        <a:ea typeface="Times New Roman"/>
                        <a:cs typeface="Times New Roman"/>
                        <a:sym typeface="Times New Roman"/>
                      </a:endParaRPr>
                    </a:p>
                  </a:txBody>
                  <a:tcPr marL="91425" marR="91425" marT="91425" marB="91425" anchor="ctr"/>
                </a:tc>
              </a:tr>
              <a:tr h="755550">
                <a:tc>
                  <a:txBody>
                    <a:bodyPr/>
                    <a:lstStyle/>
                    <a:p>
                      <a:pPr marL="0" lvl="0" indent="0" algn="ctr" rtl="0">
                        <a:spcBef>
                          <a:spcPts val="0"/>
                        </a:spcBef>
                        <a:spcAft>
                          <a:spcPts val="0"/>
                        </a:spcAft>
                        <a:buNone/>
                      </a:pPr>
                      <a:r>
                        <a:rPr lang="en" sz="1000" b="1" dirty="0">
                          <a:latin typeface="Times New Roman"/>
                          <a:ea typeface="Times New Roman"/>
                          <a:cs typeface="Times New Roman"/>
                          <a:sym typeface="Times New Roman"/>
                        </a:rPr>
                        <a:t>4.</a:t>
                      </a:r>
                      <a:endParaRPr sz="1000" b="1" dirty="0">
                        <a:latin typeface="Times New Roman"/>
                        <a:ea typeface="Times New Roman"/>
                        <a:cs typeface="Times New Roman"/>
                        <a:sym typeface="Times New Roman"/>
                      </a:endParaRPr>
                    </a:p>
                  </a:txBody>
                  <a:tcPr marL="91425" marR="91425" marT="91425" marB="91425" anchor="ctr"/>
                </a:tc>
                <a:tc>
                  <a:txBody>
                    <a:bodyPr/>
                    <a:lstStyle/>
                    <a:p>
                      <a:pPr marL="0" lvl="0" indent="0" algn="ctr" rtl="0">
                        <a:lnSpc>
                          <a:spcPct val="150000"/>
                        </a:lnSpc>
                        <a:spcBef>
                          <a:spcPts val="0"/>
                        </a:spcBef>
                        <a:spcAft>
                          <a:spcPts val="0"/>
                        </a:spcAft>
                        <a:buClr>
                          <a:schemeClr val="dk1"/>
                        </a:buClr>
                        <a:buSzPts val="1100"/>
                        <a:buFont typeface="Arial"/>
                        <a:buNone/>
                      </a:pPr>
                      <a:r>
                        <a:rPr lang="en" sz="1000" dirty="0">
                          <a:solidFill>
                            <a:schemeClr val="dk1"/>
                          </a:solidFill>
                          <a:latin typeface="Times New Roman"/>
                          <a:ea typeface="Times New Roman"/>
                          <a:cs typeface="Times New Roman"/>
                          <a:sym typeface="Times New Roman"/>
                        </a:rPr>
                        <a:t>D. Kumar and S. Aggarwal et. al [4]</a:t>
                      </a:r>
                      <a:endParaRPr sz="1000" dirty="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Supervised Vector Machine (SVM)</a:t>
                      </a:r>
                      <a:endParaRPr sz="1000" dirty="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Support Vector Machine is used for data classification. Data analyses were done on a smaller dataset.</a:t>
                      </a:r>
                      <a:endParaRPr sz="1000" dirty="0">
                        <a:latin typeface="Times New Roman"/>
                        <a:ea typeface="Times New Roman"/>
                        <a:cs typeface="Times New Roman"/>
                        <a:sym typeface="Times New Roman"/>
                      </a:endParaRPr>
                    </a:p>
                  </a:txBody>
                  <a:tcPr marL="91425" marR="91425" marT="91425" marB="91425" anchor="ctr"/>
                </a:tc>
              </a:tr>
              <a:tr h="562475">
                <a:tc>
                  <a:txBody>
                    <a:bodyPr/>
                    <a:lstStyle/>
                    <a:p>
                      <a:pPr marL="0" lvl="0" indent="0" algn="ctr" rtl="0">
                        <a:spcBef>
                          <a:spcPts val="0"/>
                        </a:spcBef>
                        <a:spcAft>
                          <a:spcPts val="0"/>
                        </a:spcAft>
                        <a:buNone/>
                      </a:pPr>
                      <a:r>
                        <a:rPr lang="en" sz="1000" b="1">
                          <a:latin typeface="Times New Roman"/>
                          <a:ea typeface="Times New Roman"/>
                          <a:cs typeface="Times New Roman"/>
                          <a:sym typeface="Times New Roman"/>
                        </a:rPr>
                        <a:t>5.</a:t>
                      </a:r>
                      <a:endParaRPr sz="1000" b="1">
                        <a:latin typeface="Times New Roman"/>
                        <a:ea typeface="Times New Roman"/>
                        <a:cs typeface="Times New Roman"/>
                        <a:sym typeface="Times New Roman"/>
                      </a:endParaRPr>
                    </a:p>
                  </a:txBody>
                  <a:tcPr marL="91425" marR="91425" marT="91425" marB="91425" anchor="ctr"/>
                </a:tc>
                <a:tc>
                  <a:txBody>
                    <a:bodyPr/>
                    <a:lstStyle/>
                    <a:p>
                      <a:pPr marL="0" lvl="0" indent="0" algn="ctr" rtl="0">
                        <a:lnSpc>
                          <a:spcPct val="150000"/>
                        </a:lnSpc>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Sahayak et. al [5]</a:t>
                      </a:r>
                      <a:endParaRPr sz="1000">
                        <a:solidFill>
                          <a:schemeClr val="dk1"/>
                        </a:solidFill>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 sz="1000">
                          <a:latin typeface="Times New Roman"/>
                          <a:ea typeface="Times New Roman"/>
                          <a:cs typeface="Times New Roman"/>
                          <a:sym typeface="Times New Roman"/>
                        </a:rPr>
                        <a:t>Python modules such as textblob and Tweepy were used.</a:t>
                      </a:r>
                      <a:endParaRPr sz="1000">
                        <a:latin typeface="Times New Roman"/>
                        <a:ea typeface="Times New Roman"/>
                        <a:cs typeface="Times New Roman"/>
                        <a:sym typeface="Times New Roman"/>
                      </a:endParaRPr>
                    </a:p>
                  </a:txBody>
                  <a:tcPr marL="91425" marR="91425" marT="91425" marB="91425" anchor="ctr"/>
                </a:tc>
                <a:tc>
                  <a:txBody>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No classifier was used to analyze the accuracy of the model.</a:t>
                      </a:r>
                      <a:endParaRPr sz="1000" dirty="0">
                        <a:latin typeface="Times New Roman"/>
                        <a:ea typeface="Times New Roman"/>
                        <a:cs typeface="Times New Roman"/>
                        <a:sym typeface="Times New Roman"/>
                      </a:endParaRPr>
                    </a:p>
                  </a:txBody>
                  <a:tcPr marL="91425" marR="91425" marT="91425" marB="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444888" y="803750"/>
            <a:ext cx="7772400" cy="10215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2"/>
              </a:buClr>
              <a:buSzPts val="4000"/>
              <a:buFont typeface="Libre Franklin"/>
              <a:buNone/>
            </a:pPr>
            <a:r>
              <a:rPr lang="en" sz="3200" b="1" dirty="0">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sp>
        <p:nvSpPr>
          <p:cNvPr id="153" name="Google Shape;153;p19"/>
          <p:cNvSpPr txBox="1">
            <a:spLocks noGrp="1"/>
          </p:cNvSpPr>
          <p:nvPr>
            <p:ph type="body" idx="1"/>
          </p:nvPr>
        </p:nvSpPr>
        <p:spPr>
          <a:xfrm>
            <a:off x="-149850" y="2281850"/>
            <a:ext cx="8961900" cy="2547000"/>
          </a:xfrm>
          <a:prstGeom prst="rect">
            <a:avLst/>
          </a:prstGeom>
          <a:noFill/>
          <a:ln>
            <a:noFill/>
          </a:ln>
        </p:spPr>
        <p:txBody>
          <a:bodyPr spcFirstLastPara="1" wrap="square" lIns="91425" tIns="45700" rIns="91425" bIns="45700" anchor="t" anchorCtr="0">
            <a:noAutofit/>
          </a:bodyPr>
          <a:lstStyle/>
          <a:p>
            <a:pPr marL="457200" lvl="0" indent="0" algn="just" rtl="0">
              <a:lnSpc>
                <a:spcPct val="115000"/>
              </a:lnSpc>
              <a:spcBef>
                <a:spcPts val="580"/>
              </a:spcBef>
              <a:spcAft>
                <a:spcPts val="0"/>
              </a:spcAft>
              <a:buClr>
                <a:schemeClr val="dk1"/>
              </a:buClr>
              <a:buSzPts val="1100"/>
              <a:buFont typeface="Arial"/>
              <a:buNone/>
            </a:pPr>
            <a:r>
              <a:rPr lang="en" sz="1400" b="1" dirty="0">
                <a:solidFill>
                  <a:srgbClr val="3F3F3F"/>
                </a:solidFill>
                <a:latin typeface="Times New Roman"/>
                <a:ea typeface="Times New Roman"/>
                <a:cs typeface="Times New Roman"/>
                <a:sym typeface="Times New Roman"/>
              </a:rPr>
              <a:t>To apply data analytics to Twitter data to evaluate women’s safety and inclusion in modern society through statistics and finding correlations and relationships between the most common hashtags, the most frequent occurring keywords and time-location-based sentiment analysis.</a:t>
            </a:r>
            <a:endParaRPr sz="1400" b="1" dirty="0">
              <a:solidFill>
                <a:srgbClr val="3F3F3F"/>
              </a:solidFill>
              <a:latin typeface="Times New Roman"/>
              <a:ea typeface="Times New Roman"/>
              <a:cs typeface="Times New Roman"/>
              <a:sym typeface="Times New Roman"/>
            </a:endParaRPr>
          </a:p>
          <a:p>
            <a:pPr marL="457200" lvl="0" indent="0" algn="just" rtl="0">
              <a:lnSpc>
                <a:spcPct val="115000"/>
              </a:lnSpc>
              <a:spcBef>
                <a:spcPts val="1000"/>
              </a:spcBef>
              <a:spcAft>
                <a:spcPts val="1000"/>
              </a:spcAft>
              <a:buNone/>
            </a:pPr>
            <a:endParaRPr sz="1500" dirty="0">
              <a:solidFill>
                <a:schemeClr val="dk1"/>
              </a:solidFill>
              <a:latin typeface="Times New Roman"/>
              <a:ea typeface="Times New Roman"/>
              <a:cs typeface="Times New Roman"/>
              <a:sym typeface="Times New Roman"/>
            </a:endParaRPr>
          </a:p>
        </p:txBody>
      </p:sp>
      <p:sp>
        <p:nvSpPr>
          <p:cNvPr id="155" name="Google Shape;155;p19"/>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
              <a:pPr marL="0" lvl="0" indent="0" algn="ctr" rtl="0">
                <a:spcBef>
                  <a:spcPts val="0"/>
                </a:spcBef>
                <a:spcAft>
                  <a:spcPts val="0"/>
                </a:spcAft>
                <a:buClr>
                  <a:srgbClr val="000000"/>
                </a:buClr>
                <a:buFont typeface="Arial"/>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444888" y="803750"/>
            <a:ext cx="7772400" cy="10215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2"/>
              </a:buClr>
              <a:buSzPts val="4000"/>
              <a:buFont typeface="Libre Franklin"/>
              <a:buNone/>
            </a:pPr>
            <a:r>
              <a:rPr lang="en" sz="3200" b="1" dirty="0">
                <a:latin typeface="Times New Roman"/>
                <a:ea typeface="Times New Roman"/>
                <a:cs typeface="Times New Roman"/>
                <a:sym typeface="Times New Roman"/>
              </a:rPr>
              <a:t>Objective</a:t>
            </a:r>
            <a:endParaRPr sz="3200" b="1" dirty="0">
              <a:latin typeface="Times New Roman"/>
              <a:ea typeface="Times New Roman"/>
              <a:cs typeface="Times New Roman"/>
              <a:sym typeface="Times New Roman"/>
            </a:endParaRPr>
          </a:p>
        </p:txBody>
      </p:sp>
      <p:sp>
        <p:nvSpPr>
          <p:cNvPr id="161" name="Google Shape;161;p20"/>
          <p:cNvSpPr txBox="1">
            <a:spLocks noGrp="1"/>
          </p:cNvSpPr>
          <p:nvPr>
            <p:ph type="body" idx="1"/>
          </p:nvPr>
        </p:nvSpPr>
        <p:spPr>
          <a:xfrm>
            <a:off x="0" y="2109575"/>
            <a:ext cx="8961900" cy="2547000"/>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600"/>
              </a:spcBef>
              <a:spcAft>
                <a:spcPts val="0"/>
              </a:spcAft>
              <a:buClr>
                <a:schemeClr val="dk1"/>
              </a:buClr>
              <a:buSzPts val="1800"/>
              <a:buFont typeface="Times New Roman"/>
              <a:buChar char="●"/>
            </a:pPr>
            <a:r>
              <a:rPr lang="en" sz="1200" dirty="0">
                <a:solidFill>
                  <a:schemeClr val="dk1"/>
                </a:solidFill>
                <a:latin typeface="Times New Roman"/>
                <a:ea typeface="Times New Roman"/>
                <a:cs typeface="Times New Roman"/>
                <a:sym typeface="Times New Roman"/>
              </a:rPr>
              <a:t>To </a:t>
            </a:r>
            <a:r>
              <a:rPr lang="en" sz="1200" b="1" dirty="0">
                <a:solidFill>
                  <a:schemeClr val="dk1"/>
                </a:solidFill>
                <a:latin typeface="Times New Roman"/>
                <a:ea typeface="Times New Roman"/>
                <a:cs typeface="Times New Roman"/>
                <a:sym typeface="Times New Roman"/>
              </a:rPr>
              <a:t>highlight</a:t>
            </a:r>
            <a:r>
              <a:rPr lang="en" sz="1200" dirty="0">
                <a:solidFill>
                  <a:schemeClr val="dk1"/>
                </a:solidFill>
                <a:latin typeface="Times New Roman"/>
                <a:ea typeface="Times New Roman"/>
                <a:cs typeface="Times New Roman"/>
                <a:sym typeface="Times New Roman"/>
              </a:rPr>
              <a:t> the rising issue of  i</a:t>
            </a:r>
            <a:r>
              <a:rPr lang="en" sz="1200" u="sng" dirty="0">
                <a:solidFill>
                  <a:schemeClr val="dk1"/>
                </a:solidFill>
                <a:latin typeface="Times New Roman"/>
                <a:ea typeface="Times New Roman"/>
                <a:cs typeface="Times New Roman"/>
                <a:sym typeface="Times New Roman"/>
              </a:rPr>
              <a:t>nclusion and safety of women</a:t>
            </a:r>
            <a:r>
              <a:rPr lang="en" sz="1200" dirty="0">
                <a:solidFill>
                  <a:schemeClr val="dk1"/>
                </a:solidFill>
                <a:latin typeface="Times New Roman"/>
                <a:ea typeface="Times New Roman"/>
                <a:cs typeface="Times New Roman"/>
                <a:sym typeface="Times New Roman"/>
              </a:rPr>
              <a:t> in modern society by </a:t>
            </a:r>
            <a:r>
              <a:rPr lang="en" sz="1200" b="1" dirty="0">
                <a:solidFill>
                  <a:schemeClr val="dk1"/>
                </a:solidFill>
                <a:latin typeface="Times New Roman"/>
                <a:ea typeface="Times New Roman"/>
                <a:cs typeface="Times New Roman"/>
                <a:sym typeface="Times New Roman"/>
              </a:rPr>
              <a:t>analyzing </a:t>
            </a:r>
            <a:r>
              <a:rPr lang="en" sz="1200" dirty="0">
                <a:solidFill>
                  <a:schemeClr val="dk1"/>
                </a:solidFill>
                <a:latin typeface="Times New Roman"/>
                <a:ea typeface="Times New Roman"/>
                <a:cs typeface="Times New Roman"/>
                <a:sym typeface="Times New Roman"/>
              </a:rPr>
              <a:t>the </a:t>
            </a:r>
            <a:r>
              <a:rPr lang="en" sz="1200" u="sng" dirty="0">
                <a:solidFill>
                  <a:schemeClr val="dk1"/>
                </a:solidFill>
                <a:latin typeface="Times New Roman"/>
                <a:ea typeface="Times New Roman"/>
                <a:cs typeface="Times New Roman"/>
                <a:sym typeface="Times New Roman"/>
              </a:rPr>
              <a:t>opinions, behavior and sentiments</a:t>
            </a:r>
            <a:r>
              <a:rPr lang="en" sz="1200" dirty="0">
                <a:solidFill>
                  <a:schemeClr val="dk1"/>
                </a:solidFill>
                <a:latin typeface="Times New Roman"/>
                <a:ea typeface="Times New Roman"/>
                <a:cs typeface="Times New Roman"/>
                <a:sym typeface="Times New Roman"/>
              </a:rPr>
              <a:t> of people through tweets.</a:t>
            </a:r>
            <a:endParaRPr sz="12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1000"/>
              </a:spcBef>
              <a:spcAft>
                <a:spcPts val="0"/>
              </a:spcAft>
              <a:buClr>
                <a:schemeClr val="dk1"/>
              </a:buClr>
              <a:buSzPts val="1800"/>
              <a:buFont typeface="Times New Roman"/>
              <a:buChar char="●"/>
            </a:pPr>
            <a:r>
              <a:rPr lang="en" sz="1200" dirty="0">
                <a:solidFill>
                  <a:schemeClr val="dk1"/>
                </a:solidFill>
                <a:latin typeface="Times New Roman"/>
                <a:ea typeface="Times New Roman"/>
                <a:cs typeface="Times New Roman"/>
                <a:sym typeface="Times New Roman"/>
              </a:rPr>
              <a:t>To </a:t>
            </a:r>
            <a:r>
              <a:rPr lang="en" sz="1200" b="1" dirty="0">
                <a:solidFill>
                  <a:schemeClr val="dk1"/>
                </a:solidFill>
                <a:latin typeface="Times New Roman"/>
                <a:ea typeface="Times New Roman"/>
                <a:cs typeface="Times New Roman"/>
                <a:sym typeface="Times New Roman"/>
              </a:rPr>
              <a:t>investigate</a:t>
            </a:r>
            <a:r>
              <a:rPr lang="en" sz="1200" dirty="0">
                <a:solidFill>
                  <a:schemeClr val="dk1"/>
                </a:solidFill>
                <a:latin typeface="Times New Roman"/>
                <a:ea typeface="Times New Roman"/>
                <a:cs typeface="Times New Roman"/>
                <a:sym typeface="Times New Roman"/>
              </a:rPr>
              <a:t> the assorted </a:t>
            </a:r>
            <a:r>
              <a:rPr lang="en" sz="1200" u="sng" dirty="0">
                <a:solidFill>
                  <a:schemeClr val="dk1"/>
                </a:solidFill>
                <a:latin typeface="Times New Roman"/>
                <a:ea typeface="Times New Roman"/>
                <a:cs typeface="Times New Roman"/>
                <a:sym typeface="Times New Roman"/>
              </a:rPr>
              <a:t>wrongdoings</a:t>
            </a:r>
            <a:r>
              <a:rPr lang="en" sz="1200" dirty="0">
                <a:solidFill>
                  <a:schemeClr val="dk1"/>
                </a:solidFill>
                <a:latin typeface="Times New Roman"/>
                <a:ea typeface="Times New Roman"/>
                <a:cs typeface="Times New Roman"/>
                <a:sym typeface="Times New Roman"/>
              </a:rPr>
              <a:t> against the ladies by making use of preferred and powerful social media data with the help of specific keywords and hashtags.</a:t>
            </a:r>
            <a:endParaRPr sz="1200" dirty="0">
              <a:solidFill>
                <a:schemeClr val="dk1"/>
              </a:solidFill>
              <a:latin typeface="Times New Roman"/>
              <a:ea typeface="Times New Roman"/>
              <a:cs typeface="Times New Roman"/>
              <a:sym typeface="Times New Roman"/>
            </a:endParaRPr>
          </a:p>
          <a:p>
            <a:pPr marL="457200" lvl="0" indent="-342900" algn="just" rtl="0">
              <a:lnSpc>
                <a:spcPct val="115000"/>
              </a:lnSpc>
              <a:spcBef>
                <a:spcPts val="1000"/>
              </a:spcBef>
              <a:spcAft>
                <a:spcPts val="1000"/>
              </a:spcAft>
              <a:buClr>
                <a:schemeClr val="dk1"/>
              </a:buClr>
              <a:buSzPts val="1800"/>
              <a:buFont typeface="Times New Roman"/>
              <a:buChar char="●"/>
            </a:pPr>
            <a:r>
              <a:rPr lang="en" sz="1200" dirty="0">
                <a:solidFill>
                  <a:schemeClr val="dk1"/>
                </a:solidFill>
                <a:latin typeface="Times New Roman"/>
                <a:ea typeface="Times New Roman"/>
                <a:cs typeface="Times New Roman"/>
                <a:sym typeface="Times New Roman"/>
              </a:rPr>
              <a:t>To show </a:t>
            </a:r>
            <a:r>
              <a:rPr lang="en" sz="1200" b="1" dirty="0">
                <a:solidFill>
                  <a:schemeClr val="dk1"/>
                </a:solidFill>
                <a:latin typeface="Times New Roman"/>
                <a:ea typeface="Times New Roman"/>
                <a:cs typeface="Times New Roman"/>
                <a:sym typeface="Times New Roman"/>
              </a:rPr>
              <a:t>true insights</a:t>
            </a:r>
            <a:r>
              <a:rPr lang="en" sz="1200" dirty="0">
                <a:solidFill>
                  <a:schemeClr val="dk1"/>
                </a:solidFill>
                <a:latin typeface="Times New Roman"/>
                <a:ea typeface="Times New Roman"/>
                <a:cs typeface="Times New Roman"/>
                <a:sym typeface="Times New Roman"/>
              </a:rPr>
              <a:t> and </a:t>
            </a:r>
            <a:r>
              <a:rPr lang="en" sz="1200" b="1" dirty="0">
                <a:solidFill>
                  <a:schemeClr val="dk1"/>
                </a:solidFill>
                <a:latin typeface="Times New Roman"/>
                <a:ea typeface="Times New Roman"/>
                <a:cs typeface="Times New Roman"/>
                <a:sym typeface="Times New Roman"/>
              </a:rPr>
              <a:t>educate</a:t>
            </a:r>
            <a:r>
              <a:rPr lang="en" sz="1200" dirty="0">
                <a:solidFill>
                  <a:schemeClr val="dk1"/>
                </a:solidFill>
                <a:latin typeface="Times New Roman"/>
                <a:ea typeface="Times New Roman"/>
                <a:cs typeface="Times New Roman"/>
                <a:sym typeface="Times New Roman"/>
              </a:rPr>
              <a:t> people about the </a:t>
            </a:r>
            <a:r>
              <a:rPr lang="en" sz="1200" u="sng" dirty="0">
                <a:solidFill>
                  <a:schemeClr val="dk1"/>
                </a:solidFill>
                <a:latin typeface="Times New Roman"/>
                <a:ea typeface="Times New Roman"/>
                <a:cs typeface="Times New Roman"/>
                <a:sym typeface="Times New Roman"/>
              </a:rPr>
              <a:t>sensational expansion</a:t>
            </a:r>
            <a:r>
              <a:rPr lang="en" sz="1200" dirty="0">
                <a:solidFill>
                  <a:schemeClr val="dk1"/>
                </a:solidFill>
                <a:latin typeface="Times New Roman"/>
                <a:ea typeface="Times New Roman"/>
                <a:cs typeface="Times New Roman"/>
                <a:sym typeface="Times New Roman"/>
              </a:rPr>
              <a:t> in the quantity of wrongdoings against women in the form of a web application.</a:t>
            </a:r>
            <a:endParaRPr sz="1200" dirty="0">
              <a:solidFill>
                <a:schemeClr val="dk1"/>
              </a:solidFill>
              <a:latin typeface="Times New Roman"/>
              <a:ea typeface="Times New Roman"/>
              <a:cs typeface="Times New Roman"/>
              <a:sym typeface="Times New Roman"/>
            </a:endParaRPr>
          </a:p>
        </p:txBody>
      </p:sp>
      <p:sp>
        <p:nvSpPr>
          <p:cNvPr id="163" name="Google Shape;163;p20"/>
          <p:cNvSpPr>
            <a:spLocks noGrp="1"/>
          </p:cNvSpPr>
          <p:nvPr>
            <p:ph type="sldNum" sz="quarter"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
              <a:pPr marL="0" lvl="0" indent="0" algn="ctr" rtl="0">
                <a:spcBef>
                  <a:spcPts val="0"/>
                </a:spcBef>
                <a:spcAft>
                  <a:spcPts val="0"/>
                </a:spcAft>
                <a:buClr>
                  <a:srgbClr val="000000"/>
                </a:buClr>
                <a:buFont typeface="Arial"/>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411595" y="273400"/>
            <a:ext cx="6758100" cy="750300"/>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chemeClr val="dk2"/>
              </a:buClr>
              <a:buSzPts val="4000"/>
              <a:buFont typeface="Libre Franklin"/>
              <a:buNone/>
            </a:pPr>
            <a:r>
              <a:rPr lang="en" sz="3200" b="1" dirty="0">
                <a:latin typeface="Times New Roman"/>
                <a:ea typeface="Times New Roman"/>
                <a:cs typeface="Times New Roman"/>
                <a:sym typeface="Times New Roman"/>
              </a:rPr>
              <a:t>Methodology</a:t>
            </a:r>
            <a:endParaRPr sz="3200" b="1" dirty="0">
              <a:latin typeface="Times New Roman"/>
              <a:ea typeface="Times New Roman"/>
              <a:cs typeface="Times New Roman"/>
              <a:sym typeface="Times New Roman"/>
            </a:endParaRPr>
          </a:p>
        </p:txBody>
      </p:sp>
      <p:sp>
        <p:nvSpPr>
          <p:cNvPr id="170" name="Google Shape;170;p21"/>
          <p:cNvSpPr>
            <a:spLocks noGrp="1"/>
          </p:cNvSpPr>
          <p:nvPr>
            <p:ph type="sldNum" idx="12"/>
          </p:nvPr>
        </p:nvSpPr>
        <p:spPr>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Clr>
                <a:srgbClr val="000000"/>
              </a:buClr>
              <a:buFont typeface="Arial"/>
              <a:buNone/>
            </a:pPr>
            <a:fld id="{00000000-1234-1234-1234-123412341234}" type="slidenum">
              <a:rPr lang="en"/>
              <a:pPr marL="0" lvl="0" indent="0" algn="ctr" rtl="0">
                <a:spcBef>
                  <a:spcPts val="0"/>
                </a:spcBef>
                <a:spcAft>
                  <a:spcPts val="0"/>
                </a:spcAft>
                <a:buClr>
                  <a:srgbClr val="000000"/>
                </a:buClr>
                <a:buFont typeface="Arial"/>
                <a:buNone/>
              </a:pPr>
              <a:t>8</a:t>
            </a:fld>
            <a:endParaRPr/>
          </a:p>
        </p:txBody>
      </p:sp>
      <p:sp>
        <p:nvSpPr>
          <p:cNvPr id="172" name="Google Shape;172;p21"/>
          <p:cNvSpPr txBox="1">
            <a:spLocks noGrp="1"/>
          </p:cNvSpPr>
          <p:nvPr>
            <p:ph type="body" idx="1"/>
          </p:nvPr>
        </p:nvSpPr>
        <p:spPr>
          <a:xfrm>
            <a:off x="283207" y="1178636"/>
            <a:ext cx="6091200" cy="3714300"/>
          </a:xfrm>
          <a:prstGeom prst="rect">
            <a:avLst/>
          </a:prstGeom>
        </p:spPr>
        <p:txBody>
          <a:bodyPr spcFirstLastPara="1" wrap="square" lIns="91425" tIns="45700" rIns="91425" bIns="45700" anchor="t" anchorCtr="0">
            <a:noAutofit/>
          </a:bodyPr>
          <a:lstStyle/>
          <a:p>
            <a:pPr marL="457200" lvl="0" indent="-322262" algn="just" rtl="0">
              <a:lnSpc>
                <a:spcPct val="80000"/>
              </a:lnSpc>
              <a:spcBef>
                <a:spcPts val="580"/>
              </a:spcBef>
              <a:spcAft>
                <a:spcPts val="0"/>
              </a:spcAft>
              <a:buClr>
                <a:schemeClr val="dk1"/>
              </a:buClr>
              <a:buSzPts val="1475"/>
              <a:buFont typeface="Times New Roman"/>
              <a:buAutoNum type="arabicPeriod"/>
            </a:pPr>
            <a:r>
              <a:rPr lang="en" sz="1200" b="1" dirty="0">
                <a:latin typeface="Times New Roman"/>
                <a:ea typeface="Times New Roman"/>
                <a:cs typeface="Times New Roman"/>
                <a:sym typeface="Times New Roman"/>
              </a:rPr>
              <a:t>Data Collection: </a:t>
            </a:r>
            <a:r>
              <a:rPr lang="en" sz="1200" u="sng" dirty="0">
                <a:latin typeface="Times New Roman"/>
                <a:ea typeface="Times New Roman"/>
                <a:cs typeface="Times New Roman"/>
                <a:sym typeface="Times New Roman"/>
              </a:rPr>
              <a:t>Twitter Scraper</a:t>
            </a:r>
            <a:r>
              <a:rPr lang="en" sz="1200" dirty="0">
                <a:latin typeface="Times New Roman"/>
                <a:ea typeface="Times New Roman"/>
                <a:cs typeface="Times New Roman"/>
                <a:sym typeface="Times New Roman"/>
              </a:rPr>
              <a:t> and the </a:t>
            </a:r>
            <a:r>
              <a:rPr lang="en" sz="1200" u="sng" dirty="0">
                <a:latin typeface="Times New Roman"/>
                <a:ea typeface="Times New Roman"/>
                <a:cs typeface="Times New Roman"/>
                <a:sym typeface="Times New Roman"/>
              </a:rPr>
              <a:t>data world</a:t>
            </a:r>
            <a:r>
              <a:rPr lang="en" sz="1200" dirty="0">
                <a:latin typeface="Times New Roman"/>
                <a:ea typeface="Times New Roman"/>
                <a:cs typeface="Times New Roman"/>
                <a:sym typeface="Times New Roman"/>
              </a:rPr>
              <a:t> website is used for collecting the dataset of tweets.</a:t>
            </a:r>
            <a:endParaRPr sz="1200" dirty="0">
              <a:latin typeface="Times New Roman"/>
              <a:ea typeface="Times New Roman"/>
              <a:cs typeface="Times New Roman"/>
              <a:sym typeface="Times New Roman"/>
            </a:endParaRPr>
          </a:p>
          <a:p>
            <a:pPr marL="457200" lvl="0" indent="-322262" algn="just" rtl="0">
              <a:lnSpc>
                <a:spcPct val="80000"/>
              </a:lnSpc>
              <a:spcBef>
                <a:spcPts val="1000"/>
              </a:spcBef>
              <a:spcAft>
                <a:spcPts val="0"/>
              </a:spcAft>
              <a:buClr>
                <a:schemeClr val="dk1"/>
              </a:buClr>
              <a:buSzPts val="1475"/>
              <a:buFont typeface="Times New Roman"/>
              <a:buAutoNum type="arabicPeriod"/>
            </a:pPr>
            <a:r>
              <a:rPr lang="en" sz="1200" b="1" dirty="0">
                <a:latin typeface="Times New Roman"/>
                <a:ea typeface="Times New Roman"/>
                <a:cs typeface="Times New Roman"/>
                <a:sym typeface="Times New Roman"/>
              </a:rPr>
              <a:t>Preprocessing: </a:t>
            </a:r>
            <a:r>
              <a:rPr lang="en" sz="1200" dirty="0">
                <a:latin typeface="Times New Roman"/>
                <a:ea typeface="Times New Roman"/>
                <a:cs typeface="Times New Roman"/>
                <a:sym typeface="Times New Roman"/>
              </a:rPr>
              <a:t>Once tweets are collected, tweets are pre-processed to remove unnecessary noise.</a:t>
            </a:r>
            <a:endParaRPr sz="1200" dirty="0">
              <a:latin typeface="Times New Roman"/>
              <a:ea typeface="Times New Roman"/>
              <a:cs typeface="Times New Roman"/>
              <a:sym typeface="Times New Roman"/>
            </a:endParaRPr>
          </a:p>
          <a:p>
            <a:pPr marL="457200" lvl="0" indent="-322262" algn="just" rtl="0">
              <a:lnSpc>
                <a:spcPct val="80000"/>
              </a:lnSpc>
              <a:spcBef>
                <a:spcPts val="1000"/>
              </a:spcBef>
              <a:spcAft>
                <a:spcPts val="0"/>
              </a:spcAft>
              <a:buClr>
                <a:schemeClr val="dk1"/>
              </a:buClr>
              <a:buSzPts val="1475"/>
              <a:buFont typeface="Times New Roman"/>
              <a:buAutoNum type="arabicPeriod"/>
            </a:pPr>
            <a:r>
              <a:rPr lang="en" sz="1200" b="1" dirty="0">
                <a:latin typeface="Times New Roman"/>
                <a:ea typeface="Times New Roman"/>
                <a:cs typeface="Times New Roman"/>
                <a:sym typeface="Times New Roman"/>
              </a:rPr>
              <a:t>Sentiment Analysis: </a:t>
            </a:r>
            <a:r>
              <a:rPr lang="en" sz="1200" dirty="0">
                <a:latin typeface="Times New Roman"/>
                <a:ea typeface="Times New Roman"/>
                <a:cs typeface="Times New Roman"/>
                <a:sym typeface="Times New Roman"/>
              </a:rPr>
              <a:t>With the help of </a:t>
            </a:r>
            <a:r>
              <a:rPr lang="en" sz="1200" u="sng" dirty="0">
                <a:latin typeface="Times New Roman"/>
                <a:ea typeface="Times New Roman"/>
                <a:cs typeface="Times New Roman"/>
                <a:sym typeface="Times New Roman"/>
              </a:rPr>
              <a:t>Text Blob</a:t>
            </a:r>
            <a:r>
              <a:rPr lang="en" sz="1200" dirty="0">
                <a:latin typeface="Times New Roman"/>
                <a:ea typeface="Times New Roman"/>
                <a:cs typeface="Times New Roman"/>
                <a:sym typeface="Times New Roman"/>
              </a:rPr>
              <a:t> and </a:t>
            </a:r>
            <a:r>
              <a:rPr lang="en" sz="1200" u="sng" dirty="0">
                <a:latin typeface="Times New Roman"/>
                <a:ea typeface="Times New Roman"/>
                <a:cs typeface="Times New Roman"/>
                <a:sym typeface="Times New Roman"/>
              </a:rPr>
              <a:t>VADER</a:t>
            </a:r>
            <a:r>
              <a:rPr lang="en" sz="1200" dirty="0">
                <a:latin typeface="Times New Roman"/>
                <a:ea typeface="Times New Roman"/>
                <a:cs typeface="Times New Roman"/>
                <a:sym typeface="Times New Roman"/>
              </a:rPr>
              <a:t> labeled each tweet as Positive, Negative, and Neutral. Also, emotions will be analyzed using </a:t>
            </a:r>
            <a:r>
              <a:rPr lang="en" sz="1200" u="sng" dirty="0">
                <a:latin typeface="Times New Roman"/>
                <a:ea typeface="Times New Roman"/>
                <a:cs typeface="Times New Roman"/>
                <a:sym typeface="Times New Roman"/>
              </a:rPr>
              <a:t>Text_to_Emotio</a:t>
            </a:r>
            <a:r>
              <a:rPr lang="en" sz="1200" dirty="0">
                <a:latin typeface="Times New Roman"/>
                <a:ea typeface="Times New Roman"/>
                <a:cs typeface="Times New Roman"/>
                <a:sym typeface="Times New Roman"/>
              </a:rPr>
              <a:t>n library.</a:t>
            </a:r>
            <a:endParaRPr sz="1200" dirty="0">
              <a:latin typeface="Times New Roman"/>
              <a:ea typeface="Times New Roman"/>
              <a:cs typeface="Times New Roman"/>
              <a:sym typeface="Times New Roman"/>
            </a:endParaRPr>
          </a:p>
          <a:p>
            <a:pPr marL="457200" lvl="0" indent="-322262" algn="just" rtl="0">
              <a:lnSpc>
                <a:spcPct val="80000"/>
              </a:lnSpc>
              <a:spcBef>
                <a:spcPts val="1000"/>
              </a:spcBef>
              <a:spcAft>
                <a:spcPts val="0"/>
              </a:spcAft>
              <a:buClr>
                <a:schemeClr val="dk1"/>
              </a:buClr>
              <a:buSzPts val="1475"/>
              <a:buFont typeface="Times New Roman"/>
              <a:buAutoNum type="arabicPeriod"/>
            </a:pPr>
            <a:r>
              <a:rPr lang="en" sz="1200" b="1" dirty="0">
                <a:latin typeface="Times New Roman"/>
                <a:ea typeface="Times New Roman"/>
                <a:cs typeface="Times New Roman"/>
                <a:sym typeface="Times New Roman"/>
              </a:rPr>
              <a:t>Classifiers: </a:t>
            </a:r>
            <a:r>
              <a:rPr lang="en" sz="1200" dirty="0">
                <a:latin typeface="Times New Roman"/>
                <a:ea typeface="Times New Roman"/>
                <a:cs typeface="Times New Roman"/>
                <a:sym typeface="Times New Roman"/>
              </a:rPr>
              <a:t> The model goes through different types of classifiers to get the most accurate model, hence, comparative analysis is done between </a:t>
            </a:r>
            <a:r>
              <a:rPr lang="en" sz="1200" b="1" dirty="0">
                <a:latin typeface="Times New Roman"/>
                <a:ea typeface="Times New Roman"/>
                <a:cs typeface="Times New Roman"/>
                <a:sym typeface="Times New Roman"/>
              </a:rPr>
              <a:t>Support Vector Machine (SVM), Random Forest, Naive Bayes</a:t>
            </a:r>
            <a:r>
              <a:rPr lang="en" sz="1200" dirty="0">
                <a:latin typeface="Times New Roman"/>
                <a:ea typeface="Times New Roman"/>
                <a:cs typeface="Times New Roman"/>
                <a:sym typeface="Times New Roman"/>
              </a:rPr>
              <a:t> and </a:t>
            </a:r>
            <a:r>
              <a:rPr lang="en" sz="1200" b="1" dirty="0">
                <a:latin typeface="Times New Roman"/>
                <a:ea typeface="Times New Roman"/>
                <a:cs typeface="Times New Roman"/>
                <a:sym typeface="Times New Roman"/>
              </a:rPr>
              <a:t>Logistic Regression models</a:t>
            </a:r>
            <a:r>
              <a:rPr lang="en" sz="1200" dirty="0">
                <a:latin typeface="Times New Roman"/>
                <a:ea typeface="Times New Roman"/>
                <a:cs typeface="Times New Roman"/>
                <a:sym typeface="Times New Roman"/>
              </a:rPr>
              <a:t>.</a:t>
            </a:r>
            <a:endParaRPr sz="1200" dirty="0">
              <a:latin typeface="Times New Roman"/>
              <a:ea typeface="Times New Roman"/>
              <a:cs typeface="Times New Roman"/>
              <a:sym typeface="Times New Roman"/>
            </a:endParaRPr>
          </a:p>
          <a:p>
            <a:pPr marL="457200" lvl="0" indent="-322262" algn="just" rtl="0">
              <a:lnSpc>
                <a:spcPct val="80000"/>
              </a:lnSpc>
              <a:spcBef>
                <a:spcPts val="1000"/>
              </a:spcBef>
              <a:spcAft>
                <a:spcPts val="0"/>
              </a:spcAft>
              <a:buClr>
                <a:schemeClr val="dk1"/>
              </a:buClr>
              <a:buSzPts val="1475"/>
              <a:buFont typeface="Times New Roman"/>
              <a:buAutoNum type="arabicPeriod"/>
            </a:pPr>
            <a:r>
              <a:rPr lang="en" sz="1200" b="1" dirty="0">
                <a:latin typeface="Times New Roman"/>
                <a:ea typeface="Times New Roman"/>
                <a:cs typeface="Times New Roman"/>
                <a:sym typeface="Times New Roman"/>
              </a:rPr>
              <a:t>Visualization: </a:t>
            </a:r>
            <a:r>
              <a:rPr lang="en" sz="1200" dirty="0">
                <a:latin typeface="Times New Roman"/>
                <a:ea typeface="Times New Roman"/>
                <a:cs typeface="Times New Roman"/>
                <a:sym typeface="Times New Roman"/>
              </a:rPr>
              <a:t>An in-depth visualization will be done with respect to </a:t>
            </a:r>
            <a:r>
              <a:rPr lang="en" sz="1200" u="sng" dirty="0">
                <a:latin typeface="Times New Roman"/>
                <a:ea typeface="Times New Roman"/>
                <a:cs typeface="Times New Roman"/>
                <a:sym typeface="Times New Roman"/>
              </a:rPr>
              <a:t>geographical </a:t>
            </a:r>
            <a:r>
              <a:rPr lang="en" sz="1200" dirty="0">
                <a:latin typeface="Times New Roman"/>
                <a:ea typeface="Times New Roman"/>
                <a:cs typeface="Times New Roman"/>
                <a:sym typeface="Times New Roman"/>
              </a:rPr>
              <a:t>analysis of data.</a:t>
            </a:r>
            <a:endParaRPr sz="1200" dirty="0">
              <a:latin typeface="Times New Roman"/>
              <a:ea typeface="Times New Roman"/>
              <a:cs typeface="Times New Roman"/>
              <a:sym typeface="Times New Roman"/>
            </a:endParaRPr>
          </a:p>
          <a:p>
            <a:pPr marL="457200" lvl="0" indent="-322262" algn="just" rtl="0">
              <a:lnSpc>
                <a:spcPct val="80000"/>
              </a:lnSpc>
              <a:spcBef>
                <a:spcPts val="1000"/>
              </a:spcBef>
              <a:spcAft>
                <a:spcPts val="1000"/>
              </a:spcAft>
              <a:buClr>
                <a:schemeClr val="dk1"/>
              </a:buClr>
              <a:buSzPts val="1475"/>
              <a:buFont typeface="Times New Roman"/>
              <a:buAutoNum type="arabicPeriod"/>
            </a:pPr>
            <a:r>
              <a:rPr lang="en" sz="1200" b="1" dirty="0">
                <a:latin typeface="Times New Roman"/>
                <a:ea typeface="Times New Roman"/>
                <a:cs typeface="Times New Roman"/>
                <a:sym typeface="Times New Roman"/>
              </a:rPr>
              <a:t>Model Deployment:</a:t>
            </a:r>
            <a:r>
              <a:rPr lang="en" sz="1200" dirty="0">
                <a:latin typeface="Times New Roman"/>
                <a:ea typeface="Times New Roman"/>
                <a:cs typeface="Times New Roman"/>
                <a:sym typeface="Times New Roman"/>
              </a:rPr>
              <a:t> The model will be deployed into a web application using </a:t>
            </a:r>
            <a:r>
              <a:rPr lang="en" sz="1200" b="1" dirty="0">
                <a:latin typeface="Times New Roman"/>
                <a:ea typeface="Times New Roman"/>
                <a:cs typeface="Times New Roman"/>
                <a:sym typeface="Times New Roman"/>
              </a:rPr>
              <a:t>Streamlit</a:t>
            </a:r>
            <a:r>
              <a:rPr lang="en" sz="1200" dirty="0">
                <a:latin typeface="Times New Roman"/>
                <a:ea typeface="Times New Roman"/>
                <a:cs typeface="Times New Roman"/>
                <a:sym typeface="Times New Roman"/>
              </a:rPr>
              <a:t> to make it easier to analyze and visualize</a:t>
            </a:r>
            <a:r>
              <a:rPr lang="en" sz="1475" dirty="0">
                <a:latin typeface="Times New Roman"/>
                <a:ea typeface="Times New Roman"/>
                <a:cs typeface="Times New Roman"/>
                <a:sym typeface="Times New Roman"/>
              </a:rPr>
              <a:t>.</a:t>
            </a:r>
            <a:endParaRPr sz="1475" dirty="0">
              <a:latin typeface="Times New Roman"/>
              <a:ea typeface="Times New Roman"/>
              <a:cs typeface="Times New Roman"/>
              <a:sym typeface="Times New Roman"/>
            </a:endParaRPr>
          </a:p>
        </p:txBody>
      </p:sp>
      <p:sp>
        <p:nvSpPr>
          <p:cNvPr id="171" name="Google Shape;171;p21"/>
          <p:cNvSpPr txBox="1"/>
          <p:nvPr/>
        </p:nvSpPr>
        <p:spPr>
          <a:xfrm>
            <a:off x="146300" y="1780963"/>
            <a:ext cx="5842500" cy="2715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1000"/>
              </a:spcAft>
              <a:buNone/>
            </a:pPr>
            <a:endParaRPr>
              <a:solidFill>
                <a:schemeClr val="dk1"/>
              </a:solidFill>
              <a:latin typeface="Times New Roman"/>
              <a:ea typeface="Times New Roman"/>
              <a:cs typeface="Times New Roman"/>
              <a:sym typeface="Times New Roman"/>
            </a:endParaRPr>
          </a:p>
        </p:txBody>
      </p:sp>
      <p:pic>
        <p:nvPicPr>
          <p:cNvPr id="173" name="Google Shape;173;p21"/>
          <p:cNvPicPr preferRelativeResize="0"/>
          <p:nvPr/>
        </p:nvPicPr>
        <p:blipFill rotWithShape="1">
          <a:blip r:embed="rId3">
            <a:alphaModFix/>
          </a:blip>
          <a:srcRect l="30444" r="33521"/>
          <a:stretch/>
        </p:blipFill>
        <p:spPr>
          <a:xfrm>
            <a:off x="6541477" y="823964"/>
            <a:ext cx="2180493" cy="3969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994775" y="102653"/>
            <a:ext cx="7772400" cy="857400"/>
          </a:xfrm>
          <a:prstGeom prst="rect">
            <a:avLst/>
          </a:prstGeom>
        </p:spPr>
        <p:txBody>
          <a:bodyPr spcFirstLastPara="1" wrap="square" lIns="91425" tIns="45700" rIns="91425" bIns="91425" anchor="b" anchorCtr="0">
            <a:normAutofit/>
          </a:bodyPr>
          <a:lstStyle/>
          <a:p>
            <a:pPr marL="0" lvl="0" indent="0" algn="ctr" rtl="0">
              <a:spcBef>
                <a:spcPts val="0"/>
              </a:spcBef>
              <a:spcAft>
                <a:spcPts val="0"/>
              </a:spcAft>
              <a:buNone/>
            </a:pPr>
            <a:r>
              <a:rPr lang="en" sz="3200" b="1" dirty="0">
                <a:latin typeface="Times New Roman"/>
                <a:ea typeface="Times New Roman"/>
                <a:cs typeface="Times New Roman"/>
                <a:sym typeface="Times New Roman"/>
              </a:rPr>
              <a:t>Result Analysis</a:t>
            </a:r>
            <a:endParaRPr sz="3200" b="1" dirty="0">
              <a:latin typeface="Times New Roman"/>
              <a:ea typeface="Times New Roman"/>
              <a:cs typeface="Times New Roman"/>
              <a:sym typeface="Times New Roman"/>
            </a:endParaRPr>
          </a:p>
        </p:txBody>
      </p:sp>
      <p:sp>
        <p:nvSpPr>
          <p:cNvPr id="179" name="Google Shape;179;p22"/>
          <p:cNvSpPr txBox="1"/>
          <p:nvPr/>
        </p:nvSpPr>
        <p:spPr>
          <a:xfrm>
            <a:off x="252575" y="960050"/>
            <a:ext cx="8514600" cy="424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b="1" dirty="0">
                <a:solidFill>
                  <a:schemeClr val="dk1"/>
                </a:solidFill>
                <a:latin typeface="Times New Roman"/>
                <a:ea typeface="Times New Roman"/>
                <a:cs typeface="Times New Roman"/>
                <a:sym typeface="Times New Roman"/>
              </a:rPr>
              <a:t>Comparative Analysis of Different Classifiers</a:t>
            </a:r>
            <a:endParaRPr b="1"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b="1"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200" dirty="0">
                <a:solidFill>
                  <a:schemeClr val="dk1"/>
                </a:solidFill>
                <a:latin typeface="Times New Roman"/>
                <a:ea typeface="Times New Roman"/>
                <a:cs typeface="Times New Roman"/>
                <a:sym typeface="Times New Roman"/>
              </a:rPr>
              <a:t>The accuracy of </a:t>
            </a:r>
            <a:r>
              <a:rPr lang="en" sz="1200" b="1" dirty="0">
                <a:solidFill>
                  <a:schemeClr val="dk1"/>
                </a:solidFill>
                <a:latin typeface="Times New Roman"/>
                <a:ea typeface="Times New Roman"/>
                <a:cs typeface="Times New Roman"/>
                <a:sym typeface="Times New Roman"/>
              </a:rPr>
              <a:t>Naive Bayes</a:t>
            </a:r>
            <a:r>
              <a:rPr lang="en" sz="1200" dirty="0">
                <a:solidFill>
                  <a:schemeClr val="dk1"/>
                </a:solidFill>
                <a:latin typeface="Times New Roman"/>
                <a:ea typeface="Times New Roman"/>
                <a:cs typeface="Times New Roman"/>
                <a:sym typeface="Times New Roman"/>
              </a:rPr>
              <a:t> is </a:t>
            </a:r>
            <a:r>
              <a:rPr lang="en" sz="1200" b="1" dirty="0">
                <a:solidFill>
                  <a:schemeClr val="dk1"/>
                </a:solidFill>
                <a:latin typeface="Times New Roman"/>
                <a:ea typeface="Times New Roman"/>
                <a:cs typeface="Times New Roman"/>
                <a:sym typeface="Times New Roman"/>
              </a:rPr>
              <a:t>90.77%</a:t>
            </a:r>
            <a:r>
              <a:rPr lang="en" sz="1200" dirty="0">
                <a:solidFill>
                  <a:schemeClr val="dk1"/>
                </a:solidFill>
                <a:latin typeface="Times New Roman"/>
                <a:ea typeface="Times New Roman"/>
                <a:cs typeface="Times New Roman"/>
                <a:sym typeface="Times New Roman"/>
              </a:rPr>
              <a:t>, </a:t>
            </a:r>
            <a:r>
              <a:rPr lang="en" sz="1200" b="1" dirty="0">
                <a:solidFill>
                  <a:schemeClr val="dk1"/>
                </a:solidFill>
                <a:latin typeface="Times New Roman"/>
                <a:ea typeface="Times New Roman"/>
                <a:cs typeface="Times New Roman"/>
                <a:sym typeface="Times New Roman"/>
              </a:rPr>
              <a:t>Logistic Regression</a:t>
            </a:r>
            <a:r>
              <a:rPr lang="en" sz="1200" dirty="0">
                <a:solidFill>
                  <a:schemeClr val="dk1"/>
                </a:solidFill>
                <a:latin typeface="Times New Roman"/>
                <a:ea typeface="Times New Roman"/>
                <a:cs typeface="Times New Roman"/>
                <a:sym typeface="Times New Roman"/>
              </a:rPr>
              <a:t> is </a:t>
            </a:r>
            <a:r>
              <a:rPr lang="en" sz="1200" b="1" dirty="0">
                <a:solidFill>
                  <a:schemeClr val="dk1"/>
                </a:solidFill>
                <a:latin typeface="Times New Roman"/>
                <a:ea typeface="Times New Roman"/>
                <a:cs typeface="Times New Roman"/>
                <a:sym typeface="Times New Roman"/>
              </a:rPr>
              <a:t>95.62%</a:t>
            </a:r>
            <a:r>
              <a:rPr lang="en" sz="1200" dirty="0">
                <a:solidFill>
                  <a:schemeClr val="dk1"/>
                </a:solidFill>
                <a:latin typeface="Times New Roman"/>
                <a:ea typeface="Times New Roman"/>
                <a:cs typeface="Times New Roman"/>
                <a:sym typeface="Times New Roman"/>
              </a:rPr>
              <a:t>, </a:t>
            </a:r>
            <a:r>
              <a:rPr lang="en" sz="1200" b="1" dirty="0">
                <a:solidFill>
                  <a:schemeClr val="dk1"/>
                </a:solidFill>
                <a:latin typeface="Times New Roman"/>
                <a:ea typeface="Times New Roman"/>
                <a:cs typeface="Times New Roman"/>
                <a:sym typeface="Times New Roman"/>
              </a:rPr>
              <a:t>Random Forest</a:t>
            </a:r>
            <a:r>
              <a:rPr lang="en" sz="1200" dirty="0">
                <a:solidFill>
                  <a:schemeClr val="dk1"/>
                </a:solidFill>
                <a:latin typeface="Times New Roman"/>
                <a:ea typeface="Times New Roman"/>
                <a:cs typeface="Times New Roman"/>
                <a:sym typeface="Times New Roman"/>
              </a:rPr>
              <a:t> is </a:t>
            </a:r>
            <a:r>
              <a:rPr lang="en" sz="1200" b="1" dirty="0">
                <a:solidFill>
                  <a:schemeClr val="dk1"/>
                </a:solidFill>
                <a:latin typeface="Times New Roman"/>
                <a:ea typeface="Times New Roman"/>
                <a:cs typeface="Times New Roman"/>
                <a:sym typeface="Times New Roman"/>
              </a:rPr>
              <a:t>96.28% </a:t>
            </a:r>
            <a:r>
              <a:rPr lang="en" sz="1200" dirty="0">
                <a:solidFill>
                  <a:schemeClr val="dk1"/>
                </a:solidFill>
                <a:latin typeface="Times New Roman"/>
                <a:ea typeface="Times New Roman"/>
                <a:cs typeface="Times New Roman"/>
                <a:sym typeface="Times New Roman"/>
              </a:rPr>
              <a:t>and </a:t>
            </a:r>
            <a:r>
              <a:rPr lang="en" sz="1200" b="1" dirty="0">
                <a:solidFill>
                  <a:schemeClr val="dk1"/>
                </a:solidFill>
                <a:latin typeface="Times New Roman"/>
                <a:ea typeface="Times New Roman"/>
                <a:cs typeface="Times New Roman"/>
                <a:sym typeface="Times New Roman"/>
              </a:rPr>
              <a:t>Support Vector Machine</a:t>
            </a:r>
            <a:r>
              <a:rPr lang="en" sz="1200" dirty="0">
                <a:solidFill>
                  <a:schemeClr val="dk1"/>
                </a:solidFill>
                <a:latin typeface="Times New Roman"/>
                <a:ea typeface="Times New Roman"/>
                <a:cs typeface="Times New Roman"/>
                <a:sym typeface="Times New Roman"/>
              </a:rPr>
              <a:t> is </a:t>
            </a:r>
            <a:r>
              <a:rPr lang="en" sz="1200" b="1" dirty="0">
                <a:solidFill>
                  <a:schemeClr val="dk1"/>
                </a:solidFill>
                <a:latin typeface="Times New Roman"/>
                <a:ea typeface="Times New Roman"/>
                <a:cs typeface="Times New Roman"/>
                <a:sym typeface="Times New Roman"/>
              </a:rPr>
              <a:t>96.41%</a:t>
            </a:r>
            <a:r>
              <a:rPr lang="en" sz="1200" dirty="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457200" lvl="0" indent="-317500" algn="just" rtl="0">
              <a:spcBef>
                <a:spcPts val="0"/>
              </a:spcBef>
              <a:spcAft>
                <a:spcPts val="0"/>
              </a:spcAft>
              <a:buClr>
                <a:schemeClr val="dk1"/>
              </a:buClr>
              <a:buSzPts val="1400"/>
              <a:buFont typeface="Times New Roman"/>
              <a:buChar char="❖"/>
            </a:pPr>
            <a:r>
              <a:rPr lang="en" sz="1200" dirty="0">
                <a:solidFill>
                  <a:schemeClr val="dk1"/>
                </a:solidFill>
                <a:latin typeface="Times New Roman"/>
                <a:ea typeface="Times New Roman"/>
                <a:cs typeface="Times New Roman"/>
                <a:sym typeface="Times New Roman"/>
              </a:rPr>
              <a:t>Therefore, the best accuracy amongst all  is of </a:t>
            </a:r>
            <a:r>
              <a:rPr lang="en" sz="1200" b="1" dirty="0">
                <a:solidFill>
                  <a:schemeClr val="dk1"/>
                </a:solidFill>
                <a:latin typeface="Times New Roman"/>
                <a:ea typeface="Times New Roman"/>
                <a:cs typeface="Times New Roman"/>
                <a:sym typeface="Times New Roman"/>
              </a:rPr>
              <a:t>Support Vector Machine</a:t>
            </a:r>
            <a:r>
              <a:rPr lang="en" sz="1200" dirty="0">
                <a:solidFill>
                  <a:schemeClr val="dk1"/>
                </a:solidFill>
                <a:latin typeface="Times New Roman"/>
                <a:ea typeface="Times New Roman"/>
                <a:cs typeface="Times New Roman"/>
                <a:sym typeface="Times New Roman"/>
              </a:rPr>
              <a:t> classifier.</a:t>
            </a:r>
            <a:endParaRPr sz="1200" dirty="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Libre Baskerville"/>
              <a:ea typeface="Libre Baskerville"/>
              <a:cs typeface="Libre Baskerville"/>
              <a:sym typeface="Libre Baskerville"/>
            </a:endParaRPr>
          </a:p>
        </p:txBody>
      </p:sp>
      <p:sp>
        <p:nvSpPr>
          <p:cNvPr id="180" name="Google Shape;180;p22"/>
          <p:cNvSpPr txBox="1"/>
          <p:nvPr/>
        </p:nvSpPr>
        <p:spPr>
          <a:xfrm>
            <a:off x="1804496" y="3923256"/>
            <a:ext cx="4248000" cy="29854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dirty="0">
                <a:solidFill>
                  <a:schemeClr val="dk1"/>
                </a:solidFill>
                <a:latin typeface="Times New Roman"/>
                <a:ea typeface="Times New Roman"/>
                <a:cs typeface="Times New Roman"/>
                <a:sym typeface="Times New Roman"/>
              </a:rPr>
              <a:t>Accuracy Table of different classifiers on 15,054 tweets</a:t>
            </a:r>
            <a:endParaRPr sz="1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p:txBody>
      </p:sp>
      <p:pic>
        <p:nvPicPr>
          <p:cNvPr id="181" name="Google Shape;181;p22"/>
          <p:cNvPicPr preferRelativeResize="0"/>
          <p:nvPr/>
        </p:nvPicPr>
        <p:blipFill>
          <a:blip r:embed="rId3">
            <a:alphaModFix/>
          </a:blip>
          <a:stretch>
            <a:fillRect/>
          </a:stretch>
        </p:blipFill>
        <p:spPr>
          <a:xfrm>
            <a:off x="865761" y="2490280"/>
            <a:ext cx="5209741" cy="1523954"/>
          </a:xfrm>
          <a:prstGeom prst="rect">
            <a:avLst/>
          </a:prstGeom>
          <a:noFill/>
          <a:ln>
            <a:noFill/>
          </a:ln>
        </p:spPr>
      </p:pic>
      <p:pic>
        <p:nvPicPr>
          <p:cNvPr id="182" name="Google Shape;182;p22"/>
          <p:cNvPicPr preferRelativeResize="0"/>
          <p:nvPr/>
        </p:nvPicPr>
        <p:blipFill>
          <a:blip r:embed="rId4">
            <a:alphaModFix/>
          </a:blip>
          <a:stretch>
            <a:fillRect/>
          </a:stretch>
        </p:blipFill>
        <p:spPr>
          <a:xfrm>
            <a:off x="6605079" y="2441641"/>
            <a:ext cx="1769609" cy="1663431"/>
          </a:xfrm>
          <a:prstGeom prst="rect">
            <a:avLst/>
          </a:prstGeom>
          <a:noFill/>
          <a:ln>
            <a:noFill/>
          </a:ln>
        </p:spPr>
      </p:pic>
      <p:sp>
        <p:nvSpPr>
          <p:cNvPr id="183" name="Google Shape;183;p22"/>
          <p:cNvSpPr txBox="1"/>
          <p:nvPr/>
        </p:nvSpPr>
        <p:spPr>
          <a:xfrm>
            <a:off x="5906100" y="3949527"/>
            <a:ext cx="3237900" cy="3462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solidFill>
                  <a:schemeClr val="dk1"/>
                </a:solidFill>
                <a:latin typeface="Times New Roman"/>
                <a:ea typeface="Times New Roman"/>
                <a:cs typeface="Times New Roman"/>
                <a:sym typeface="Times New Roman"/>
              </a:rPr>
              <a:t>Confusion Matrix of Support Vector Machine classifier</a:t>
            </a:r>
            <a:endParaRPr sz="1000" dirty="0">
              <a:solidFill>
                <a:schemeClr val="dk1"/>
              </a:solidFill>
              <a:latin typeface="Times New Roman"/>
              <a:ea typeface="Times New Roman"/>
              <a:cs typeface="Times New Roman"/>
              <a:sym typeface="Times New Rom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53</TotalTime>
  <Words>1408</Words>
  <Application>Microsoft Office PowerPoint</Application>
  <PresentationFormat>On-screen Show (16:9)</PresentationFormat>
  <Paragraphs>115</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Franklin Gothic Book</vt:lpstr>
      <vt:lpstr>Times New Roman</vt:lpstr>
      <vt:lpstr>Libre Franklin</vt:lpstr>
      <vt:lpstr>Wingdings 2</vt:lpstr>
      <vt:lpstr>Libre Baskerville</vt:lpstr>
      <vt:lpstr>Perpetua</vt:lpstr>
      <vt:lpstr>Equity</vt:lpstr>
      <vt:lpstr>Analysis of Twitter Data to Evaluate Women’s Safety and Inclusion in Society</vt:lpstr>
      <vt:lpstr>Table of Contents</vt:lpstr>
      <vt:lpstr>Introduction</vt:lpstr>
      <vt:lpstr>                   Introduction</vt:lpstr>
      <vt:lpstr>Literature Review</vt:lpstr>
      <vt:lpstr>Problem Statement</vt:lpstr>
      <vt:lpstr>Objective</vt:lpstr>
      <vt:lpstr>Methodology</vt:lpstr>
      <vt:lpstr>Result Analysis</vt:lpstr>
      <vt:lpstr>Result Analysis</vt:lpstr>
      <vt:lpstr>Result Analysis</vt:lpstr>
      <vt:lpstr>Result Analysis</vt:lpstr>
      <vt:lpstr>Result Analysis</vt:lpstr>
      <vt:lpstr>Conclusion</vt:lpstr>
      <vt:lpstr>                    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Twitter Data to Evaluate Women’s Safety and Inclusion in Society</dc:title>
  <dc:creator>hp</dc:creator>
  <cp:lastModifiedBy>hp</cp:lastModifiedBy>
  <cp:revision>3</cp:revision>
  <dcterms:modified xsi:type="dcterms:W3CDTF">2025-05-10T12:59:31Z</dcterms:modified>
</cp:coreProperties>
</file>