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4" r:id="rId2"/>
  </p:sldMasterIdLst>
  <p:notesMasterIdLst>
    <p:notesMasterId r:id="rId39"/>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embeddedFontLst>
    <p:embeddedFont>
      <p:font typeface="Anybody SemiBold" charset="0"/>
      <p:regular r:id="rId40"/>
      <p:bold r:id="rId41"/>
      <p:italic r:id="rId42"/>
      <p:boldItalic r:id="rId43"/>
    </p:embeddedFont>
    <p:embeddedFont>
      <p:font typeface="Albert Sans" charset="0"/>
      <p:regular r:id="rId44"/>
      <p:bold r:id="rId45"/>
      <p:italic r:id="rId46"/>
      <p:boldItalic r:id="rId47"/>
    </p:embeddedFont>
    <p:embeddedFont>
      <p:font typeface="Proxima Nova"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25A37C10-E3A5-48BA-B49D-DC57E34D16C3}">
  <a:tblStyle styleId="{25A37C10-E3A5-48BA-B49D-DC57E34D16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8029" autoAdjust="0"/>
  </p:normalViewPr>
  <p:slideViewPr>
    <p:cSldViewPr>
      <p:cViewPr varScale="1">
        <p:scale>
          <a:sx n="98" d="100"/>
          <a:sy n="98" d="100"/>
        </p:scale>
        <p:origin x="-576" y="-90"/>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font" Target="fonts/font2.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26b229baa1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26b229baa1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6b229baa13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6b229baa13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e013acee2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e013acee2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db0f9523d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db0f9523d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6b229baa13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6b229baa1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c392db28b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2c392db28b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c392db28bc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c392db28bc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c392db28b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c392db28b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2c392db28bc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2c392db28b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2c392db28bc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2c392db28bc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2c392db28bc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2c392db28bc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e013acee29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e013acee29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6c385f708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6c385f70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26c385f708e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26c385f708e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6c385f708e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6c385f708e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g26c385f708e_1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7" name="Google Shape;587;g26c385f708e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6c385f708e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6c385f708e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e013acee29_0_5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e013acee29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6cea7434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6cea7434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6c385f708e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6c385f708e_1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26cea7434e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1" name="Google Shape;631;g26cea7434e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6cea7434e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6cea7434e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g26cea7434e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5" name="Google Shape;645;g26cea7434e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26cea7434e1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26cea7434e1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26cea7434e1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26cea7434e1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26c385f708e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26c385f708e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2232f742ce2_0_23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2232f742ce2_0_23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6c385f708e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6c385f708e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6c385f708e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6c385f708e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d0c7d16c6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c392db28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c392db28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848150" y="689462"/>
            <a:ext cx="4892400" cy="2718900"/>
          </a:xfrm>
          <a:prstGeom prst="rect">
            <a:avLst/>
          </a:prstGeom>
        </p:spPr>
        <p:txBody>
          <a:bodyPr spcFirstLastPara="1" wrap="square" lIns="91425" tIns="91425" rIns="91425" bIns="91425" anchor="b" anchorCtr="0">
            <a:noAutofit/>
          </a:bodyPr>
          <a:lstStyle>
            <a:lvl1pPr lvl="0" rtl="0">
              <a:lnSpc>
                <a:spcPct val="90000"/>
              </a:lnSpc>
              <a:spcBef>
                <a:spcPts val="0"/>
              </a:spcBef>
              <a:spcAft>
                <a:spcPts val="0"/>
              </a:spcAft>
              <a:buSzPts val="8500"/>
              <a:buNone/>
              <a:defRPr sz="5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6089425" y="3837125"/>
            <a:ext cx="2334600" cy="7320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4344900" y="540000"/>
            <a:ext cx="4079100" cy="1372200"/>
          </a:xfrm>
          <a:prstGeom prst="rect">
            <a:avLst/>
          </a:prstGeom>
        </p:spPr>
        <p:txBody>
          <a:bodyPr spcFirstLastPara="1" wrap="square" lIns="91425" tIns="91425" rIns="91425" bIns="91425" anchor="ctr" anchorCtr="0">
            <a:noAutofit/>
          </a:bodyPr>
          <a:lstStyle>
            <a:lvl1pPr lvl="0" algn="r">
              <a:spcBef>
                <a:spcPts val="0"/>
              </a:spcBef>
              <a:spcAft>
                <a:spcPts val="0"/>
              </a:spcAft>
              <a:buSzPts val="10000"/>
              <a:buNone/>
              <a:defRPr sz="6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3" name="Google Shape;43;p11"/>
          <p:cNvSpPr txBox="1">
            <a:spLocks noGrp="1"/>
          </p:cNvSpPr>
          <p:nvPr>
            <p:ph type="subTitle" idx="1"/>
          </p:nvPr>
        </p:nvSpPr>
        <p:spPr>
          <a:xfrm>
            <a:off x="4344900" y="1886675"/>
            <a:ext cx="4079100" cy="416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13"/>
          <p:cNvSpPr txBox="1">
            <a:spLocks noGrp="1"/>
          </p:cNvSpPr>
          <p:nvPr>
            <p:ph type="title" idx="2"/>
          </p:nvPr>
        </p:nvSpPr>
        <p:spPr>
          <a:xfrm>
            <a:off x="1872275" y="1330862"/>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8" name="Google Shape;48;p13"/>
          <p:cNvSpPr txBox="1">
            <a:spLocks noGrp="1"/>
          </p:cNvSpPr>
          <p:nvPr>
            <p:ph type="title" idx="3"/>
          </p:nvPr>
        </p:nvSpPr>
        <p:spPr>
          <a:xfrm>
            <a:off x="1872275" y="2229699"/>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 name="Google Shape;49;p13"/>
          <p:cNvSpPr txBox="1">
            <a:spLocks noGrp="1"/>
          </p:cNvSpPr>
          <p:nvPr>
            <p:ph type="subTitle" idx="1"/>
          </p:nvPr>
        </p:nvSpPr>
        <p:spPr>
          <a:xfrm>
            <a:off x="6054563" y="1241312"/>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0" name="Google Shape;50;p13"/>
          <p:cNvSpPr txBox="1">
            <a:spLocks noGrp="1"/>
          </p:cNvSpPr>
          <p:nvPr>
            <p:ph type="subTitle" idx="4"/>
          </p:nvPr>
        </p:nvSpPr>
        <p:spPr>
          <a:xfrm>
            <a:off x="6054563" y="2140149"/>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1" name="Google Shape;51;p13"/>
          <p:cNvSpPr txBox="1">
            <a:spLocks noGrp="1"/>
          </p:cNvSpPr>
          <p:nvPr>
            <p:ph type="title" idx="5"/>
          </p:nvPr>
        </p:nvSpPr>
        <p:spPr>
          <a:xfrm>
            <a:off x="1872275" y="3128536"/>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2" name="Google Shape;52;p13"/>
          <p:cNvSpPr txBox="1">
            <a:spLocks noGrp="1"/>
          </p:cNvSpPr>
          <p:nvPr>
            <p:ph type="title" idx="6"/>
          </p:nvPr>
        </p:nvSpPr>
        <p:spPr>
          <a:xfrm>
            <a:off x="1872275" y="4027373"/>
            <a:ext cx="3879600" cy="3936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3" name="Google Shape;53;p13"/>
          <p:cNvSpPr txBox="1">
            <a:spLocks noGrp="1"/>
          </p:cNvSpPr>
          <p:nvPr>
            <p:ph type="subTitle" idx="7"/>
          </p:nvPr>
        </p:nvSpPr>
        <p:spPr>
          <a:xfrm>
            <a:off x="6054588" y="3038986"/>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4" name="Google Shape;54;p13"/>
          <p:cNvSpPr txBox="1">
            <a:spLocks noGrp="1"/>
          </p:cNvSpPr>
          <p:nvPr>
            <p:ph type="subTitle" idx="8"/>
          </p:nvPr>
        </p:nvSpPr>
        <p:spPr>
          <a:xfrm>
            <a:off x="6054567" y="3937823"/>
            <a:ext cx="2245500" cy="57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55" name="Google Shape;55;p13"/>
          <p:cNvSpPr txBox="1">
            <a:spLocks noGrp="1"/>
          </p:cNvSpPr>
          <p:nvPr>
            <p:ph type="title" idx="9" hasCustomPrompt="1"/>
          </p:nvPr>
        </p:nvSpPr>
        <p:spPr>
          <a:xfrm>
            <a:off x="943975" y="1148312"/>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943975" y="2945986"/>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943975" y="2047149"/>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58" name="Google Shape;58;p13"/>
          <p:cNvSpPr txBox="1">
            <a:spLocks noGrp="1"/>
          </p:cNvSpPr>
          <p:nvPr>
            <p:ph type="title" idx="15" hasCustomPrompt="1"/>
          </p:nvPr>
        </p:nvSpPr>
        <p:spPr>
          <a:xfrm>
            <a:off x="943975" y="3844823"/>
            <a:ext cx="775800" cy="758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pic>
        <p:nvPicPr>
          <p:cNvPr id="59" name="Google Shape;59;p13"/>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720000" y="3858588"/>
            <a:ext cx="4550400" cy="404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4"/>
          <p:cNvSpPr txBox="1">
            <a:spLocks noGrp="1"/>
          </p:cNvSpPr>
          <p:nvPr>
            <p:ph type="subTitle" idx="1"/>
          </p:nvPr>
        </p:nvSpPr>
        <p:spPr>
          <a:xfrm>
            <a:off x="720000" y="854013"/>
            <a:ext cx="4550400" cy="295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3"/>
        <p:cNvGrpSpPr/>
        <p:nvPr/>
      </p:nvGrpSpPr>
      <p:grpSpPr>
        <a:xfrm>
          <a:off x="0" y="0"/>
          <a:ext cx="0" cy="0"/>
          <a:chOff x="0" y="0"/>
          <a:chExt cx="0" cy="0"/>
        </a:xfrm>
      </p:grpSpPr>
      <p:sp>
        <p:nvSpPr>
          <p:cNvPr id="64" name="Google Shape;64;p15"/>
          <p:cNvSpPr/>
          <p:nvPr/>
        </p:nvSpPr>
        <p:spPr>
          <a:xfrm flipH="1">
            <a:off x="0"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txBox="1">
            <a:spLocks noGrp="1"/>
          </p:cNvSpPr>
          <p:nvPr>
            <p:ph type="title"/>
          </p:nvPr>
        </p:nvSpPr>
        <p:spPr>
          <a:xfrm flipH="1">
            <a:off x="3437800" y="1761713"/>
            <a:ext cx="3665700" cy="1673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 name="Google Shape;66;p15"/>
          <p:cNvSpPr txBox="1">
            <a:spLocks noGrp="1"/>
          </p:cNvSpPr>
          <p:nvPr>
            <p:ph type="title" idx="2" hasCustomPrompt="1"/>
          </p:nvPr>
        </p:nvSpPr>
        <p:spPr>
          <a:xfrm flipH="1">
            <a:off x="7200900" y="2027725"/>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67" name="Google Shape;67;p15"/>
          <p:cNvSpPr txBox="1">
            <a:spLocks noGrp="1"/>
          </p:cNvSpPr>
          <p:nvPr>
            <p:ph type="subTitle" idx="1"/>
          </p:nvPr>
        </p:nvSpPr>
        <p:spPr>
          <a:xfrm flipH="1">
            <a:off x="3437700" y="3765525"/>
            <a:ext cx="4986300" cy="598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68"/>
        <p:cNvGrpSpPr/>
        <p:nvPr/>
      </p:nvGrpSpPr>
      <p:grpSpPr>
        <a:xfrm>
          <a:off x="0" y="0"/>
          <a:ext cx="0" cy="0"/>
          <a:chOff x="0" y="0"/>
          <a:chExt cx="0" cy="0"/>
        </a:xfrm>
      </p:grpSpPr>
      <p:sp>
        <p:nvSpPr>
          <p:cNvPr id="69" name="Google Shape;69;p16"/>
          <p:cNvSpPr/>
          <p:nvPr/>
        </p:nvSpPr>
        <p:spPr>
          <a:xfrm>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title"/>
          </p:nvPr>
        </p:nvSpPr>
        <p:spPr>
          <a:xfrm>
            <a:off x="2040500" y="540000"/>
            <a:ext cx="4902000" cy="16731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1" name="Google Shape;71;p16"/>
          <p:cNvSpPr txBox="1">
            <a:spLocks noGrp="1"/>
          </p:cNvSpPr>
          <p:nvPr>
            <p:ph type="title" idx="2" hasCustomPrompt="1"/>
          </p:nvPr>
        </p:nvSpPr>
        <p:spPr>
          <a:xfrm>
            <a:off x="720000" y="806000"/>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72" name="Google Shape;72;p16"/>
          <p:cNvSpPr txBox="1">
            <a:spLocks noGrp="1"/>
          </p:cNvSpPr>
          <p:nvPr>
            <p:ph type="subTitle" idx="1"/>
          </p:nvPr>
        </p:nvSpPr>
        <p:spPr>
          <a:xfrm>
            <a:off x="720000" y="3609600"/>
            <a:ext cx="2014800" cy="99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_HEADER_1_2">
    <p:spTree>
      <p:nvGrpSpPr>
        <p:cNvPr id="1" name="Shape 73"/>
        <p:cNvGrpSpPr/>
        <p:nvPr/>
      </p:nvGrpSpPr>
      <p:grpSpPr>
        <a:xfrm>
          <a:off x="0" y="0"/>
          <a:ext cx="0" cy="0"/>
          <a:chOff x="0" y="0"/>
          <a:chExt cx="0" cy="0"/>
        </a:xfrm>
      </p:grpSpPr>
      <p:sp>
        <p:nvSpPr>
          <p:cNvPr id="74" name="Google Shape;74;p17"/>
          <p:cNvSpPr/>
          <p:nvPr/>
        </p:nvSpPr>
        <p:spPr>
          <a:xfrm flipH="1">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7"/>
          <p:cNvSpPr txBox="1">
            <a:spLocks noGrp="1"/>
          </p:cNvSpPr>
          <p:nvPr>
            <p:ph type="title"/>
          </p:nvPr>
        </p:nvSpPr>
        <p:spPr>
          <a:xfrm flipH="1">
            <a:off x="2201553" y="540000"/>
            <a:ext cx="4902000" cy="1673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6" name="Google Shape;76;p17"/>
          <p:cNvSpPr txBox="1">
            <a:spLocks noGrp="1"/>
          </p:cNvSpPr>
          <p:nvPr>
            <p:ph type="title" idx="2" hasCustomPrompt="1"/>
          </p:nvPr>
        </p:nvSpPr>
        <p:spPr>
          <a:xfrm flipH="1">
            <a:off x="7200953" y="806000"/>
            <a:ext cx="1223100" cy="1223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77" name="Google Shape;77;p17"/>
          <p:cNvSpPr txBox="1">
            <a:spLocks noGrp="1"/>
          </p:cNvSpPr>
          <p:nvPr>
            <p:ph type="subTitle" idx="1"/>
          </p:nvPr>
        </p:nvSpPr>
        <p:spPr>
          <a:xfrm flipH="1">
            <a:off x="6409253" y="3609600"/>
            <a:ext cx="2014800" cy="9939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8"/>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81"/>
        <p:cNvGrpSpPr/>
        <p:nvPr/>
      </p:nvGrpSpPr>
      <p:grpSpPr>
        <a:xfrm>
          <a:off x="0" y="0"/>
          <a:ext cx="0" cy="0"/>
          <a:chOff x="0" y="0"/>
          <a:chExt cx="0" cy="0"/>
        </a:xfrm>
      </p:grpSpPr>
      <p:sp>
        <p:nvSpPr>
          <p:cNvPr id="82" name="Google Shape;8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3" name="Google Shape;83;p19"/>
          <p:cNvPicPr preferRelativeResize="0"/>
          <p:nvPr/>
        </p:nvPicPr>
        <p:blipFill rotWithShape="1">
          <a:blip r:embed="rId2">
            <a:alphaModFix/>
          </a:blip>
          <a:srcRect l="68198" r="3"/>
          <a:stretch/>
        </p:blipFill>
        <p:spPr>
          <a:xfrm rot="10800000">
            <a:off x="8503500" y="0"/>
            <a:ext cx="640499" cy="51434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3">
  <p:cSld name="TITLE_ONLY_1_2">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86" name="Google Shape;86;p20"/>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3"/>
          <p:cNvSpPr txBox="1">
            <a:spLocks noGrp="1"/>
          </p:cNvSpPr>
          <p:nvPr>
            <p:ph type="title"/>
          </p:nvPr>
        </p:nvSpPr>
        <p:spPr>
          <a:xfrm>
            <a:off x="2040500" y="1761713"/>
            <a:ext cx="3665700" cy="16731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title" idx="2" hasCustomPrompt="1"/>
          </p:nvPr>
        </p:nvSpPr>
        <p:spPr>
          <a:xfrm>
            <a:off x="720000" y="2027725"/>
            <a:ext cx="1223100" cy="12231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60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5" name="Google Shape;15;p3"/>
          <p:cNvSpPr txBox="1">
            <a:spLocks noGrp="1"/>
          </p:cNvSpPr>
          <p:nvPr>
            <p:ph type="subTitle" idx="1"/>
          </p:nvPr>
        </p:nvSpPr>
        <p:spPr>
          <a:xfrm>
            <a:off x="720000" y="3765525"/>
            <a:ext cx="4854600" cy="59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
  <p:cSld name="CUSTOM_4">
    <p:spTree>
      <p:nvGrpSpPr>
        <p:cNvPr id="1" name="Shape 87"/>
        <p:cNvGrpSpPr/>
        <p:nvPr/>
      </p:nvGrpSpPr>
      <p:grpSpPr>
        <a:xfrm>
          <a:off x="0" y="0"/>
          <a:ext cx="0" cy="0"/>
          <a:chOff x="0" y="0"/>
          <a:chExt cx="0" cy="0"/>
        </a:xfrm>
      </p:grpSpPr>
      <p:sp>
        <p:nvSpPr>
          <p:cNvPr id="88" name="Google Shape;88;p21"/>
          <p:cNvSpPr txBox="1">
            <a:spLocks noGrp="1"/>
          </p:cNvSpPr>
          <p:nvPr>
            <p:ph type="title" hasCustomPrompt="1"/>
          </p:nvPr>
        </p:nvSpPr>
        <p:spPr>
          <a:xfrm>
            <a:off x="719988" y="1756611"/>
            <a:ext cx="3376200" cy="825900"/>
          </a:xfrm>
          <a:prstGeom prst="rect">
            <a:avLst/>
          </a:prstGeom>
        </p:spPr>
        <p:txBody>
          <a:bodyPr spcFirstLastPara="1" wrap="square" lIns="91425" tIns="91425" rIns="91425" bIns="91425" anchor="ctr" anchorCtr="0">
            <a:noAutofit/>
          </a:bodyPr>
          <a:lstStyle>
            <a:lvl1pPr lvl="0" rtl="0">
              <a:spcBef>
                <a:spcPts val="0"/>
              </a:spcBef>
              <a:spcAft>
                <a:spcPts val="0"/>
              </a:spcAft>
              <a:buSzPts val="10000"/>
              <a:buNone/>
              <a:defRPr sz="6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89" name="Google Shape;89;p21"/>
          <p:cNvSpPr txBox="1">
            <a:spLocks noGrp="1"/>
          </p:cNvSpPr>
          <p:nvPr>
            <p:ph type="subTitle" idx="1"/>
          </p:nvPr>
        </p:nvSpPr>
        <p:spPr>
          <a:xfrm>
            <a:off x="719988" y="2582390"/>
            <a:ext cx="3376200" cy="4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0" name="Google Shape;90;p21"/>
          <p:cNvSpPr txBox="1">
            <a:spLocks noGrp="1"/>
          </p:cNvSpPr>
          <p:nvPr>
            <p:ph type="title" idx="2" hasCustomPrompt="1"/>
          </p:nvPr>
        </p:nvSpPr>
        <p:spPr>
          <a:xfrm>
            <a:off x="4096188" y="1756611"/>
            <a:ext cx="3376200" cy="825900"/>
          </a:xfrm>
          <a:prstGeom prst="rect">
            <a:avLst/>
          </a:prstGeom>
        </p:spPr>
        <p:txBody>
          <a:bodyPr spcFirstLastPara="1" wrap="square" lIns="91425" tIns="91425" rIns="91425" bIns="91425" anchor="ctr" anchorCtr="0">
            <a:noAutofit/>
          </a:bodyPr>
          <a:lstStyle>
            <a:lvl1pPr lvl="0" rtl="0">
              <a:spcBef>
                <a:spcPts val="0"/>
              </a:spcBef>
              <a:spcAft>
                <a:spcPts val="0"/>
              </a:spcAft>
              <a:buSzPts val="10000"/>
              <a:buNone/>
              <a:defRPr sz="6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91" name="Google Shape;91;p21"/>
          <p:cNvSpPr txBox="1">
            <a:spLocks noGrp="1"/>
          </p:cNvSpPr>
          <p:nvPr>
            <p:ph type="subTitle" idx="3"/>
          </p:nvPr>
        </p:nvSpPr>
        <p:spPr>
          <a:xfrm>
            <a:off x="4096188" y="2582390"/>
            <a:ext cx="3376200" cy="4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2" name="Google Shape;92;p21"/>
          <p:cNvSpPr txBox="1">
            <a:spLocks noGrp="1"/>
          </p:cNvSpPr>
          <p:nvPr>
            <p:ph type="title" idx="4" hasCustomPrompt="1"/>
          </p:nvPr>
        </p:nvSpPr>
        <p:spPr>
          <a:xfrm>
            <a:off x="4096188" y="3354424"/>
            <a:ext cx="3376200" cy="825900"/>
          </a:xfrm>
          <a:prstGeom prst="rect">
            <a:avLst/>
          </a:prstGeom>
        </p:spPr>
        <p:txBody>
          <a:bodyPr spcFirstLastPara="1" wrap="square" lIns="91425" tIns="91425" rIns="91425" bIns="91425" anchor="ctr" anchorCtr="0">
            <a:noAutofit/>
          </a:bodyPr>
          <a:lstStyle>
            <a:lvl1pPr lvl="0" rtl="0">
              <a:spcBef>
                <a:spcPts val="0"/>
              </a:spcBef>
              <a:spcAft>
                <a:spcPts val="0"/>
              </a:spcAft>
              <a:buSzPts val="10000"/>
              <a:buNone/>
              <a:defRPr sz="6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93" name="Google Shape;93;p21"/>
          <p:cNvSpPr txBox="1">
            <a:spLocks noGrp="1"/>
          </p:cNvSpPr>
          <p:nvPr>
            <p:ph type="subTitle" idx="5"/>
          </p:nvPr>
        </p:nvSpPr>
        <p:spPr>
          <a:xfrm>
            <a:off x="4096188" y="4180203"/>
            <a:ext cx="3376200" cy="4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94" name="Google Shape;94;p21"/>
          <p:cNvSpPr txBox="1">
            <a:spLocks noGrp="1"/>
          </p:cNvSpPr>
          <p:nvPr>
            <p:ph type="title" idx="6" hasCustomPrompt="1"/>
          </p:nvPr>
        </p:nvSpPr>
        <p:spPr>
          <a:xfrm>
            <a:off x="719988" y="3354424"/>
            <a:ext cx="3376200" cy="825900"/>
          </a:xfrm>
          <a:prstGeom prst="rect">
            <a:avLst/>
          </a:prstGeom>
        </p:spPr>
        <p:txBody>
          <a:bodyPr spcFirstLastPara="1" wrap="square" lIns="91425" tIns="91425" rIns="91425" bIns="91425" anchor="ctr" anchorCtr="0">
            <a:noAutofit/>
          </a:bodyPr>
          <a:lstStyle>
            <a:lvl1pPr lvl="0" rtl="0">
              <a:spcBef>
                <a:spcPts val="0"/>
              </a:spcBef>
              <a:spcAft>
                <a:spcPts val="0"/>
              </a:spcAft>
              <a:buSzPts val="10000"/>
              <a:buNone/>
              <a:defRPr sz="6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95" name="Google Shape;95;p21"/>
          <p:cNvSpPr txBox="1">
            <a:spLocks noGrp="1"/>
          </p:cNvSpPr>
          <p:nvPr>
            <p:ph type="subTitle" idx="7"/>
          </p:nvPr>
        </p:nvSpPr>
        <p:spPr>
          <a:xfrm>
            <a:off x="719988" y="4180203"/>
            <a:ext cx="3376200" cy="423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pic>
        <p:nvPicPr>
          <p:cNvPr id="96" name="Google Shape;96;p21"/>
          <p:cNvPicPr preferRelativeResize="0"/>
          <p:nvPr/>
        </p:nvPicPr>
        <p:blipFill rotWithShape="1">
          <a:blip r:embed="rId2">
            <a:alphaModFix/>
          </a:blip>
          <a:srcRect l="44490"/>
          <a:stretch/>
        </p:blipFill>
        <p:spPr>
          <a:xfrm flipH="1">
            <a:off x="7389250" y="0"/>
            <a:ext cx="1118050" cy="5143475"/>
          </a:xfrm>
          <a:prstGeom prst="rect">
            <a:avLst/>
          </a:prstGeom>
          <a:noFill/>
          <a:ln>
            <a:noFill/>
          </a:ln>
        </p:spPr>
      </p:pic>
      <p:sp>
        <p:nvSpPr>
          <p:cNvPr id="97" name="Google Shape;97;p21"/>
          <p:cNvSpPr/>
          <p:nvPr/>
        </p:nvSpPr>
        <p:spPr>
          <a:xfrm flipH="1">
            <a:off x="7974601" y="-24000"/>
            <a:ext cx="11694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Numbers and text 1">
  <p:cSld name="CUSTOM_2_1">
    <p:spTree>
      <p:nvGrpSpPr>
        <p:cNvPr id="1" name="Shape 98"/>
        <p:cNvGrpSpPr/>
        <p:nvPr/>
      </p:nvGrpSpPr>
      <p:grpSpPr>
        <a:xfrm>
          <a:off x="0" y="0"/>
          <a:ext cx="0" cy="0"/>
          <a:chOff x="0" y="0"/>
          <a:chExt cx="0" cy="0"/>
        </a:xfrm>
      </p:grpSpPr>
      <p:sp>
        <p:nvSpPr>
          <p:cNvPr id="99" name="Google Shape;99;p22"/>
          <p:cNvSpPr txBox="1">
            <a:spLocks noGrp="1"/>
          </p:cNvSpPr>
          <p:nvPr>
            <p:ph type="title"/>
          </p:nvPr>
        </p:nvSpPr>
        <p:spPr>
          <a:xfrm>
            <a:off x="6019500" y="3178625"/>
            <a:ext cx="2404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22"/>
          <p:cNvSpPr txBox="1">
            <a:spLocks noGrp="1"/>
          </p:cNvSpPr>
          <p:nvPr>
            <p:ph type="title" idx="2"/>
          </p:nvPr>
        </p:nvSpPr>
        <p:spPr>
          <a:xfrm>
            <a:off x="3369741" y="3178625"/>
            <a:ext cx="2404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1" name="Google Shape;101;p22"/>
          <p:cNvSpPr txBox="1">
            <a:spLocks noGrp="1"/>
          </p:cNvSpPr>
          <p:nvPr>
            <p:ph type="subTitle" idx="1"/>
          </p:nvPr>
        </p:nvSpPr>
        <p:spPr>
          <a:xfrm>
            <a:off x="720000" y="3572225"/>
            <a:ext cx="2404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2" name="Google Shape;102;p22"/>
          <p:cNvSpPr txBox="1">
            <a:spLocks noGrp="1"/>
          </p:cNvSpPr>
          <p:nvPr>
            <p:ph type="subTitle" idx="3"/>
          </p:nvPr>
        </p:nvSpPr>
        <p:spPr>
          <a:xfrm>
            <a:off x="3369741" y="3572225"/>
            <a:ext cx="2404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3" name="Google Shape;103;p22"/>
          <p:cNvSpPr txBox="1">
            <a:spLocks noGrp="1"/>
          </p:cNvSpPr>
          <p:nvPr>
            <p:ph type="title" idx="4"/>
          </p:nvPr>
        </p:nvSpPr>
        <p:spPr>
          <a:xfrm>
            <a:off x="720001" y="3178625"/>
            <a:ext cx="2404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4" name="Google Shape;104;p22"/>
          <p:cNvSpPr txBox="1">
            <a:spLocks noGrp="1"/>
          </p:cNvSpPr>
          <p:nvPr>
            <p:ph type="subTitle" idx="5"/>
          </p:nvPr>
        </p:nvSpPr>
        <p:spPr>
          <a:xfrm>
            <a:off x="6019500" y="3572225"/>
            <a:ext cx="2404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05" name="Google Shape;105;p22"/>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06" name="Google Shape;106;p22"/>
          <p:cNvPicPr preferRelativeResize="0"/>
          <p:nvPr/>
        </p:nvPicPr>
        <p:blipFill rotWithShape="1">
          <a:blip r:embed="rId2">
            <a:alphaModFix/>
          </a:blip>
          <a:srcRect l="68198" r="3"/>
          <a:stretch/>
        </p:blipFill>
        <p:spPr>
          <a:xfrm rot="10800000">
            <a:off x="8503500" y="0"/>
            <a:ext cx="640499" cy="5143475"/>
          </a:xfrm>
          <a:prstGeom prst="rect">
            <a:avLst/>
          </a:prstGeom>
          <a:noFill/>
          <a:ln>
            <a:noFill/>
          </a:ln>
        </p:spPr>
      </p:pic>
      <p:sp>
        <p:nvSpPr>
          <p:cNvPr id="107" name="Google Shape;107;p22"/>
          <p:cNvSpPr txBox="1">
            <a:spLocks noGrp="1"/>
          </p:cNvSpPr>
          <p:nvPr>
            <p:ph type="title" idx="7" hasCustomPrompt="1"/>
          </p:nvPr>
        </p:nvSpPr>
        <p:spPr>
          <a:xfrm>
            <a:off x="719992" y="1657175"/>
            <a:ext cx="1280100" cy="82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108" name="Google Shape;108;p22"/>
          <p:cNvSpPr txBox="1">
            <a:spLocks noGrp="1"/>
          </p:cNvSpPr>
          <p:nvPr>
            <p:ph type="title" idx="8" hasCustomPrompt="1"/>
          </p:nvPr>
        </p:nvSpPr>
        <p:spPr>
          <a:xfrm>
            <a:off x="3369742" y="1657175"/>
            <a:ext cx="1280100" cy="82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
        <p:nvSpPr>
          <p:cNvPr id="109" name="Google Shape;109;p22"/>
          <p:cNvSpPr txBox="1">
            <a:spLocks noGrp="1"/>
          </p:cNvSpPr>
          <p:nvPr>
            <p:ph type="title" idx="9" hasCustomPrompt="1"/>
          </p:nvPr>
        </p:nvSpPr>
        <p:spPr>
          <a:xfrm>
            <a:off x="6019492" y="1657175"/>
            <a:ext cx="1280100" cy="8259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0"/>
        <p:cNvGrpSpPr/>
        <p:nvPr/>
      </p:nvGrpSpPr>
      <p:grpSpPr>
        <a:xfrm>
          <a:off x="0" y="0"/>
          <a:ext cx="0" cy="0"/>
          <a:chOff x="0" y="0"/>
          <a:chExt cx="0" cy="0"/>
        </a:xfrm>
      </p:grpSpPr>
      <p:sp>
        <p:nvSpPr>
          <p:cNvPr id="111" name="Google Shape;11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2" name="Google Shape;112;p23"/>
          <p:cNvSpPr txBox="1">
            <a:spLocks noGrp="1"/>
          </p:cNvSpPr>
          <p:nvPr>
            <p:ph type="title" idx="2"/>
          </p:nvPr>
        </p:nvSpPr>
        <p:spPr>
          <a:xfrm>
            <a:off x="2591400" y="1550700"/>
            <a:ext cx="1897500" cy="480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3" name="Google Shape;113;p23"/>
          <p:cNvSpPr txBox="1">
            <a:spLocks noGrp="1"/>
          </p:cNvSpPr>
          <p:nvPr>
            <p:ph type="title" idx="3"/>
          </p:nvPr>
        </p:nvSpPr>
        <p:spPr>
          <a:xfrm>
            <a:off x="2591250" y="3323675"/>
            <a:ext cx="1897500" cy="480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14" name="Google Shape;114;p23"/>
          <p:cNvSpPr txBox="1">
            <a:spLocks noGrp="1"/>
          </p:cNvSpPr>
          <p:nvPr>
            <p:ph type="subTitle" idx="1"/>
          </p:nvPr>
        </p:nvSpPr>
        <p:spPr>
          <a:xfrm>
            <a:off x="2591400" y="2031300"/>
            <a:ext cx="1897200" cy="634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Arial"/>
              <a:buChar char="•"/>
              <a:defRPr sz="1200"/>
            </a:lvl1pPr>
            <a:lvl2pPr lvl="1" algn="ctr" rtl="0">
              <a:spcBef>
                <a:spcPts val="0"/>
              </a:spcBef>
              <a:spcAft>
                <a:spcPts val="0"/>
              </a:spcAft>
              <a:buClr>
                <a:schemeClr val="dk1"/>
              </a:buClr>
              <a:buSzPts val="1400"/>
              <a:buFont typeface="Arial"/>
              <a:buChar char="○"/>
              <a:defRPr/>
            </a:lvl2pPr>
            <a:lvl3pPr lvl="2" algn="ctr" rtl="0">
              <a:spcBef>
                <a:spcPts val="0"/>
              </a:spcBef>
              <a:spcAft>
                <a:spcPts val="0"/>
              </a:spcAft>
              <a:buClr>
                <a:schemeClr val="dk1"/>
              </a:buClr>
              <a:buSzPts val="1400"/>
              <a:buFont typeface="Arial"/>
              <a:buChar char="■"/>
              <a:defRPr/>
            </a:lvl3pPr>
            <a:lvl4pPr lvl="3" algn="ctr" rtl="0">
              <a:spcBef>
                <a:spcPts val="0"/>
              </a:spcBef>
              <a:spcAft>
                <a:spcPts val="0"/>
              </a:spcAft>
              <a:buClr>
                <a:schemeClr val="dk1"/>
              </a:buClr>
              <a:buSzPts val="1400"/>
              <a:buFont typeface="Arial"/>
              <a:buChar char="●"/>
              <a:defRPr/>
            </a:lvl4pPr>
            <a:lvl5pPr lvl="4" algn="ctr" rtl="0">
              <a:spcBef>
                <a:spcPts val="0"/>
              </a:spcBef>
              <a:spcAft>
                <a:spcPts val="0"/>
              </a:spcAft>
              <a:buClr>
                <a:schemeClr val="dk1"/>
              </a:buClr>
              <a:buSzPts val="1400"/>
              <a:buFont typeface="Arial"/>
              <a:buChar char="○"/>
              <a:defRPr/>
            </a:lvl5pPr>
            <a:lvl6pPr lvl="5" algn="ctr" rtl="0">
              <a:spcBef>
                <a:spcPts val="0"/>
              </a:spcBef>
              <a:spcAft>
                <a:spcPts val="0"/>
              </a:spcAft>
              <a:buClr>
                <a:schemeClr val="dk1"/>
              </a:buClr>
              <a:buSzPts val="1400"/>
              <a:buFont typeface="Arial"/>
              <a:buChar char="■"/>
              <a:defRPr/>
            </a:lvl6pPr>
            <a:lvl7pPr lvl="6" algn="ctr" rtl="0">
              <a:spcBef>
                <a:spcPts val="0"/>
              </a:spcBef>
              <a:spcAft>
                <a:spcPts val="0"/>
              </a:spcAft>
              <a:buClr>
                <a:schemeClr val="dk1"/>
              </a:buClr>
              <a:buSzPts val="1400"/>
              <a:buFont typeface="Arial"/>
              <a:buChar char="●"/>
              <a:defRPr/>
            </a:lvl7pPr>
            <a:lvl8pPr lvl="7" algn="ctr" rtl="0">
              <a:spcBef>
                <a:spcPts val="0"/>
              </a:spcBef>
              <a:spcAft>
                <a:spcPts val="0"/>
              </a:spcAft>
              <a:buClr>
                <a:schemeClr val="dk1"/>
              </a:buClr>
              <a:buSzPts val="1400"/>
              <a:buFont typeface="Arial"/>
              <a:buChar char="○"/>
              <a:defRPr/>
            </a:lvl8pPr>
            <a:lvl9pPr lvl="8" algn="ctr" rtl="0">
              <a:spcBef>
                <a:spcPts val="0"/>
              </a:spcBef>
              <a:spcAft>
                <a:spcPts val="0"/>
              </a:spcAft>
              <a:buClr>
                <a:schemeClr val="dk1"/>
              </a:buClr>
              <a:buSzPts val="1400"/>
              <a:buFont typeface="Arial"/>
              <a:buChar char="■"/>
              <a:defRPr/>
            </a:lvl9pPr>
          </a:lstStyle>
          <a:p>
            <a:endParaRPr/>
          </a:p>
        </p:txBody>
      </p:sp>
      <p:sp>
        <p:nvSpPr>
          <p:cNvPr id="115" name="Google Shape;115;p23"/>
          <p:cNvSpPr txBox="1">
            <a:spLocks noGrp="1"/>
          </p:cNvSpPr>
          <p:nvPr>
            <p:ph type="subTitle" idx="4"/>
          </p:nvPr>
        </p:nvSpPr>
        <p:spPr>
          <a:xfrm>
            <a:off x="2591550" y="3804275"/>
            <a:ext cx="1897500" cy="6345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Arial"/>
              <a:buChar char="•"/>
              <a:defRPr sz="1200"/>
            </a:lvl1pPr>
            <a:lvl2pPr lvl="1" algn="ctr" rtl="0">
              <a:spcBef>
                <a:spcPts val="0"/>
              </a:spcBef>
              <a:spcAft>
                <a:spcPts val="0"/>
              </a:spcAft>
              <a:buClr>
                <a:schemeClr val="dk1"/>
              </a:buClr>
              <a:buSzPts val="1400"/>
              <a:buFont typeface="Arial"/>
              <a:buChar char="○"/>
              <a:defRPr/>
            </a:lvl2pPr>
            <a:lvl3pPr lvl="2" algn="ctr" rtl="0">
              <a:spcBef>
                <a:spcPts val="0"/>
              </a:spcBef>
              <a:spcAft>
                <a:spcPts val="0"/>
              </a:spcAft>
              <a:buClr>
                <a:schemeClr val="dk1"/>
              </a:buClr>
              <a:buSzPts val="1400"/>
              <a:buFont typeface="Arial"/>
              <a:buChar char="■"/>
              <a:defRPr/>
            </a:lvl3pPr>
            <a:lvl4pPr lvl="3" algn="ctr" rtl="0">
              <a:spcBef>
                <a:spcPts val="0"/>
              </a:spcBef>
              <a:spcAft>
                <a:spcPts val="0"/>
              </a:spcAft>
              <a:buClr>
                <a:schemeClr val="dk1"/>
              </a:buClr>
              <a:buSzPts val="1400"/>
              <a:buFont typeface="Arial"/>
              <a:buChar char="●"/>
              <a:defRPr/>
            </a:lvl4pPr>
            <a:lvl5pPr lvl="4" algn="ctr" rtl="0">
              <a:spcBef>
                <a:spcPts val="0"/>
              </a:spcBef>
              <a:spcAft>
                <a:spcPts val="0"/>
              </a:spcAft>
              <a:buClr>
                <a:schemeClr val="dk1"/>
              </a:buClr>
              <a:buSzPts val="1400"/>
              <a:buFont typeface="Arial"/>
              <a:buChar char="○"/>
              <a:defRPr/>
            </a:lvl5pPr>
            <a:lvl6pPr lvl="5" algn="ctr" rtl="0">
              <a:spcBef>
                <a:spcPts val="0"/>
              </a:spcBef>
              <a:spcAft>
                <a:spcPts val="0"/>
              </a:spcAft>
              <a:buClr>
                <a:schemeClr val="dk1"/>
              </a:buClr>
              <a:buSzPts val="1400"/>
              <a:buFont typeface="Arial"/>
              <a:buChar char="■"/>
              <a:defRPr/>
            </a:lvl6pPr>
            <a:lvl7pPr lvl="6" algn="ctr" rtl="0">
              <a:spcBef>
                <a:spcPts val="0"/>
              </a:spcBef>
              <a:spcAft>
                <a:spcPts val="0"/>
              </a:spcAft>
              <a:buClr>
                <a:schemeClr val="dk1"/>
              </a:buClr>
              <a:buSzPts val="1400"/>
              <a:buFont typeface="Arial"/>
              <a:buChar char="●"/>
              <a:defRPr/>
            </a:lvl7pPr>
            <a:lvl8pPr lvl="7" algn="ctr" rtl="0">
              <a:spcBef>
                <a:spcPts val="0"/>
              </a:spcBef>
              <a:spcAft>
                <a:spcPts val="0"/>
              </a:spcAft>
              <a:buClr>
                <a:schemeClr val="dk1"/>
              </a:buClr>
              <a:buSzPts val="1400"/>
              <a:buFont typeface="Arial"/>
              <a:buChar char="○"/>
              <a:defRPr/>
            </a:lvl8pPr>
            <a:lvl9pPr lvl="8" algn="ctr" rtl="0">
              <a:spcBef>
                <a:spcPts val="0"/>
              </a:spcBef>
              <a:spcAft>
                <a:spcPts val="0"/>
              </a:spcAft>
              <a:buClr>
                <a:schemeClr val="dk1"/>
              </a:buClr>
              <a:buSzPts val="1400"/>
              <a:buFont typeface="Arial"/>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116"/>
        <p:cNvGrpSpPr/>
        <p:nvPr/>
      </p:nvGrpSpPr>
      <p:grpSpPr>
        <a:xfrm>
          <a:off x="0" y="0"/>
          <a:ext cx="0" cy="0"/>
          <a:chOff x="0" y="0"/>
          <a:chExt cx="0" cy="0"/>
        </a:xfrm>
      </p:grpSpPr>
      <p:sp>
        <p:nvSpPr>
          <p:cNvPr id="117" name="Google Shape;117;p24"/>
          <p:cNvSpPr txBox="1">
            <a:spLocks noGrp="1"/>
          </p:cNvSpPr>
          <p:nvPr>
            <p:ph type="subTitle" idx="1"/>
          </p:nvPr>
        </p:nvSpPr>
        <p:spPr>
          <a:xfrm>
            <a:off x="1669850" y="1649606"/>
            <a:ext cx="3579300" cy="515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8" name="Google Shape;118;p24"/>
          <p:cNvSpPr txBox="1">
            <a:spLocks noGrp="1"/>
          </p:cNvSpPr>
          <p:nvPr>
            <p:ph type="subTitle" idx="2"/>
          </p:nvPr>
        </p:nvSpPr>
        <p:spPr>
          <a:xfrm>
            <a:off x="1669825" y="2721932"/>
            <a:ext cx="3579300" cy="515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19" name="Google Shape;119;p24"/>
          <p:cNvSpPr txBox="1">
            <a:spLocks noGrp="1"/>
          </p:cNvSpPr>
          <p:nvPr>
            <p:ph type="subTitle" idx="3"/>
          </p:nvPr>
        </p:nvSpPr>
        <p:spPr>
          <a:xfrm>
            <a:off x="1669850" y="3794257"/>
            <a:ext cx="3579300" cy="5154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0" name="Google Shape;120;p24"/>
          <p:cNvSpPr txBox="1">
            <a:spLocks noGrp="1"/>
          </p:cNvSpPr>
          <p:nvPr>
            <p:ph type="title"/>
          </p:nvPr>
        </p:nvSpPr>
        <p:spPr>
          <a:xfrm>
            <a:off x="720000" y="445025"/>
            <a:ext cx="5976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 name="Google Shape;121;p24"/>
          <p:cNvSpPr txBox="1">
            <a:spLocks noGrp="1"/>
          </p:cNvSpPr>
          <p:nvPr>
            <p:ph type="title" idx="4"/>
          </p:nvPr>
        </p:nvSpPr>
        <p:spPr>
          <a:xfrm>
            <a:off x="1669838" y="3542127"/>
            <a:ext cx="3579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2" name="Google Shape;122;p24"/>
          <p:cNvSpPr txBox="1">
            <a:spLocks noGrp="1"/>
          </p:cNvSpPr>
          <p:nvPr>
            <p:ph type="title" idx="5"/>
          </p:nvPr>
        </p:nvSpPr>
        <p:spPr>
          <a:xfrm>
            <a:off x="1669836" y="2469801"/>
            <a:ext cx="3579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3" name="Google Shape;123;p24"/>
          <p:cNvSpPr txBox="1">
            <a:spLocks noGrp="1"/>
          </p:cNvSpPr>
          <p:nvPr>
            <p:ph type="title" idx="6"/>
          </p:nvPr>
        </p:nvSpPr>
        <p:spPr>
          <a:xfrm>
            <a:off x="1669840" y="1397475"/>
            <a:ext cx="3579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1">
    <p:spTree>
      <p:nvGrpSpPr>
        <p:cNvPr id="1" name="Shape 124"/>
        <p:cNvGrpSpPr/>
        <p:nvPr/>
      </p:nvGrpSpPr>
      <p:grpSpPr>
        <a:xfrm>
          <a:off x="0" y="0"/>
          <a:ext cx="0" cy="0"/>
          <a:chOff x="0" y="0"/>
          <a:chExt cx="0" cy="0"/>
        </a:xfrm>
      </p:grpSpPr>
      <p:sp>
        <p:nvSpPr>
          <p:cNvPr id="125" name="Google Shape;125;p25"/>
          <p:cNvSpPr txBox="1">
            <a:spLocks noGrp="1"/>
          </p:cNvSpPr>
          <p:nvPr>
            <p:ph type="title"/>
          </p:nvPr>
        </p:nvSpPr>
        <p:spPr>
          <a:xfrm>
            <a:off x="720007"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6" name="Google Shape;126;p25"/>
          <p:cNvSpPr txBox="1">
            <a:spLocks noGrp="1"/>
          </p:cNvSpPr>
          <p:nvPr>
            <p:ph type="title" idx="2"/>
          </p:nvPr>
        </p:nvSpPr>
        <p:spPr>
          <a:xfrm>
            <a:off x="4571588" y="16959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7" name="Google Shape;127;p25"/>
          <p:cNvSpPr txBox="1">
            <a:spLocks noGrp="1"/>
          </p:cNvSpPr>
          <p:nvPr>
            <p:ph type="subTitle" idx="1"/>
          </p:nvPr>
        </p:nvSpPr>
        <p:spPr>
          <a:xfrm>
            <a:off x="720000"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8" name="Google Shape;128;p25"/>
          <p:cNvSpPr txBox="1">
            <a:spLocks noGrp="1"/>
          </p:cNvSpPr>
          <p:nvPr>
            <p:ph type="subTitle" idx="3"/>
          </p:nvPr>
        </p:nvSpPr>
        <p:spPr>
          <a:xfrm>
            <a:off x="4571581" y="20895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29" name="Google Shape;129;p25"/>
          <p:cNvSpPr txBox="1">
            <a:spLocks noGrp="1"/>
          </p:cNvSpPr>
          <p:nvPr>
            <p:ph type="title" idx="4"/>
          </p:nvPr>
        </p:nvSpPr>
        <p:spPr>
          <a:xfrm>
            <a:off x="720007"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0" name="Google Shape;130;p25"/>
          <p:cNvSpPr txBox="1">
            <a:spLocks noGrp="1"/>
          </p:cNvSpPr>
          <p:nvPr>
            <p:ph type="title" idx="5"/>
          </p:nvPr>
        </p:nvSpPr>
        <p:spPr>
          <a:xfrm>
            <a:off x="4571588" y="3220475"/>
            <a:ext cx="28785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1" name="Google Shape;131;p25"/>
          <p:cNvSpPr txBox="1">
            <a:spLocks noGrp="1"/>
          </p:cNvSpPr>
          <p:nvPr>
            <p:ph type="subTitle" idx="6"/>
          </p:nvPr>
        </p:nvSpPr>
        <p:spPr>
          <a:xfrm>
            <a:off x="720000"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2" name="Google Shape;132;p25"/>
          <p:cNvSpPr txBox="1">
            <a:spLocks noGrp="1"/>
          </p:cNvSpPr>
          <p:nvPr>
            <p:ph type="subTitle" idx="7"/>
          </p:nvPr>
        </p:nvSpPr>
        <p:spPr>
          <a:xfrm>
            <a:off x="4571581" y="3614075"/>
            <a:ext cx="28785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3" name="Google Shape;133;p25"/>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34" name="Google Shape;134;p25"/>
          <p:cNvPicPr preferRelativeResize="0"/>
          <p:nvPr/>
        </p:nvPicPr>
        <p:blipFill rotWithShape="1">
          <a:blip r:embed="rId2">
            <a:alphaModFix/>
          </a:blip>
          <a:srcRect l="68198" r="3"/>
          <a:stretch/>
        </p:blipFill>
        <p:spPr>
          <a:xfrm flipH="1">
            <a:off x="8503500" y="0"/>
            <a:ext cx="640499" cy="51434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1">
  <p:cSld name="CUSTOM_1_1">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1314007" y="16959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7" name="Google Shape;137;p26"/>
          <p:cNvSpPr txBox="1">
            <a:spLocks noGrp="1"/>
          </p:cNvSpPr>
          <p:nvPr>
            <p:ph type="title" idx="2"/>
          </p:nvPr>
        </p:nvSpPr>
        <p:spPr>
          <a:xfrm>
            <a:off x="4861507" y="16959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38" name="Google Shape;138;p26"/>
          <p:cNvSpPr txBox="1">
            <a:spLocks noGrp="1"/>
          </p:cNvSpPr>
          <p:nvPr>
            <p:ph type="subTitle" idx="1"/>
          </p:nvPr>
        </p:nvSpPr>
        <p:spPr>
          <a:xfrm>
            <a:off x="1314000" y="20895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39" name="Google Shape;139;p26"/>
          <p:cNvSpPr txBox="1">
            <a:spLocks noGrp="1"/>
          </p:cNvSpPr>
          <p:nvPr>
            <p:ph type="subTitle" idx="3"/>
          </p:nvPr>
        </p:nvSpPr>
        <p:spPr>
          <a:xfrm>
            <a:off x="4861500" y="20895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0" name="Google Shape;140;p26"/>
          <p:cNvSpPr txBox="1">
            <a:spLocks noGrp="1"/>
          </p:cNvSpPr>
          <p:nvPr>
            <p:ph type="title" idx="4"/>
          </p:nvPr>
        </p:nvSpPr>
        <p:spPr>
          <a:xfrm>
            <a:off x="1314007" y="32204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1" name="Google Shape;141;p26"/>
          <p:cNvSpPr txBox="1">
            <a:spLocks noGrp="1"/>
          </p:cNvSpPr>
          <p:nvPr>
            <p:ph type="title" idx="5"/>
          </p:nvPr>
        </p:nvSpPr>
        <p:spPr>
          <a:xfrm>
            <a:off x="4861507" y="3220475"/>
            <a:ext cx="27300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2" name="Google Shape;142;p26"/>
          <p:cNvSpPr txBox="1">
            <a:spLocks noGrp="1"/>
          </p:cNvSpPr>
          <p:nvPr>
            <p:ph type="subTitle" idx="6"/>
          </p:nvPr>
        </p:nvSpPr>
        <p:spPr>
          <a:xfrm>
            <a:off x="1314000" y="36140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3" name="Google Shape;143;p26"/>
          <p:cNvSpPr txBox="1">
            <a:spLocks noGrp="1"/>
          </p:cNvSpPr>
          <p:nvPr>
            <p:ph type="subTitle" idx="7"/>
          </p:nvPr>
        </p:nvSpPr>
        <p:spPr>
          <a:xfrm>
            <a:off x="4861500" y="3614075"/>
            <a:ext cx="27300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44" name="Google Shape;144;p26"/>
          <p:cNvSpPr txBox="1">
            <a:spLocks noGrp="1"/>
          </p:cNvSpPr>
          <p:nvPr>
            <p:ph type="title" idx="8"/>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2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6" name="Google Shape;146;p26"/>
          <p:cNvPicPr preferRelativeResize="0"/>
          <p:nvPr/>
        </p:nvPicPr>
        <p:blipFill rotWithShape="1">
          <a:blip r:embed="rId2">
            <a:alphaModFix/>
          </a:blip>
          <a:srcRect l="68198" r="3"/>
          <a:stretch/>
        </p:blipFill>
        <p:spPr>
          <a:xfrm flipH="1">
            <a:off x="7869138" y="0"/>
            <a:ext cx="640499" cy="51434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720005" y="146737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49" name="Google Shape;149;p27"/>
          <p:cNvSpPr txBox="1">
            <a:spLocks noGrp="1"/>
          </p:cNvSpPr>
          <p:nvPr>
            <p:ph type="title" idx="2"/>
          </p:nvPr>
        </p:nvSpPr>
        <p:spPr>
          <a:xfrm>
            <a:off x="720004" y="252792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0" name="Google Shape;150;p27"/>
          <p:cNvSpPr txBox="1">
            <a:spLocks noGrp="1"/>
          </p:cNvSpPr>
          <p:nvPr>
            <p:ph type="subTitle" idx="1"/>
          </p:nvPr>
        </p:nvSpPr>
        <p:spPr>
          <a:xfrm>
            <a:off x="720000" y="172662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1" name="Google Shape;151;p27"/>
          <p:cNvSpPr txBox="1">
            <a:spLocks noGrp="1"/>
          </p:cNvSpPr>
          <p:nvPr>
            <p:ph type="subTitle" idx="3"/>
          </p:nvPr>
        </p:nvSpPr>
        <p:spPr>
          <a:xfrm>
            <a:off x="719999" y="278717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2" name="Google Shape;152;p27"/>
          <p:cNvSpPr txBox="1">
            <a:spLocks noGrp="1"/>
          </p:cNvSpPr>
          <p:nvPr>
            <p:ph type="title" idx="4"/>
          </p:nvPr>
        </p:nvSpPr>
        <p:spPr>
          <a:xfrm>
            <a:off x="3443130" y="146737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3" name="Google Shape;153;p27"/>
          <p:cNvSpPr txBox="1">
            <a:spLocks noGrp="1"/>
          </p:cNvSpPr>
          <p:nvPr>
            <p:ph type="title" idx="5"/>
          </p:nvPr>
        </p:nvSpPr>
        <p:spPr>
          <a:xfrm>
            <a:off x="3443129" y="252792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4" name="Google Shape;154;p27"/>
          <p:cNvSpPr txBox="1">
            <a:spLocks noGrp="1"/>
          </p:cNvSpPr>
          <p:nvPr>
            <p:ph type="subTitle" idx="6"/>
          </p:nvPr>
        </p:nvSpPr>
        <p:spPr>
          <a:xfrm>
            <a:off x="3443125" y="172662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5" name="Google Shape;155;p27"/>
          <p:cNvSpPr txBox="1">
            <a:spLocks noGrp="1"/>
          </p:cNvSpPr>
          <p:nvPr>
            <p:ph type="subTitle" idx="7"/>
          </p:nvPr>
        </p:nvSpPr>
        <p:spPr>
          <a:xfrm>
            <a:off x="3443124" y="278717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6" name="Google Shape;156;p27"/>
          <p:cNvSpPr txBox="1">
            <a:spLocks noGrp="1"/>
          </p:cNvSpPr>
          <p:nvPr>
            <p:ph type="title" idx="8"/>
          </p:nvPr>
        </p:nvSpPr>
        <p:spPr>
          <a:xfrm>
            <a:off x="720000" y="445025"/>
            <a:ext cx="5347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7" name="Google Shape;157;p27"/>
          <p:cNvSpPr txBox="1">
            <a:spLocks noGrp="1"/>
          </p:cNvSpPr>
          <p:nvPr>
            <p:ph type="title" idx="9"/>
          </p:nvPr>
        </p:nvSpPr>
        <p:spPr>
          <a:xfrm>
            <a:off x="720008" y="3588475"/>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58" name="Google Shape;158;p27"/>
          <p:cNvSpPr txBox="1">
            <a:spLocks noGrp="1"/>
          </p:cNvSpPr>
          <p:nvPr>
            <p:ph type="subTitle" idx="13"/>
          </p:nvPr>
        </p:nvSpPr>
        <p:spPr>
          <a:xfrm>
            <a:off x="720003" y="3847725"/>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59" name="Google Shape;159;p27"/>
          <p:cNvSpPr txBox="1">
            <a:spLocks noGrp="1"/>
          </p:cNvSpPr>
          <p:nvPr>
            <p:ph type="title" idx="14"/>
          </p:nvPr>
        </p:nvSpPr>
        <p:spPr>
          <a:xfrm>
            <a:off x="3443133" y="3588179"/>
            <a:ext cx="2112300" cy="3936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60" name="Google Shape;160;p27"/>
          <p:cNvSpPr txBox="1">
            <a:spLocks noGrp="1"/>
          </p:cNvSpPr>
          <p:nvPr>
            <p:ph type="subTitle" idx="15"/>
          </p:nvPr>
        </p:nvSpPr>
        <p:spPr>
          <a:xfrm>
            <a:off x="3443128" y="3847429"/>
            <a:ext cx="2112300" cy="5727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solidFill>
                  <a:srgbClr val="242424"/>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
  <p:cSld name="CUSTOM_6">
    <p:spTree>
      <p:nvGrpSpPr>
        <p:cNvPr id="1" name="Shape 161"/>
        <p:cNvGrpSpPr/>
        <p:nvPr/>
      </p:nvGrpSpPr>
      <p:grpSpPr>
        <a:xfrm>
          <a:off x="0" y="0"/>
          <a:ext cx="0" cy="0"/>
          <a:chOff x="0" y="0"/>
          <a:chExt cx="0" cy="0"/>
        </a:xfrm>
      </p:grpSpPr>
      <p:sp>
        <p:nvSpPr>
          <p:cNvPr id="162" name="Google Shape;162;p28"/>
          <p:cNvSpPr txBox="1">
            <a:spLocks noGrp="1"/>
          </p:cNvSpPr>
          <p:nvPr>
            <p:ph type="title"/>
          </p:nvPr>
        </p:nvSpPr>
        <p:spPr>
          <a:xfrm>
            <a:off x="4823700" y="1834850"/>
            <a:ext cx="3600300" cy="1842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a:solidFill>
                  <a:srgbClr val="191919"/>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63" name="Google Shape;163;p28"/>
          <p:cNvSpPr txBox="1">
            <a:spLocks noGrp="1"/>
          </p:cNvSpPr>
          <p:nvPr>
            <p:ph type="subTitle" idx="1"/>
          </p:nvPr>
        </p:nvSpPr>
        <p:spPr>
          <a:xfrm>
            <a:off x="4823712" y="3677750"/>
            <a:ext cx="3600300" cy="76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4" name="Google Shape;164;p28"/>
          <p:cNvSpPr>
            <a:spLocks noGrp="1"/>
          </p:cNvSpPr>
          <p:nvPr>
            <p:ph type="pic" idx="2"/>
          </p:nvPr>
        </p:nvSpPr>
        <p:spPr>
          <a:xfrm>
            <a:off x="1762274" y="838250"/>
            <a:ext cx="2889000" cy="3603900"/>
          </a:xfrm>
          <a:prstGeom prst="rect">
            <a:avLst/>
          </a:prstGeom>
          <a:noFill/>
          <a:ln>
            <a:noFill/>
          </a:ln>
        </p:spPr>
      </p:sp>
      <p:pic>
        <p:nvPicPr>
          <p:cNvPr id="165" name="Google Shape;165;p28"/>
          <p:cNvPicPr preferRelativeResize="0"/>
          <p:nvPr/>
        </p:nvPicPr>
        <p:blipFill rotWithShape="1">
          <a:blip r:embed="rId2">
            <a:alphaModFix/>
          </a:blip>
          <a:srcRect l="73023"/>
          <a:stretch/>
        </p:blipFill>
        <p:spPr>
          <a:xfrm>
            <a:off x="925799" y="0"/>
            <a:ext cx="543375" cy="5143475"/>
          </a:xfrm>
          <a:prstGeom prst="rect">
            <a:avLst/>
          </a:prstGeom>
          <a:noFill/>
          <a:ln>
            <a:noFill/>
          </a:ln>
        </p:spPr>
      </p:pic>
      <p:sp>
        <p:nvSpPr>
          <p:cNvPr id="166" name="Google Shape;166;p28"/>
          <p:cNvSpPr/>
          <p:nvPr/>
        </p:nvSpPr>
        <p:spPr>
          <a:xfrm>
            <a:off x="0" y="-24000"/>
            <a:ext cx="925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p:cSld name="CUSTOM_6_1">
    <p:spTree>
      <p:nvGrpSpPr>
        <p:cNvPr id="1" name="Shape 167"/>
        <p:cNvGrpSpPr/>
        <p:nvPr/>
      </p:nvGrpSpPr>
      <p:grpSpPr>
        <a:xfrm>
          <a:off x="0" y="0"/>
          <a:ext cx="0" cy="0"/>
          <a:chOff x="0" y="0"/>
          <a:chExt cx="0" cy="0"/>
        </a:xfrm>
      </p:grpSpPr>
      <p:sp>
        <p:nvSpPr>
          <p:cNvPr id="168" name="Google Shape;168;p29"/>
          <p:cNvSpPr txBox="1">
            <a:spLocks noGrp="1"/>
          </p:cNvSpPr>
          <p:nvPr>
            <p:ph type="subTitle" idx="1"/>
          </p:nvPr>
        </p:nvSpPr>
        <p:spPr>
          <a:xfrm>
            <a:off x="720000" y="3687275"/>
            <a:ext cx="3198900" cy="81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69" name="Google Shape;169;p29"/>
          <p:cNvSpPr txBox="1">
            <a:spLocks noGrp="1"/>
          </p:cNvSpPr>
          <p:nvPr>
            <p:ph type="title"/>
          </p:nvPr>
        </p:nvSpPr>
        <p:spPr>
          <a:xfrm>
            <a:off x="720000" y="2317275"/>
            <a:ext cx="3198900" cy="111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0" name="Google Shape;170;p29"/>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2">
  <p:cSld name="TITLE_ONLY_1_1_1">
    <p:spTree>
      <p:nvGrpSpPr>
        <p:cNvPr id="1" name="Shape 171"/>
        <p:cNvGrpSpPr/>
        <p:nvPr/>
      </p:nvGrpSpPr>
      <p:grpSpPr>
        <a:xfrm>
          <a:off x="0" y="0"/>
          <a:ext cx="0" cy="0"/>
          <a:chOff x="0" y="0"/>
          <a:chExt cx="0" cy="0"/>
        </a:xfrm>
      </p:grpSpPr>
      <p:sp>
        <p:nvSpPr>
          <p:cNvPr id="172" name="Google Shape;172;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173" name="Google Shape;173;p30"/>
          <p:cNvPicPr preferRelativeResize="0"/>
          <p:nvPr/>
        </p:nvPicPr>
        <p:blipFill rotWithShape="1">
          <a:blip r:embed="rId2">
            <a:alphaModFix/>
          </a:blip>
          <a:srcRect l="68198" r="3"/>
          <a:stretch/>
        </p:blipFill>
        <p:spPr>
          <a:xfrm rot="10800000">
            <a:off x="8503500" y="0"/>
            <a:ext cx="640499" cy="5143475"/>
          </a:xfrm>
          <a:prstGeom prst="rect">
            <a:avLst/>
          </a:prstGeom>
          <a:noFill/>
          <a:ln>
            <a:noFill/>
          </a:ln>
        </p:spPr>
      </p:pic>
      <p:sp>
        <p:nvSpPr>
          <p:cNvPr id="174" name="Google Shape;174;p30"/>
          <p:cNvSpPr txBox="1">
            <a:spLocks noGrp="1"/>
          </p:cNvSpPr>
          <p:nvPr>
            <p:ph type="body" idx="1"/>
          </p:nvPr>
        </p:nvSpPr>
        <p:spPr>
          <a:xfrm>
            <a:off x="732775" y="1272225"/>
            <a:ext cx="2840100" cy="3056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4"/>
          <p:cNvSpPr txBox="1">
            <a:spLocks noGrp="1"/>
          </p:cNvSpPr>
          <p:nvPr>
            <p:ph type="body" idx="1"/>
          </p:nvPr>
        </p:nvSpPr>
        <p:spPr>
          <a:xfrm>
            <a:off x="720000" y="1203200"/>
            <a:ext cx="7704000" cy="34005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Char char="●"/>
              <a:defRPr sz="1200"/>
            </a:lvl1pPr>
            <a:lvl2pPr marL="914400" lvl="1" indent="-304800">
              <a:spcBef>
                <a:spcPts val="0"/>
              </a:spcBef>
              <a:spcAft>
                <a:spcPts val="0"/>
              </a:spcAft>
              <a:buClr>
                <a:srgbClr val="434343"/>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
        <p:nvSpPr>
          <p:cNvPr id="19" name="Google Shape;19;p4"/>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75"/>
        <p:cNvGrpSpPr/>
        <p:nvPr/>
      </p:nvGrpSpPr>
      <p:grpSpPr>
        <a:xfrm>
          <a:off x="0" y="0"/>
          <a:ext cx="0" cy="0"/>
          <a:chOff x="0" y="0"/>
          <a:chExt cx="0" cy="0"/>
        </a:xfrm>
      </p:grpSpPr>
      <p:sp>
        <p:nvSpPr>
          <p:cNvPr id="176" name="Google Shape;176;p31"/>
          <p:cNvSpPr txBox="1">
            <a:spLocks noGrp="1"/>
          </p:cNvSpPr>
          <p:nvPr>
            <p:ph type="ctrTitle"/>
          </p:nvPr>
        </p:nvSpPr>
        <p:spPr>
          <a:xfrm>
            <a:off x="2876775" y="947050"/>
            <a:ext cx="4892400" cy="13419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77" name="Google Shape;177;p31"/>
          <p:cNvSpPr txBox="1">
            <a:spLocks noGrp="1"/>
          </p:cNvSpPr>
          <p:nvPr>
            <p:ph type="subTitle" idx="1"/>
          </p:nvPr>
        </p:nvSpPr>
        <p:spPr>
          <a:xfrm>
            <a:off x="2876775" y="2196872"/>
            <a:ext cx="4892400" cy="102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8" name="Google Shape;178;p31"/>
          <p:cNvSpPr txBox="1">
            <a:spLocks noGrp="1"/>
          </p:cNvSpPr>
          <p:nvPr>
            <p:ph type="subTitle" idx="2"/>
          </p:nvPr>
        </p:nvSpPr>
        <p:spPr>
          <a:xfrm>
            <a:off x="2876775" y="4123900"/>
            <a:ext cx="4892400" cy="38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2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79" name="Google Shape;179;p31"/>
          <p:cNvSpPr txBox="1"/>
          <p:nvPr/>
        </p:nvSpPr>
        <p:spPr>
          <a:xfrm>
            <a:off x="2876775" y="3612725"/>
            <a:ext cx="4892400" cy="5541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lang="en" sz="1200" b="1">
                <a:solidFill>
                  <a:schemeClr val="dk1"/>
                </a:solidFill>
                <a:uFill>
                  <a:noFill/>
                </a:uFill>
                <a:latin typeface="Albert Sans"/>
                <a:ea typeface="Albert Sans"/>
                <a:cs typeface="Albert Sans"/>
                <a:sym typeface="Albert Sans"/>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200">
                <a:solidFill>
                  <a:schemeClr val="dk1"/>
                </a:solidFill>
                <a:latin typeface="Albert Sans"/>
                <a:ea typeface="Albert Sans"/>
                <a:cs typeface="Albert Sans"/>
                <a:sym typeface="Albert Sans"/>
              </a:rPr>
              <a:t>, and includes icons by </a:t>
            </a:r>
            <a:r>
              <a:rPr lang="en" sz="1200" b="1">
                <a:solidFill>
                  <a:schemeClr val="dk1"/>
                </a:solidFill>
                <a:uFill>
                  <a:noFill/>
                </a:uFill>
                <a:latin typeface="Albert Sans"/>
                <a:ea typeface="Albert Sans"/>
                <a:cs typeface="Albert Sans"/>
                <a:sym typeface="Albert Sans"/>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200">
                <a:solidFill>
                  <a:schemeClr val="dk1"/>
                </a:solidFill>
                <a:latin typeface="Albert Sans"/>
                <a:ea typeface="Albert Sans"/>
                <a:cs typeface="Albert Sans"/>
                <a:sym typeface="Albert Sans"/>
              </a:rPr>
              <a:t>, and infographics &amp; images by </a:t>
            </a:r>
            <a:r>
              <a:rPr lang="en" sz="1200" b="1">
                <a:solidFill>
                  <a:schemeClr val="dk1"/>
                </a:solidFill>
                <a:uFill>
                  <a:noFill/>
                </a:uFill>
                <a:latin typeface="Albert Sans"/>
                <a:ea typeface="Albert Sans"/>
                <a:cs typeface="Albert Sans"/>
                <a:sym typeface="Albert Sans"/>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endParaRPr sz="1200" b="1">
              <a:solidFill>
                <a:schemeClr val="dk1"/>
              </a:solidFill>
              <a:latin typeface="Albert Sans"/>
              <a:ea typeface="Albert Sans"/>
              <a:cs typeface="Albert Sans"/>
              <a:sym typeface="Albert Sans"/>
            </a:endParaRPr>
          </a:p>
        </p:txBody>
      </p:sp>
      <p:pic>
        <p:nvPicPr>
          <p:cNvPr id="180" name="Google Shape;180;p31"/>
          <p:cNvPicPr preferRelativeResize="0"/>
          <p:nvPr/>
        </p:nvPicPr>
        <p:blipFill>
          <a:blip r:embed="rId5">
            <a:alphaModFix/>
          </a:blip>
          <a:stretch>
            <a:fillRect/>
          </a:stretch>
        </p:blipFill>
        <p:spPr>
          <a:xfrm>
            <a:off x="459664" y="0"/>
            <a:ext cx="2014201" cy="5143475"/>
          </a:xfrm>
          <a:prstGeom prst="rect">
            <a:avLst/>
          </a:prstGeom>
          <a:noFill/>
          <a:ln>
            <a:noFill/>
          </a:ln>
        </p:spPr>
      </p:pic>
      <p:sp>
        <p:nvSpPr>
          <p:cNvPr id="181" name="Google Shape;181;p3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l="73809" r="-2"/>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l="73809" t="-510" r="-2" b="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91"/>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192"/>
        <p:cNvGrpSpPr/>
        <p:nvPr/>
      </p:nvGrpSpPr>
      <p:grpSpPr>
        <a:xfrm>
          <a:off x="0" y="0"/>
          <a:ext cx="0" cy="0"/>
          <a:chOff x="0" y="0"/>
          <a:chExt cx="0" cy="0"/>
        </a:xfrm>
      </p:grpSpPr>
      <p:sp>
        <p:nvSpPr>
          <p:cNvPr id="193" name="Google Shape;193;p36"/>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5"/>
          <p:cNvSpPr txBox="1">
            <a:spLocks noGrp="1"/>
          </p:cNvSpPr>
          <p:nvPr>
            <p:ph type="title" idx="2"/>
          </p:nvPr>
        </p:nvSpPr>
        <p:spPr>
          <a:xfrm>
            <a:off x="719999" y="1980700"/>
            <a:ext cx="1248600" cy="3936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SzPts val="3000"/>
              <a:buNone/>
              <a:defRPr sz="2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23" name="Google Shape;23;p5"/>
          <p:cNvSpPr txBox="1">
            <a:spLocks noGrp="1"/>
          </p:cNvSpPr>
          <p:nvPr>
            <p:ph type="title" idx="3"/>
          </p:nvPr>
        </p:nvSpPr>
        <p:spPr>
          <a:xfrm>
            <a:off x="719999" y="3418875"/>
            <a:ext cx="1248600" cy="39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sz="2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2147100" y="1541500"/>
            <a:ext cx="4849800" cy="1272000"/>
          </a:xfrm>
          <a:prstGeom prst="rect">
            <a:avLst/>
          </a:prstGeom>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1400"/>
              <a:buChar char="●"/>
              <a:defRPr sz="1200"/>
            </a:lvl1pPr>
            <a:lvl2pPr lvl="1" algn="ctr">
              <a:spcBef>
                <a:spcPts val="0"/>
              </a:spcBef>
              <a:spcAft>
                <a:spcPts val="0"/>
              </a:spcAft>
              <a:buClr>
                <a:schemeClr val="dk1"/>
              </a:buClr>
              <a:buSzPts val="1400"/>
              <a:buFont typeface="Arial"/>
              <a:buChar char="○"/>
              <a:defRPr/>
            </a:lvl2pPr>
            <a:lvl3pPr lvl="2" algn="ctr">
              <a:spcBef>
                <a:spcPts val="0"/>
              </a:spcBef>
              <a:spcAft>
                <a:spcPts val="0"/>
              </a:spcAft>
              <a:buClr>
                <a:schemeClr val="dk1"/>
              </a:buClr>
              <a:buSzPts val="1400"/>
              <a:buFont typeface="Arial"/>
              <a:buChar char="■"/>
              <a:defRPr/>
            </a:lvl3pPr>
            <a:lvl4pPr lvl="3" algn="ctr">
              <a:spcBef>
                <a:spcPts val="0"/>
              </a:spcBef>
              <a:spcAft>
                <a:spcPts val="0"/>
              </a:spcAft>
              <a:buClr>
                <a:schemeClr val="dk1"/>
              </a:buClr>
              <a:buSzPts val="1400"/>
              <a:buFont typeface="Arial"/>
              <a:buChar char="●"/>
              <a:defRPr/>
            </a:lvl4pPr>
            <a:lvl5pPr lvl="4" algn="ctr">
              <a:spcBef>
                <a:spcPts val="0"/>
              </a:spcBef>
              <a:spcAft>
                <a:spcPts val="0"/>
              </a:spcAft>
              <a:buClr>
                <a:schemeClr val="dk1"/>
              </a:buClr>
              <a:buSzPts val="1400"/>
              <a:buFont typeface="Arial"/>
              <a:buChar char="○"/>
              <a:defRPr/>
            </a:lvl5pPr>
            <a:lvl6pPr lvl="5" algn="ctr">
              <a:spcBef>
                <a:spcPts val="0"/>
              </a:spcBef>
              <a:spcAft>
                <a:spcPts val="0"/>
              </a:spcAft>
              <a:buClr>
                <a:schemeClr val="dk1"/>
              </a:buClr>
              <a:buSzPts val="1400"/>
              <a:buFont typeface="Arial"/>
              <a:buChar char="■"/>
              <a:defRPr/>
            </a:lvl6pPr>
            <a:lvl7pPr lvl="6" algn="ctr">
              <a:spcBef>
                <a:spcPts val="0"/>
              </a:spcBef>
              <a:spcAft>
                <a:spcPts val="0"/>
              </a:spcAft>
              <a:buClr>
                <a:schemeClr val="dk1"/>
              </a:buClr>
              <a:buSzPts val="1400"/>
              <a:buFont typeface="Arial"/>
              <a:buChar char="●"/>
              <a:defRPr/>
            </a:lvl7pPr>
            <a:lvl8pPr lvl="7" algn="ctr">
              <a:spcBef>
                <a:spcPts val="0"/>
              </a:spcBef>
              <a:spcAft>
                <a:spcPts val="0"/>
              </a:spcAft>
              <a:buClr>
                <a:schemeClr val="dk1"/>
              </a:buClr>
              <a:buSzPts val="1400"/>
              <a:buFont typeface="Arial"/>
              <a:buChar char="○"/>
              <a:defRPr/>
            </a:lvl8pPr>
            <a:lvl9pPr lvl="8" algn="ctr">
              <a:spcBef>
                <a:spcPts val="0"/>
              </a:spcBef>
              <a:spcAft>
                <a:spcPts val="0"/>
              </a:spcAft>
              <a:buClr>
                <a:schemeClr val="dk1"/>
              </a:buClr>
              <a:buSzPts val="1400"/>
              <a:buFont typeface="Arial"/>
              <a:buChar char="■"/>
              <a:defRPr/>
            </a:lvl9pPr>
          </a:lstStyle>
          <a:p>
            <a:endParaRPr/>
          </a:p>
        </p:txBody>
      </p:sp>
      <p:sp>
        <p:nvSpPr>
          <p:cNvPr id="25" name="Google Shape;25;p5"/>
          <p:cNvSpPr txBox="1">
            <a:spLocks noGrp="1"/>
          </p:cNvSpPr>
          <p:nvPr>
            <p:ph type="subTitle" idx="4"/>
          </p:nvPr>
        </p:nvSpPr>
        <p:spPr>
          <a:xfrm>
            <a:off x="2147100" y="2979675"/>
            <a:ext cx="4849800" cy="12720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Char char="●"/>
              <a:defRPr sz="1200"/>
            </a:lvl1pPr>
            <a:lvl2pPr lvl="1" algn="ctr" rtl="0">
              <a:spcBef>
                <a:spcPts val="0"/>
              </a:spcBef>
              <a:spcAft>
                <a:spcPts val="0"/>
              </a:spcAft>
              <a:buClr>
                <a:schemeClr val="dk1"/>
              </a:buClr>
              <a:buSzPts val="1400"/>
              <a:buFont typeface="Arial"/>
              <a:buChar char="○"/>
              <a:defRPr/>
            </a:lvl2pPr>
            <a:lvl3pPr lvl="2" algn="ctr" rtl="0">
              <a:spcBef>
                <a:spcPts val="0"/>
              </a:spcBef>
              <a:spcAft>
                <a:spcPts val="0"/>
              </a:spcAft>
              <a:buClr>
                <a:schemeClr val="dk1"/>
              </a:buClr>
              <a:buSzPts val="1400"/>
              <a:buFont typeface="Arial"/>
              <a:buChar char="■"/>
              <a:defRPr/>
            </a:lvl3pPr>
            <a:lvl4pPr lvl="3" algn="ctr" rtl="0">
              <a:spcBef>
                <a:spcPts val="0"/>
              </a:spcBef>
              <a:spcAft>
                <a:spcPts val="0"/>
              </a:spcAft>
              <a:buClr>
                <a:schemeClr val="dk1"/>
              </a:buClr>
              <a:buSzPts val="1400"/>
              <a:buFont typeface="Arial"/>
              <a:buChar char="●"/>
              <a:defRPr/>
            </a:lvl4pPr>
            <a:lvl5pPr lvl="4" algn="ctr" rtl="0">
              <a:spcBef>
                <a:spcPts val="0"/>
              </a:spcBef>
              <a:spcAft>
                <a:spcPts val="0"/>
              </a:spcAft>
              <a:buClr>
                <a:schemeClr val="dk1"/>
              </a:buClr>
              <a:buSzPts val="1400"/>
              <a:buFont typeface="Arial"/>
              <a:buChar char="○"/>
              <a:defRPr/>
            </a:lvl5pPr>
            <a:lvl6pPr lvl="5" algn="ctr" rtl="0">
              <a:spcBef>
                <a:spcPts val="0"/>
              </a:spcBef>
              <a:spcAft>
                <a:spcPts val="0"/>
              </a:spcAft>
              <a:buClr>
                <a:schemeClr val="dk1"/>
              </a:buClr>
              <a:buSzPts val="1400"/>
              <a:buFont typeface="Arial"/>
              <a:buChar char="■"/>
              <a:defRPr/>
            </a:lvl6pPr>
            <a:lvl7pPr lvl="6" algn="ctr" rtl="0">
              <a:spcBef>
                <a:spcPts val="0"/>
              </a:spcBef>
              <a:spcAft>
                <a:spcPts val="0"/>
              </a:spcAft>
              <a:buClr>
                <a:schemeClr val="dk1"/>
              </a:buClr>
              <a:buSzPts val="1400"/>
              <a:buFont typeface="Arial"/>
              <a:buChar char="●"/>
              <a:defRPr/>
            </a:lvl7pPr>
            <a:lvl8pPr lvl="7" algn="ctr" rtl="0">
              <a:spcBef>
                <a:spcPts val="0"/>
              </a:spcBef>
              <a:spcAft>
                <a:spcPts val="0"/>
              </a:spcAft>
              <a:buClr>
                <a:schemeClr val="dk1"/>
              </a:buClr>
              <a:buSzPts val="1400"/>
              <a:buFont typeface="Arial"/>
              <a:buChar char="○"/>
              <a:defRPr/>
            </a:lvl8pPr>
            <a:lvl9pPr lvl="8" algn="ctr" rtl="0">
              <a:spcBef>
                <a:spcPts val="0"/>
              </a:spcBef>
              <a:spcAft>
                <a:spcPts val="0"/>
              </a:spcAft>
              <a:buClr>
                <a:schemeClr val="dk1"/>
              </a:buClr>
              <a:buSzPts val="1400"/>
              <a:buFont typeface="Arial"/>
              <a:buChar char="■"/>
              <a:defRPr/>
            </a:lvl9pPr>
          </a:lstStyle>
          <a:p>
            <a:endParaRPr/>
          </a:p>
        </p:txBody>
      </p:sp>
      <p:sp>
        <p:nvSpPr>
          <p:cNvPr id="26" name="Google Shape;26;p5"/>
          <p:cNvSpPr/>
          <p:nvPr/>
        </p:nvSpPr>
        <p:spPr>
          <a:xfrm rot="10800000" flipH="1">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9" name="Google Shape;29;p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2812500" y="2725200"/>
            <a:ext cx="5239800" cy="84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subTitle" idx="1"/>
          </p:nvPr>
        </p:nvSpPr>
        <p:spPr>
          <a:xfrm>
            <a:off x="2812500" y="3762301"/>
            <a:ext cx="5239800" cy="841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257175" y="2889800"/>
            <a:ext cx="4166700" cy="171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txBox="1">
            <a:spLocks noGrp="1"/>
          </p:cNvSpPr>
          <p:nvPr>
            <p:ph type="body" idx="1"/>
          </p:nvPr>
        </p:nvSpPr>
        <p:spPr>
          <a:xfrm>
            <a:off x="720000" y="2276900"/>
            <a:ext cx="3917700" cy="2141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37" name="Google Shape;37;p9"/>
          <p:cNvSpPr txBox="1">
            <a:spLocks noGrp="1"/>
          </p:cNvSpPr>
          <p:nvPr>
            <p:ph type="title"/>
          </p:nvPr>
        </p:nvSpPr>
        <p:spPr>
          <a:xfrm>
            <a:off x="720000" y="725500"/>
            <a:ext cx="3917700" cy="1503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a:spLocks noGrp="1"/>
          </p:cNvSpPr>
          <p:nvPr>
            <p:ph type="pic" idx="2"/>
          </p:nvPr>
        </p:nvSpPr>
        <p:spPr>
          <a:xfrm>
            <a:off x="-24150" y="-22800"/>
            <a:ext cx="9192300" cy="5189100"/>
          </a:xfrm>
          <a:prstGeom prst="rect">
            <a:avLst/>
          </a:prstGeom>
          <a:noFill/>
          <a:ln>
            <a:noFill/>
          </a:ln>
        </p:spPr>
      </p:sp>
      <p:sp>
        <p:nvSpPr>
          <p:cNvPr id="40" name="Google Shape;40;p10"/>
          <p:cNvSpPr txBox="1">
            <a:spLocks noGrp="1"/>
          </p:cNvSpPr>
          <p:nvPr>
            <p:ph type="body" idx="1"/>
          </p:nvPr>
        </p:nvSpPr>
        <p:spPr>
          <a:xfrm>
            <a:off x="4227950" y="758825"/>
            <a:ext cx="4196100" cy="11259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marL="457200" lvl="0" indent="-228600" algn="ctr">
              <a:lnSpc>
                <a:spcPct val="100000"/>
              </a:lnSpc>
              <a:spcBef>
                <a:spcPts val="0"/>
              </a:spcBef>
              <a:spcAft>
                <a:spcPts val="0"/>
              </a:spcAft>
              <a:buSzPts val="1400"/>
              <a:buNone/>
              <a:defRPr sz="3000">
                <a:solidFill>
                  <a:schemeClr val="dk1"/>
                </a:solidFill>
                <a:latin typeface="Anybody SemiBold"/>
                <a:ea typeface="Anybody SemiBold"/>
                <a:cs typeface="Anybody SemiBold"/>
                <a:sym typeface="Anybody SemiBold"/>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88"/>
        <p:cNvGrpSpPr/>
        <p:nvPr/>
      </p:nvGrpSpPr>
      <p:grpSpPr>
        <a:xfrm>
          <a:off x="0" y="0"/>
          <a:ext cx="0" cy="0"/>
          <a:chOff x="0" y="0"/>
          <a:chExt cx="0" cy="0"/>
        </a:xfrm>
      </p:grpSpPr>
      <p:sp>
        <p:nvSpPr>
          <p:cNvPr id="189" name="Google Shape;189;p34"/>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90" name="Google Shape;190;p34"/>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80" r:id="rId1"/>
    <p:sldLayoutId id="2147483681"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50"/>
          <p:cNvSpPr txBox="1">
            <a:spLocks noGrp="1"/>
          </p:cNvSpPr>
          <p:nvPr>
            <p:ph type="ctrTitle"/>
          </p:nvPr>
        </p:nvSpPr>
        <p:spPr>
          <a:xfrm>
            <a:off x="2875588" y="1112763"/>
            <a:ext cx="5108100" cy="271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a:highlight>
                  <a:srgbClr val="F6B26B"/>
                </a:highlight>
              </a:rPr>
              <a:t>Power Bi</a:t>
            </a:r>
            <a:r>
              <a:rPr lang="en" sz="4300"/>
              <a:t> Enabled Comprehensive Analysis on </a:t>
            </a:r>
            <a:r>
              <a:rPr lang="en" sz="4300">
                <a:solidFill>
                  <a:schemeClr val="accent1"/>
                </a:solidFill>
              </a:rPr>
              <a:t>U</a:t>
            </a:r>
            <a:r>
              <a:rPr lang="en" sz="4300">
                <a:solidFill>
                  <a:schemeClr val="dk2"/>
                </a:solidFill>
              </a:rPr>
              <a:t>n</a:t>
            </a:r>
            <a:r>
              <a:rPr lang="en" sz="4300">
                <a:solidFill>
                  <a:schemeClr val="accent2"/>
                </a:solidFill>
              </a:rPr>
              <a:t>i</a:t>
            </a:r>
            <a:r>
              <a:rPr lang="en" sz="4300">
                <a:solidFill>
                  <a:schemeClr val="lt2"/>
                </a:solidFill>
              </a:rPr>
              <a:t>c</a:t>
            </a:r>
            <a:r>
              <a:rPr lang="en" sz="4300">
                <a:solidFill>
                  <a:srgbClr val="D5A6BD"/>
                </a:solidFill>
              </a:rPr>
              <a:t>o</a:t>
            </a:r>
            <a:r>
              <a:rPr lang="en" sz="4300">
                <a:solidFill>
                  <a:srgbClr val="FFE599"/>
                </a:solidFill>
              </a:rPr>
              <a:t>r</a:t>
            </a:r>
            <a:r>
              <a:rPr lang="en" sz="4300">
                <a:solidFill>
                  <a:srgbClr val="E06666"/>
                </a:solidFill>
              </a:rPr>
              <a:t>n</a:t>
            </a:r>
            <a:r>
              <a:rPr lang="en" sz="4300"/>
              <a:t> Businesses</a:t>
            </a:r>
            <a:endParaRPr sz="4300">
              <a:solidFill>
                <a:schemeClr val="accent1"/>
              </a:solidFill>
            </a:endParaRPr>
          </a:p>
        </p:txBody>
      </p:sp>
      <p:cxnSp>
        <p:nvCxnSpPr>
          <p:cNvPr id="291" name="Google Shape;291;p50"/>
          <p:cNvCxnSpPr/>
          <p:nvPr/>
        </p:nvCxnSpPr>
        <p:spPr>
          <a:xfrm>
            <a:off x="2350100" y="3929875"/>
            <a:ext cx="5966400" cy="0"/>
          </a:xfrm>
          <a:prstGeom prst="straightConnector1">
            <a:avLst/>
          </a:prstGeom>
          <a:noFill/>
          <a:ln w="9525" cap="flat" cmpd="sng">
            <a:solidFill>
              <a:schemeClr val="dk1"/>
            </a:solidFill>
            <a:prstDash val="solid"/>
            <a:round/>
            <a:headEnd type="none" w="med" len="med"/>
            <a:tailEnd type="none" w="med" len="med"/>
          </a:ln>
        </p:spPr>
      </p:cxnSp>
      <p:grpSp>
        <p:nvGrpSpPr>
          <p:cNvPr id="292" name="Google Shape;292;p50"/>
          <p:cNvGrpSpPr/>
          <p:nvPr/>
        </p:nvGrpSpPr>
        <p:grpSpPr>
          <a:xfrm>
            <a:off x="8385424" y="860206"/>
            <a:ext cx="402866" cy="369933"/>
            <a:chOff x="6985538" y="307000"/>
            <a:chExt cx="1545325" cy="1419000"/>
          </a:xfrm>
        </p:grpSpPr>
        <p:sp>
          <p:nvSpPr>
            <p:cNvPr id="293" name="Google Shape;293;p50"/>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9138"/>
                </a:solidFill>
                <a:highlight>
                  <a:srgbClr val="E69138"/>
                </a:highlight>
              </a:endParaRPr>
            </a:p>
          </p:txBody>
        </p:sp>
        <p:sp>
          <p:nvSpPr>
            <p:cNvPr id="294" name="Google Shape;294;p50"/>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9138"/>
                </a:solidFill>
                <a:highlight>
                  <a:srgbClr val="E69138"/>
                </a:highlight>
              </a:endParaRPr>
            </a:p>
          </p:txBody>
        </p:sp>
        <p:sp>
          <p:nvSpPr>
            <p:cNvPr id="295" name="Google Shape;295;p50"/>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9138"/>
                </a:solidFill>
                <a:highlight>
                  <a:srgbClr val="E69138"/>
                </a:highlight>
              </a:endParaRPr>
            </a:p>
          </p:txBody>
        </p:sp>
        <p:sp>
          <p:nvSpPr>
            <p:cNvPr id="296" name="Google Shape;296;p50"/>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9138"/>
                </a:solidFill>
                <a:highlight>
                  <a:srgbClr val="E69138"/>
                </a:highlight>
              </a:endParaRPr>
            </a:p>
          </p:txBody>
        </p:sp>
        <p:sp>
          <p:nvSpPr>
            <p:cNvPr id="297" name="Google Shape;297;p50"/>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9138"/>
                </a:solidFill>
                <a:highlight>
                  <a:srgbClr val="E69138"/>
                </a:highlight>
              </a:endParaRPr>
            </a:p>
          </p:txBody>
        </p:sp>
        <p:sp>
          <p:nvSpPr>
            <p:cNvPr id="298" name="Google Shape;298;p50"/>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E69138"/>
                </a:solidFill>
                <a:highlight>
                  <a:srgbClr val="E69138"/>
                </a:highlight>
              </a:endParaRPr>
            </a:p>
          </p:txBody>
        </p:sp>
      </p:grpSp>
      <p:pic>
        <p:nvPicPr>
          <p:cNvPr id="299" name="Google Shape;299;p50"/>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300" name="Google Shape;300;p50"/>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9"/>
          <p:cNvSpPr txBox="1">
            <a:spLocks noGrp="1"/>
          </p:cNvSpPr>
          <p:nvPr>
            <p:ph type="title"/>
          </p:nvPr>
        </p:nvSpPr>
        <p:spPr>
          <a:xfrm>
            <a:off x="3936975" y="2477050"/>
            <a:ext cx="51117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Preparation </a:t>
            </a:r>
            <a:endParaRPr sz="4400" dirty="0"/>
          </a:p>
          <a:p>
            <a:pPr marL="0" lvl="0" indent="0" algn="l" rtl="0">
              <a:spcBef>
                <a:spcPts val="0"/>
              </a:spcBef>
              <a:spcAft>
                <a:spcPts val="0"/>
              </a:spcAft>
              <a:buNone/>
            </a:pPr>
            <a:r>
              <a:rPr lang="en" sz="4400" dirty="0"/>
              <a:t>of Data </a:t>
            </a:r>
            <a:endParaRPr sz="4400" dirty="0"/>
          </a:p>
          <a:p>
            <a:pPr marL="0" lvl="0" indent="0" algn="l" rtl="0">
              <a:spcBef>
                <a:spcPts val="0"/>
              </a:spcBef>
              <a:spcAft>
                <a:spcPts val="0"/>
              </a:spcAft>
              <a:buNone/>
            </a:pPr>
            <a:endParaRPr sz="4600" dirty="0">
              <a:solidFill>
                <a:schemeClr val="accent1"/>
              </a:solidFill>
            </a:endParaRPr>
          </a:p>
        </p:txBody>
      </p:sp>
      <p:grpSp>
        <p:nvGrpSpPr>
          <p:cNvPr id="412" name="Google Shape;412;p59"/>
          <p:cNvGrpSpPr/>
          <p:nvPr/>
        </p:nvGrpSpPr>
        <p:grpSpPr>
          <a:xfrm>
            <a:off x="8021086" y="540006"/>
            <a:ext cx="402866" cy="369933"/>
            <a:chOff x="6985538" y="307000"/>
            <a:chExt cx="1545325" cy="1419000"/>
          </a:xfrm>
        </p:grpSpPr>
        <p:sp>
          <p:nvSpPr>
            <p:cNvPr id="413" name="Google Shape;413;p59"/>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9"/>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9"/>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9"/>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9"/>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9"/>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9" name="Google Shape;419;p59"/>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420" name="Google Shape;420;p59"/>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0"/>
          <p:cNvSpPr txBox="1">
            <a:spLocks noGrp="1"/>
          </p:cNvSpPr>
          <p:nvPr>
            <p:ph type="title"/>
          </p:nvPr>
        </p:nvSpPr>
        <p:spPr>
          <a:xfrm>
            <a:off x="639000" y="627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Understanding the Data</a:t>
            </a:r>
            <a:endParaRPr sz="2000" dirty="0"/>
          </a:p>
        </p:txBody>
      </p:sp>
      <p:pic>
        <p:nvPicPr>
          <p:cNvPr id="426" name="Google Shape;426;p60"/>
          <p:cNvPicPr preferRelativeResize="0"/>
          <p:nvPr/>
        </p:nvPicPr>
        <p:blipFill rotWithShape="1">
          <a:blip r:embed="rId3">
            <a:alphaModFix/>
          </a:blip>
          <a:srcRect t="2883" r="59993" b="46611"/>
          <a:stretch/>
        </p:blipFill>
        <p:spPr>
          <a:xfrm>
            <a:off x="751175" y="2163675"/>
            <a:ext cx="3497401" cy="2482226"/>
          </a:xfrm>
          <a:prstGeom prst="rect">
            <a:avLst/>
          </a:prstGeom>
          <a:noFill/>
          <a:ln>
            <a:noFill/>
          </a:ln>
        </p:spPr>
      </p:pic>
      <p:pic>
        <p:nvPicPr>
          <p:cNvPr id="427" name="Google Shape;427;p60"/>
          <p:cNvPicPr preferRelativeResize="0"/>
          <p:nvPr/>
        </p:nvPicPr>
        <p:blipFill rotWithShape="1">
          <a:blip r:embed="rId4">
            <a:alphaModFix/>
          </a:blip>
          <a:srcRect l="24280" t="4871" r="29837" b="29563"/>
          <a:stretch/>
        </p:blipFill>
        <p:spPr>
          <a:xfrm>
            <a:off x="4626150" y="2163675"/>
            <a:ext cx="3089626" cy="2482226"/>
          </a:xfrm>
          <a:prstGeom prst="rect">
            <a:avLst/>
          </a:prstGeom>
          <a:noFill/>
          <a:ln>
            <a:noFill/>
          </a:ln>
        </p:spPr>
      </p:pic>
      <p:sp>
        <p:nvSpPr>
          <p:cNvPr id="428" name="Google Shape;428;p60"/>
          <p:cNvSpPr txBox="1">
            <a:spLocks noGrp="1"/>
          </p:cNvSpPr>
          <p:nvPr>
            <p:ph type="subTitle" idx="4294967295"/>
          </p:nvPr>
        </p:nvSpPr>
        <p:spPr>
          <a:xfrm>
            <a:off x="639000" y="968775"/>
            <a:ext cx="7866000" cy="119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a:t>After clicking on Transform Data, the Power Query editor opens. Under Transform tab, we click on Count Rows to get the total number of rows in the dataset. Consequently, we get the total number of columns under Home tab. We can also use the following DAX expression to get row count:-</a:t>
            </a:r>
            <a:endParaRPr sz="1200"/>
          </a:p>
          <a:p>
            <a:pPr marL="1828800" lvl="0" indent="457200" algn="l" rtl="0">
              <a:spcBef>
                <a:spcPts val="1200"/>
              </a:spcBef>
              <a:spcAft>
                <a:spcPts val="0"/>
              </a:spcAft>
              <a:buClr>
                <a:schemeClr val="dk1"/>
              </a:buClr>
              <a:buSzPts val="1100"/>
              <a:buFont typeface="Arial"/>
              <a:buNone/>
            </a:pPr>
            <a:r>
              <a:rPr lang="en" sz="1200" b="1"/>
              <a:t>= Table.RowCount()</a:t>
            </a:r>
            <a:endParaRPr sz="1200" b="1"/>
          </a:p>
          <a:p>
            <a:pPr marL="0" lvl="0" indent="0" algn="l" rtl="0">
              <a:spcBef>
                <a:spcPts val="1200"/>
              </a:spcBef>
              <a:spcAft>
                <a:spcPts val="1200"/>
              </a:spcAft>
              <a:buClr>
                <a:schemeClr val="dk1"/>
              </a:buClr>
              <a:buSzPts val="1100"/>
              <a:buFont typeface="Arial"/>
              <a:buNone/>
            </a:pPr>
            <a:endParaRPr sz="1200"/>
          </a:p>
        </p:txBody>
      </p:sp>
      <p:sp>
        <p:nvSpPr>
          <p:cNvPr id="429" name="Google Shape;429;p60"/>
          <p:cNvSpPr txBox="1">
            <a:spLocks noGrp="1"/>
          </p:cNvSpPr>
          <p:nvPr>
            <p:ph type="subTitle" idx="4294967295"/>
          </p:nvPr>
        </p:nvSpPr>
        <p:spPr>
          <a:xfrm>
            <a:off x="808575" y="4708000"/>
            <a:ext cx="6475800" cy="7107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Clr>
                <a:schemeClr val="dk1"/>
              </a:buClr>
              <a:buSzPts val="1100"/>
              <a:buFont typeface="Arial"/>
              <a:buNone/>
            </a:pPr>
            <a:r>
              <a:rPr lang="en" i="1"/>
              <a:t>T</a:t>
            </a:r>
            <a:r>
              <a:rPr lang="en" sz="1200" i="1"/>
              <a:t>herefore, there are </a:t>
            </a:r>
            <a:r>
              <a:rPr lang="en" sz="1200" b="1" i="1"/>
              <a:t>1074</a:t>
            </a:r>
            <a:r>
              <a:rPr lang="en" sz="1200" i="1"/>
              <a:t> rows and </a:t>
            </a:r>
            <a:r>
              <a:rPr lang="en" sz="1200" b="1" i="1"/>
              <a:t>10</a:t>
            </a:r>
            <a:r>
              <a:rPr lang="en" sz="1200" i="1"/>
              <a:t> columns present in the dataset.</a:t>
            </a:r>
            <a:endParaRPr sz="1200" i="1"/>
          </a:p>
        </p:txBody>
      </p:sp>
      <p:cxnSp>
        <p:nvCxnSpPr>
          <p:cNvPr id="8" name="Google Shape;402;p58"/>
          <p:cNvCxnSpPr/>
          <p:nvPr/>
        </p:nvCxnSpPr>
        <p:spPr>
          <a:xfrm>
            <a:off x="762000" y="1047750"/>
            <a:ext cx="7162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1"/>
          <p:cNvSpPr txBox="1">
            <a:spLocks noGrp="1"/>
          </p:cNvSpPr>
          <p:nvPr>
            <p:ph type="title" idx="8"/>
          </p:nvPr>
        </p:nvSpPr>
        <p:spPr>
          <a:xfrm>
            <a:off x="449400" y="5512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Preprocessing of Data</a:t>
            </a:r>
            <a:endParaRPr sz="2000" dirty="0"/>
          </a:p>
        </p:txBody>
      </p:sp>
      <p:sp>
        <p:nvSpPr>
          <p:cNvPr id="436" name="Google Shape;436;p61"/>
          <p:cNvSpPr txBox="1"/>
          <p:nvPr/>
        </p:nvSpPr>
        <p:spPr>
          <a:xfrm>
            <a:off x="413075" y="950825"/>
            <a:ext cx="7841400" cy="369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dirty="0">
                <a:solidFill>
                  <a:schemeClr val="dk1"/>
                </a:solidFill>
                <a:latin typeface="Albert Sans"/>
                <a:ea typeface="Albert Sans"/>
                <a:cs typeface="Albert Sans"/>
                <a:sym typeface="Albert Sans"/>
              </a:rPr>
              <a:t>Data preprocessing/preparation/cleaning is the process of detecting and correcting (or removing) corrupt or inaccurate records from a dataset, or and refers to identifying incorrect, incomplete, irrelevant parts of the data and then modifying, replacing, or deleting the dirty or coarse data.</a:t>
            </a:r>
            <a:endParaRPr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dirty="0">
                <a:solidFill>
                  <a:schemeClr val="dk1"/>
                </a:solidFill>
                <a:latin typeface="Albert Sans"/>
                <a:ea typeface="Albert Sans"/>
                <a:cs typeface="Albert Sans"/>
                <a:sym typeface="Albert Sans"/>
              </a:rPr>
              <a:t>The following steps were applied to preprocess the data:-</a:t>
            </a:r>
            <a:endParaRPr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a:p>
            <a:pPr marL="457200" lvl="0" indent="-304800" algn="l" rtl="0">
              <a:spcBef>
                <a:spcPts val="0"/>
              </a:spcBef>
              <a:spcAft>
                <a:spcPts val="0"/>
              </a:spcAft>
              <a:buClr>
                <a:schemeClr val="dk1"/>
              </a:buClr>
              <a:buSzPts val="1200"/>
              <a:buFont typeface="Albert Sans"/>
              <a:buAutoNum type="arabicPeriod"/>
            </a:pPr>
            <a:r>
              <a:rPr lang="en" sz="1200" dirty="0">
                <a:solidFill>
                  <a:schemeClr val="dk1"/>
                </a:solidFill>
                <a:latin typeface="Albert Sans"/>
                <a:ea typeface="Albert Sans"/>
                <a:cs typeface="Albert Sans"/>
                <a:sym typeface="Albert Sans"/>
              </a:rPr>
              <a:t>Checked the Data Type for each Column.</a:t>
            </a:r>
            <a:endParaRPr sz="1200" dirty="0">
              <a:solidFill>
                <a:schemeClr val="dk1"/>
              </a:solidFill>
              <a:latin typeface="Albert Sans"/>
              <a:ea typeface="Albert Sans"/>
              <a:cs typeface="Albert Sans"/>
              <a:sym typeface="Albert Sans"/>
            </a:endParaRPr>
          </a:p>
          <a:p>
            <a:pPr marL="457200" lvl="0" indent="-304800" algn="l" rtl="0">
              <a:spcBef>
                <a:spcPts val="0"/>
              </a:spcBef>
              <a:spcAft>
                <a:spcPts val="0"/>
              </a:spcAft>
              <a:buClr>
                <a:schemeClr val="dk1"/>
              </a:buClr>
              <a:buSzPts val="1200"/>
              <a:buFont typeface="Albert Sans"/>
              <a:buAutoNum type="arabicPeriod"/>
            </a:pPr>
            <a:r>
              <a:rPr lang="en" sz="1200" dirty="0">
                <a:solidFill>
                  <a:schemeClr val="dk1"/>
                </a:solidFill>
                <a:latin typeface="Albert Sans"/>
                <a:ea typeface="Albert Sans"/>
                <a:cs typeface="Albert Sans"/>
                <a:sym typeface="Albert Sans"/>
              </a:rPr>
              <a:t>Replaced S and B from Valuation Column to Blank and Changed the Column name to </a:t>
            </a:r>
            <a:r>
              <a:rPr lang="en" sz="1200" b="1" dirty="0">
                <a:solidFill>
                  <a:schemeClr val="dk1"/>
                </a:solidFill>
                <a:latin typeface="Albert Sans"/>
                <a:ea typeface="Albert Sans"/>
                <a:cs typeface="Albert Sans"/>
                <a:sym typeface="Albert Sans"/>
              </a:rPr>
              <a:t>Valuation (in $ B).</a:t>
            </a:r>
            <a:endParaRPr sz="1200" b="1" dirty="0">
              <a:solidFill>
                <a:schemeClr val="dk1"/>
              </a:solidFill>
              <a:latin typeface="Albert Sans"/>
              <a:ea typeface="Albert Sans"/>
              <a:cs typeface="Albert Sans"/>
              <a:sym typeface="Albert Sans"/>
            </a:endParaRPr>
          </a:p>
          <a:p>
            <a:pPr marL="457200" lvl="0" indent="-304800" algn="l" rtl="0">
              <a:spcBef>
                <a:spcPts val="0"/>
              </a:spcBef>
              <a:spcAft>
                <a:spcPts val="0"/>
              </a:spcAft>
              <a:buClr>
                <a:schemeClr val="dk1"/>
              </a:buClr>
              <a:buSzPts val="1200"/>
              <a:buFont typeface="Albert Sans"/>
              <a:buAutoNum type="arabicPeriod"/>
            </a:pPr>
            <a:r>
              <a:rPr lang="en" sz="1200" dirty="0">
                <a:solidFill>
                  <a:schemeClr val="dk1"/>
                </a:solidFill>
                <a:latin typeface="Albert Sans"/>
                <a:ea typeface="Albert Sans"/>
                <a:cs typeface="Albert Sans"/>
                <a:sym typeface="Albert Sans"/>
              </a:rPr>
              <a:t>Replaced Data Type of Valuation Column from Text to </a:t>
            </a:r>
            <a:r>
              <a:rPr lang="en" sz="1200" u="sng" dirty="0">
                <a:solidFill>
                  <a:schemeClr val="dk1"/>
                </a:solidFill>
                <a:latin typeface="Albert Sans"/>
                <a:ea typeface="Albert Sans"/>
                <a:cs typeface="Albert Sans"/>
                <a:sym typeface="Albert Sans"/>
              </a:rPr>
              <a:t>Fixed Decimal Number</a:t>
            </a:r>
            <a:r>
              <a:rPr lang="en" sz="1200" dirty="0">
                <a:solidFill>
                  <a:schemeClr val="dk1"/>
                </a:solidFill>
                <a:latin typeface="Albert Sans"/>
                <a:ea typeface="Albert Sans"/>
                <a:cs typeface="Albert Sans"/>
                <a:sym typeface="Albert Sans"/>
              </a:rPr>
              <a:t>.</a:t>
            </a:r>
            <a:endParaRPr sz="1200" dirty="0">
              <a:solidFill>
                <a:schemeClr val="dk1"/>
              </a:solidFill>
              <a:latin typeface="Albert Sans"/>
              <a:ea typeface="Albert Sans"/>
              <a:cs typeface="Albert Sans"/>
              <a:sym typeface="Albert Sans"/>
            </a:endParaRPr>
          </a:p>
          <a:p>
            <a:pPr marL="457200" lvl="0" indent="-304800" algn="l" rtl="0">
              <a:spcBef>
                <a:spcPts val="0"/>
              </a:spcBef>
              <a:spcAft>
                <a:spcPts val="0"/>
              </a:spcAft>
              <a:buClr>
                <a:schemeClr val="dk1"/>
              </a:buClr>
              <a:buSzPts val="1200"/>
              <a:buFont typeface="Albert Sans"/>
              <a:buAutoNum type="arabicPeriod"/>
            </a:pPr>
            <a:r>
              <a:rPr lang="en" sz="1200" dirty="0">
                <a:solidFill>
                  <a:schemeClr val="dk1"/>
                </a:solidFill>
                <a:latin typeface="Albert Sans"/>
                <a:ea typeface="Albert Sans"/>
                <a:cs typeface="Albert Sans"/>
                <a:sym typeface="Albert Sans"/>
              </a:rPr>
              <a:t>Replaced all Unknown values in Funding Column to </a:t>
            </a:r>
            <a:r>
              <a:rPr lang="en" sz="1200" u="sng" dirty="0">
                <a:solidFill>
                  <a:schemeClr val="dk1"/>
                </a:solidFill>
                <a:latin typeface="Albert Sans"/>
                <a:ea typeface="Albert Sans"/>
                <a:cs typeface="Albert Sans"/>
                <a:sym typeface="Albert Sans"/>
              </a:rPr>
              <a:t>$0 B</a:t>
            </a:r>
            <a:r>
              <a:rPr lang="en" sz="1200" dirty="0">
                <a:solidFill>
                  <a:schemeClr val="dk1"/>
                </a:solidFill>
                <a:latin typeface="Albert Sans"/>
                <a:ea typeface="Albert Sans"/>
                <a:cs typeface="Albert Sans"/>
                <a:sym typeface="Albert Sans"/>
              </a:rPr>
              <a:t>.</a:t>
            </a:r>
            <a:endParaRPr sz="1200" dirty="0">
              <a:solidFill>
                <a:schemeClr val="dk1"/>
              </a:solidFill>
              <a:latin typeface="Albert Sans"/>
              <a:ea typeface="Albert Sans"/>
              <a:cs typeface="Albert Sans"/>
              <a:sym typeface="Albert Sans"/>
            </a:endParaRPr>
          </a:p>
          <a:p>
            <a:pPr marL="457200" lvl="0" indent="-304800" algn="l" rtl="0">
              <a:spcBef>
                <a:spcPts val="0"/>
              </a:spcBef>
              <a:spcAft>
                <a:spcPts val="0"/>
              </a:spcAft>
              <a:buClr>
                <a:schemeClr val="dk1"/>
              </a:buClr>
              <a:buSzPts val="1200"/>
              <a:buFont typeface="Albert Sans"/>
              <a:buAutoNum type="arabicPeriod"/>
            </a:pPr>
            <a:r>
              <a:rPr lang="en" sz="1200" dirty="0">
                <a:solidFill>
                  <a:schemeClr val="dk1"/>
                </a:solidFill>
                <a:latin typeface="Albert Sans"/>
                <a:ea typeface="Albert Sans"/>
                <a:cs typeface="Albert Sans"/>
                <a:sym typeface="Albert Sans"/>
              </a:rPr>
              <a:t>Splitted Funding Column by </a:t>
            </a:r>
            <a:r>
              <a:rPr lang="en" sz="1200" u="sng" dirty="0">
                <a:solidFill>
                  <a:schemeClr val="dk1"/>
                </a:solidFill>
                <a:latin typeface="Albert Sans"/>
                <a:ea typeface="Albert Sans"/>
                <a:cs typeface="Albert Sans"/>
                <a:sym typeface="Albert Sans"/>
              </a:rPr>
              <a:t>Digit to Non Digit method</a:t>
            </a:r>
            <a:r>
              <a:rPr lang="en" sz="1200" dirty="0">
                <a:solidFill>
                  <a:schemeClr val="dk1"/>
                </a:solidFill>
                <a:latin typeface="Albert Sans"/>
                <a:ea typeface="Albert Sans"/>
                <a:cs typeface="Albert Sans"/>
                <a:sym typeface="Albert Sans"/>
              </a:rPr>
              <a:t>.</a:t>
            </a:r>
            <a:endParaRPr sz="1200" dirty="0">
              <a:solidFill>
                <a:schemeClr val="dk1"/>
              </a:solidFill>
              <a:latin typeface="Albert Sans"/>
              <a:ea typeface="Albert Sans"/>
              <a:cs typeface="Albert Sans"/>
              <a:sym typeface="Albert Sans"/>
            </a:endParaRPr>
          </a:p>
          <a:p>
            <a:pPr marL="457200" lvl="0" indent="-304800" algn="l" rtl="0">
              <a:spcBef>
                <a:spcPts val="0"/>
              </a:spcBef>
              <a:spcAft>
                <a:spcPts val="0"/>
              </a:spcAft>
              <a:buClr>
                <a:schemeClr val="dk1"/>
              </a:buClr>
              <a:buSzPts val="1200"/>
              <a:buFont typeface="Albert Sans"/>
              <a:buAutoNum type="arabicPeriod"/>
            </a:pPr>
            <a:r>
              <a:rPr lang="en" sz="1200" dirty="0">
                <a:solidFill>
                  <a:schemeClr val="dk1"/>
                </a:solidFill>
                <a:latin typeface="Albert Sans"/>
                <a:ea typeface="Albert Sans"/>
                <a:cs typeface="Albert Sans"/>
                <a:sym typeface="Albert Sans"/>
              </a:rPr>
              <a:t>Replaced $ in Funding column to Blank, rename funding.1 to </a:t>
            </a:r>
            <a:r>
              <a:rPr lang="en" sz="1200" b="1" dirty="0">
                <a:solidFill>
                  <a:schemeClr val="dk1"/>
                </a:solidFill>
                <a:latin typeface="Albert Sans"/>
                <a:ea typeface="Albert Sans"/>
                <a:cs typeface="Albert Sans"/>
                <a:sym typeface="Albert Sans"/>
              </a:rPr>
              <a:t>Funding value</a:t>
            </a:r>
            <a:r>
              <a:rPr lang="en" sz="1200" dirty="0">
                <a:solidFill>
                  <a:schemeClr val="dk1"/>
                </a:solidFill>
                <a:latin typeface="Albert Sans"/>
                <a:ea typeface="Albert Sans"/>
                <a:cs typeface="Albert Sans"/>
                <a:sym typeface="Albert Sans"/>
              </a:rPr>
              <a:t> and funding.2 to </a:t>
            </a:r>
            <a:r>
              <a:rPr lang="en" sz="1200" b="1" dirty="0">
                <a:solidFill>
                  <a:schemeClr val="dk1"/>
                </a:solidFill>
                <a:latin typeface="Albert Sans"/>
                <a:ea typeface="Albert Sans"/>
                <a:cs typeface="Albert Sans"/>
                <a:sym typeface="Albert Sans"/>
              </a:rPr>
              <a:t>Funding (B or M).</a:t>
            </a:r>
            <a:endParaRPr sz="1200" b="1" dirty="0">
              <a:solidFill>
                <a:schemeClr val="dk1"/>
              </a:solidFill>
              <a:latin typeface="Albert Sans"/>
              <a:ea typeface="Albert Sans"/>
              <a:cs typeface="Albert Sans"/>
              <a:sym typeface="Albert Sans"/>
            </a:endParaRPr>
          </a:p>
          <a:p>
            <a:pPr marL="457200" lvl="0" indent="-304800" algn="l" rtl="0">
              <a:spcBef>
                <a:spcPts val="0"/>
              </a:spcBef>
              <a:spcAft>
                <a:spcPts val="0"/>
              </a:spcAft>
              <a:buClr>
                <a:schemeClr val="dk1"/>
              </a:buClr>
              <a:buSzPts val="1200"/>
              <a:buFont typeface="Albert Sans"/>
              <a:buAutoNum type="arabicPeriod"/>
            </a:pPr>
            <a:r>
              <a:rPr lang="en" sz="1200" dirty="0">
                <a:solidFill>
                  <a:schemeClr val="dk1"/>
                </a:solidFill>
                <a:latin typeface="Albert Sans"/>
                <a:ea typeface="Albert Sans"/>
                <a:cs typeface="Albert Sans"/>
                <a:sym typeface="Albert Sans"/>
              </a:rPr>
              <a:t>Changed the data type of Funding value column to </a:t>
            </a:r>
            <a:r>
              <a:rPr lang="en" sz="1200" u="sng" dirty="0">
                <a:solidFill>
                  <a:schemeClr val="dk1"/>
                </a:solidFill>
                <a:latin typeface="Albert Sans"/>
                <a:ea typeface="Albert Sans"/>
                <a:cs typeface="Albert Sans"/>
                <a:sym typeface="Albert Sans"/>
              </a:rPr>
              <a:t>Fixed Decimal Number</a:t>
            </a:r>
            <a:r>
              <a:rPr lang="en" sz="1200" dirty="0">
                <a:solidFill>
                  <a:schemeClr val="dk1"/>
                </a:solidFill>
                <a:latin typeface="Albert Sans"/>
                <a:ea typeface="Albert Sans"/>
                <a:cs typeface="Albert Sans"/>
                <a:sym typeface="Albert Sans"/>
              </a:rPr>
              <a:t>.</a:t>
            </a:r>
            <a:endParaRPr sz="1200" dirty="0">
              <a:solidFill>
                <a:schemeClr val="dk1"/>
              </a:solidFill>
              <a:latin typeface="Albert Sans"/>
              <a:ea typeface="Albert Sans"/>
              <a:cs typeface="Albert Sans"/>
              <a:sym typeface="Albert Sans"/>
            </a:endParaRPr>
          </a:p>
          <a:p>
            <a:pPr marL="457200" lvl="0" indent="-304800" algn="l" rtl="0">
              <a:spcBef>
                <a:spcPts val="0"/>
              </a:spcBef>
              <a:spcAft>
                <a:spcPts val="0"/>
              </a:spcAft>
              <a:buClr>
                <a:schemeClr val="dk1"/>
              </a:buClr>
              <a:buSzPts val="1200"/>
              <a:buFont typeface="Albert Sans"/>
              <a:buAutoNum type="arabicPeriod"/>
            </a:pPr>
            <a:r>
              <a:rPr lang="en" sz="1200" dirty="0">
                <a:solidFill>
                  <a:schemeClr val="dk1"/>
                </a:solidFill>
                <a:latin typeface="Albert Sans"/>
                <a:ea typeface="Albert Sans"/>
                <a:cs typeface="Albert Sans"/>
                <a:sym typeface="Albert Sans"/>
              </a:rPr>
              <a:t>Created New Column </a:t>
            </a:r>
            <a:r>
              <a:rPr lang="en" sz="1200" b="1" dirty="0">
                <a:solidFill>
                  <a:schemeClr val="dk1"/>
                </a:solidFill>
                <a:latin typeface="Albert Sans"/>
                <a:ea typeface="Albert Sans"/>
                <a:cs typeface="Albert Sans"/>
                <a:sym typeface="Albert Sans"/>
              </a:rPr>
              <a:t>‘Funding’</a:t>
            </a:r>
            <a:r>
              <a:rPr lang="en" sz="1200" dirty="0">
                <a:solidFill>
                  <a:schemeClr val="dk1"/>
                </a:solidFill>
                <a:latin typeface="Albert Sans"/>
                <a:ea typeface="Albert Sans"/>
                <a:cs typeface="Albert Sans"/>
                <a:sym typeface="Albert Sans"/>
              </a:rPr>
              <a:t> using DAX as follows</a:t>
            </a:r>
            <a:r>
              <a:rPr lang="en" sz="1200" dirty="0" smtClean="0">
                <a:solidFill>
                  <a:schemeClr val="dk1"/>
                </a:solidFill>
                <a:latin typeface="Albert Sans"/>
                <a:ea typeface="Albert Sans"/>
                <a:cs typeface="Albert Sans"/>
                <a:sym typeface="Albert Sans"/>
              </a:rPr>
              <a:t>:</a:t>
            </a:r>
            <a:endParaRPr sz="1200" dirty="0">
              <a:solidFill>
                <a:schemeClr val="dk1"/>
              </a:solidFill>
              <a:latin typeface="Albert Sans"/>
              <a:ea typeface="Albert Sans"/>
              <a:cs typeface="Albert Sans"/>
              <a:sym typeface="Albert Sans"/>
            </a:endParaRPr>
          </a:p>
          <a:p>
            <a:pPr marL="914400" lvl="0" indent="0" algn="l" rtl="0">
              <a:spcBef>
                <a:spcPts val="0"/>
              </a:spcBef>
              <a:spcAft>
                <a:spcPts val="0"/>
              </a:spcAft>
              <a:buNone/>
            </a:pPr>
            <a:r>
              <a:rPr lang="en" sz="1200" i="1" dirty="0">
                <a:solidFill>
                  <a:schemeClr val="dk1"/>
                </a:solidFill>
                <a:latin typeface="Albert Sans"/>
                <a:ea typeface="Albert Sans"/>
                <a:cs typeface="Albert Sans"/>
                <a:sym typeface="Albert Sans"/>
              </a:rPr>
              <a:t>Funding(in $ Billions) = IF(Unicorn_ Companies[Funding B or M]="M", </a:t>
            </a:r>
            <a:endParaRPr sz="1200" i="1" dirty="0">
              <a:solidFill>
                <a:schemeClr val="dk1"/>
              </a:solidFill>
              <a:latin typeface="Albert Sans"/>
              <a:ea typeface="Albert Sans"/>
              <a:cs typeface="Albert Sans"/>
              <a:sym typeface="Albert Sans"/>
            </a:endParaRPr>
          </a:p>
          <a:p>
            <a:pPr marL="914400" lvl="0" indent="0" algn="l" rtl="0">
              <a:spcBef>
                <a:spcPts val="0"/>
              </a:spcBef>
              <a:spcAft>
                <a:spcPts val="0"/>
              </a:spcAft>
              <a:buNone/>
            </a:pPr>
            <a:r>
              <a:rPr lang="en" sz="1200" i="1" dirty="0">
                <a:solidFill>
                  <a:schemeClr val="dk1"/>
                </a:solidFill>
                <a:latin typeface="Albert Sans"/>
                <a:ea typeface="Albert Sans"/>
                <a:cs typeface="Albert Sans"/>
                <a:sym typeface="Albert Sans"/>
              </a:rPr>
              <a:t>Unicorn_Companies[ Funding Value]/1000,Unicorn_Companies[Funding Value]</a:t>
            </a:r>
            <a:endParaRPr sz="1200" i="1" dirty="0">
              <a:solidFill>
                <a:schemeClr val="dk1"/>
              </a:solidFill>
              <a:latin typeface="Albert Sans"/>
              <a:ea typeface="Albert Sans"/>
              <a:cs typeface="Albert Sans"/>
              <a:sym typeface="Albert Sans"/>
            </a:endParaRPr>
          </a:p>
          <a:p>
            <a:pPr marL="914400" lvl="0" indent="0" algn="l" rtl="0">
              <a:spcBef>
                <a:spcPts val="0"/>
              </a:spcBef>
              <a:spcAft>
                <a:spcPts val="0"/>
              </a:spcAft>
              <a:buNone/>
            </a:pPr>
            <a:endParaRPr sz="1200" i="1" dirty="0">
              <a:solidFill>
                <a:schemeClr val="dk1"/>
              </a:solidFill>
              <a:latin typeface="Albert Sans"/>
              <a:ea typeface="Albert Sans"/>
              <a:cs typeface="Albert Sans"/>
              <a:sym typeface="Albert Sans"/>
            </a:endParaRPr>
          </a:p>
          <a:p>
            <a:pPr marL="457200" lvl="0" indent="-304800" algn="l" rtl="0">
              <a:spcBef>
                <a:spcPts val="0"/>
              </a:spcBef>
              <a:spcAft>
                <a:spcPts val="0"/>
              </a:spcAft>
              <a:buClr>
                <a:schemeClr val="dk1"/>
              </a:buClr>
              <a:buSzPts val="1200"/>
            </a:pPr>
            <a:r>
              <a:rPr lang="en" sz="1200" dirty="0" smtClean="0">
                <a:solidFill>
                  <a:schemeClr val="dk1"/>
                </a:solidFill>
                <a:latin typeface="Albert Sans"/>
                <a:ea typeface="Albert Sans"/>
                <a:cs typeface="Albert Sans"/>
                <a:sym typeface="Albert Sans"/>
              </a:rPr>
              <a:t>	Created </a:t>
            </a:r>
            <a:r>
              <a:rPr lang="en" sz="1200" dirty="0">
                <a:solidFill>
                  <a:schemeClr val="dk1"/>
                </a:solidFill>
                <a:latin typeface="Albert Sans"/>
                <a:ea typeface="Albert Sans"/>
                <a:cs typeface="Albert Sans"/>
                <a:sym typeface="Albert Sans"/>
              </a:rPr>
              <a:t>New Column ‘</a:t>
            </a:r>
            <a:r>
              <a:rPr lang="en" sz="1200" b="1" dirty="0">
                <a:solidFill>
                  <a:schemeClr val="dk1"/>
                </a:solidFill>
                <a:latin typeface="Albert Sans"/>
                <a:ea typeface="Albert Sans"/>
                <a:cs typeface="Albert Sans"/>
                <a:sym typeface="Albert Sans"/>
              </a:rPr>
              <a:t>Year Joined’</a:t>
            </a:r>
            <a:r>
              <a:rPr lang="en" sz="1200" dirty="0">
                <a:solidFill>
                  <a:schemeClr val="dk1"/>
                </a:solidFill>
                <a:latin typeface="Albert Sans"/>
                <a:ea typeface="Albert Sans"/>
                <a:cs typeface="Albert Sans"/>
                <a:sym typeface="Albert Sans"/>
              </a:rPr>
              <a:t>  using DAX as follows</a:t>
            </a:r>
            <a:r>
              <a:rPr lang="en" sz="1200" dirty="0" smtClean="0">
                <a:solidFill>
                  <a:schemeClr val="dk1"/>
                </a:solidFill>
                <a:latin typeface="Albert Sans"/>
                <a:ea typeface="Albert Sans"/>
                <a:cs typeface="Albert Sans"/>
                <a:sym typeface="Albert Sans"/>
              </a:rPr>
              <a:t>:</a:t>
            </a:r>
            <a:endParaRPr sz="1200" dirty="0">
              <a:solidFill>
                <a:schemeClr val="dk1"/>
              </a:solidFill>
              <a:latin typeface="Albert Sans"/>
              <a:ea typeface="Albert Sans"/>
              <a:cs typeface="Albert Sans"/>
              <a:sym typeface="Albert Sans"/>
            </a:endParaRPr>
          </a:p>
          <a:p>
            <a:pPr marL="457200" lvl="0" indent="457200" algn="l" rtl="0">
              <a:spcBef>
                <a:spcPts val="0"/>
              </a:spcBef>
              <a:spcAft>
                <a:spcPts val="0"/>
              </a:spcAft>
              <a:buNone/>
            </a:pPr>
            <a:r>
              <a:rPr lang="en" sz="1200" i="1" dirty="0">
                <a:solidFill>
                  <a:schemeClr val="dk1"/>
                </a:solidFill>
                <a:latin typeface="Albert Sans"/>
                <a:ea typeface="Albert Sans"/>
                <a:cs typeface="Albert Sans"/>
                <a:sym typeface="Albert Sans"/>
              </a:rPr>
              <a:t>Year Joined = YEAR(Unicorn_Companies[Date Joined])</a:t>
            </a:r>
            <a:endParaRPr sz="1200" i="1" dirty="0">
              <a:solidFill>
                <a:schemeClr val="dk1"/>
              </a:solidFill>
              <a:latin typeface="Albert Sans"/>
              <a:ea typeface="Albert Sans"/>
              <a:cs typeface="Albert Sans"/>
              <a:sym typeface="Albert Sans"/>
            </a:endParaRPr>
          </a:p>
          <a:p>
            <a:pPr marL="457200" lvl="0" indent="0" algn="l" rtl="0">
              <a:spcBef>
                <a:spcPts val="0"/>
              </a:spcBef>
              <a:spcAft>
                <a:spcPts val="0"/>
              </a:spcAft>
              <a:buNone/>
            </a:pPr>
            <a:endParaRPr sz="1200" dirty="0">
              <a:solidFill>
                <a:schemeClr val="dk1"/>
              </a:solidFill>
              <a:latin typeface="Albert Sans"/>
              <a:ea typeface="Albert Sans"/>
              <a:cs typeface="Albert Sans"/>
              <a:sym typeface="Albert Sans"/>
            </a:endParaRPr>
          </a:p>
        </p:txBody>
      </p:sp>
      <p:cxnSp>
        <p:nvCxnSpPr>
          <p:cNvPr id="5" name="Google Shape;402;p58"/>
          <p:cNvCxnSpPr/>
          <p:nvPr/>
        </p:nvCxnSpPr>
        <p:spPr>
          <a:xfrm>
            <a:off x="533400" y="971550"/>
            <a:ext cx="7620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2"/>
          <p:cNvSpPr txBox="1">
            <a:spLocks noGrp="1"/>
          </p:cNvSpPr>
          <p:nvPr>
            <p:ph type="body" idx="1"/>
          </p:nvPr>
        </p:nvSpPr>
        <p:spPr>
          <a:xfrm>
            <a:off x="616200" y="133350"/>
            <a:ext cx="8527800" cy="3619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smtClean="0">
                <a:latin typeface="Arial"/>
                <a:ea typeface="Arial"/>
                <a:cs typeface="Arial"/>
                <a:sym typeface="Arial"/>
              </a:rPr>
              <a:t>Power </a:t>
            </a:r>
            <a:r>
              <a:rPr lang="en" sz="1400" b="1" dirty="0">
                <a:latin typeface="Arial"/>
                <a:ea typeface="Arial"/>
                <a:cs typeface="Arial"/>
                <a:sym typeface="Arial"/>
              </a:rPr>
              <a:t>Query Editor after Transformation</a:t>
            </a:r>
            <a:endParaRPr sz="1400" b="1" dirty="0">
              <a:latin typeface="Arial"/>
              <a:ea typeface="Arial"/>
              <a:cs typeface="Arial"/>
              <a:sym typeface="Arial"/>
            </a:endParaRPr>
          </a:p>
        </p:txBody>
      </p:sp>
      <p:pic>
        <p:nvPicPr>
          <p:cNvPr id="443" name="Google Shape;443;p62"/>
          <p:cNvPicPr preferRelativeResize="0"/>
          <p:nvPr/>
        </p:nvPicPr>
        <p:blipFill rotWithShape="1">
          <a:blip r:embed="rId3">
            <a:alphaModFix/>
          </a:blip>
          <a:srcRect l="68198" r="3"/>
          <a:stretch/>
        </p:blipFill>
        <p:spPr>
          <a:xfrm flipH="1">
            <a:off x="-24150" y="0"/>
            <a:ext cx="640499" cy="5143475"/>
          </a:xfrm>
          <a:prstGeom prst="rect">
            <a:avLst/>
          </a:prstGeom>
          <a:noFill/>
          <a:ln>
            <a:noFill/>
          </a:ln>
        </p:spPr>
      </p:pic>
      <p:pic>
        <p:nvPicPr>
          <p:cNvPr id="444" name="Google Shape;444;p62"/>
          <p:cNvPicPr preferRelativeResize="0"/>
          <p:nvPr/>
        </p:nvPicPr>
        <p:blipFill rotWithShape="1">
          <a:blip r:embed="rId4">
            <a:alphaModFix/>
          </a:blip>
          <a:srcRect b="5589"/>
          <a:stretch/>
        </p:blipFill>
        <p:spPr>
          <a:xfrm>
            <a:off x="616350" y="616875"/>
            <a:ext cx="8527801" cy="452659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3"/>
          <p:cNvSpPr txBox="1">
            <a:spLocks noGrp="1"/>
          </p:cNvSpPr>
          <p:nvPr>
            <p:ph type="body" idx="1"/>
          </p:nvPr>
        </p:nvSpPr>
        <p:spPr>
          <a:xfrm>
            <a:off x="616200" y="133350"/>
            <a:ext cx="8527800" cy="3619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latin typeface="Arial"/>
                <a:ea typeface="Arial"/>
                <a:cs typeface="Arial"/>
                <a:sym typeface="Arial"/>
              </a:rPr>
              <a:t>Loaded the Data in Power Bi Desktop</a:t>
            </a:r>
            <a:endParaRPr sz="1400" b="1" dirty="0">
              <a:latin typeface="Arial"/>
              <a:ea typeface="Arial"/>
              <a:cs typeface="Arial"/>
              <a:sym typeface="Arial"/>
            </a:endParaRPr>
          </a:p>
        </p:txBody>
      </p:sp>
      <p:pic>
        <p:nvPicPr>
          <p:cNvPr id="450" name="Google Shape;450;p63"/>
          <p:cNvPicPr preferRelativeResize="0"/>
          <p:nvPr/>
        </p:nvPicPr>
        <p:blipFill rotWithShape="1">
          <a:blip r:embed="rId3">
            <a:alphaModFix/>
          </a:blip>
          <a:srcRect l="68198" r="3"/>
          <a:stretch/>
        </p:blipFill>
        <p:spPr>
          <a:xfrm flipH="1">
            <a:off x="-24150" y="0"/>
            <a:ext cx="640499" cy="5143475"/>
          </a:xfrm>
          <a:prstGeom prst="rect">
            <a:avLst/>
          </a:prstGeom>
          <a:noFill/>
          <a:ln>
            <a:noFill/>
          </a:ln>
        </p:spPr>
      </p:pic>
      <p:pic>
        <p:nvPicPr>
          <p:cNvPr id="451" name="Google Shape;451;p63"/>
          <p:cNvPicPr preferRelativeResize="0"/>
          <p:nvPr/>
        </p:nvPicPr>
        <p:blipFill rotWithShape="1">
          <a:blip r:embed="rId4">
            <a:alphaModFix/>
          </a:blip>
          <a:srcRect b="5713"/>
          <a:stretch/>
        </p:blipFill>
        <p:spPr>
          <a:xfrm>
            <a:off x="616350" y="616800"/>
            <a:ext cx="8527801" cy="452076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64"/>
          <p:cNvSpPr txBox="1">
            <a:spLocks noGrp="1"/>
          </p:cNvSpPr>
          <p:nvPr>
            <p:ph type="title"/>
          </p:nvPr>
        </p:nvSpPr>
        <p:spPr>
          <a:xfrm>
            <a:off x="2029025" y="1428763"/>
            <a:ext cx="3665700" cy="167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Week 2</a:t>
            </a:r>
            <a:endParaRPr/>
          </a:p>
        </p:txBody>
      </p:sp>
      <p:sp>
        <p:nvSpPr>
          <p:cNvPr id="457" name="Google Shape;457;p64"/>
          <p:cNvSpPr txBox="1">
            <a:spLocks noGrp="1"/>
          </p:cNvSpPr>
          <p:nvPr>
            <p:ph type="title" idx="2"/>
          </p:nvPr>
        </p:nvSpPr>
        <p:spPr>
          <a:xfrm>
            <a:off x="720000" y="20277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8" name="Google Shape;458;p64"/>
          <p:cNvSpPr txBox="1">
            <a:spLocks noGrp="1"/>
          </p:cNvSpPr>
          <p:nvPr>
            <p:ph type="subTitle" idx="1"/>
          </p:nvPr>
        </p:nvSpPr>
        <p:spPr>
          <a:xfrm>
            <a:off x="720000" y="3765525"/>
            <a:ext cx="4854600" cy="598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Analysis using DAX function</a:t>
            </a:r>
            <a:endParaRPr/>
          </a:p>
          <a:p>
            <a:pPr marL="457200" lvl="0" indent="-317500" algn="l" rtl="0">
              <a:spcBef>
                <a:spcPts val="0"/>
              </a:spcBef>
              <a:spcAft>
                <a:spcPts val="0"/>
              </a:spcAft>
              <a:buSzPts val="1400"/>
              <a:buChar char="●"/>
            </a:pPr>
            <a:r>
              <a:rPr lang="en"/>
              <a:t>Visualization</a:t>
            </a:r>
            <a:endParaRPr/>
          </a:p>
        </p:txBody>
      </p:sp>
      <p:cxnSp>
        <p:nvCxnSpPr>
          <p:cNvPr id="459" name="Google Shape;459;p64"/>
          <p:cNvCxnSpPr/>
          <p:nvPr/>
        </p:nvCxnSpPr>
        <p:spPr>
          <a:xfrm>
            <a:off x="720000" y="3600175"/>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460" name="Google Shape;460;p64"/>
          <p:cNvGrpSpPr/>
          <p:nvPr/>
        </p:nvGrpSpPr>
        <p:grpSpPr>
          <a:xfrm>
            <a:off x="518561" y="355031"/>
            <a:ext cx="402866" cy="369933"/>
            <a:chOff x="6985538" y="307000"/>
            <a:chExt cx="1545325" cy="1419000"/>
          </a:xfrm>
        </p:grpSpPr>
        <p:sp>
          <p:nvSpPr>
            <p:cNvPr id="461" name="Google Shape;461;p64"/>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4"/>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4"/>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4"/>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4"/>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4"/>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7" name="Google Shape;467;p64"/>
          <p:cNvPicPr preferRelativeResize="0"/>
          <p:nvPr/>
        </p:nvPicPr>
        <p:blipFill>
          <a:blip r:embed="rId3">
            <a:alphaModFix/>
          </a:blip>
          <a:stretch>
            <a:fillRect/>
          </a:stretch>
        </p:blipFill>
        <p:spPr>
          <a:xfrm flipH="1">
            <a:off x="7129800" y="0"/>
            <a:ext cx="2014201" cy="5143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5"/>
          <p:cNvSpPr txBox="1">
            <a:spLocks noGrp="1"/>
          </p:cNvSpPr>
          <p:nvPr>
            <p:ph type="title"/>
          </p:nvPr>
        </p:nvSpPr>
        <p:spPr>
          <a:xfrm>
            <a:off x="3962400" y="1657350"/>
            <a:ext cx="50403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Exploratory Data Analysis</a:t>
            </a:r>
            <a:endParaRPr sz="4400" dirty="0">
              <a:solidFill>
                <a:schemeClr val="accent1"/>
              </a:solidFill>
            </a:endParaRPr>
          </a:p>
        </p:txBody>
      </p:sp>
      <p:grpSp>
        <p:nvGrpSpPr>
          <p:cNvPr id="473" name="Google Shape;473;p65"/>
          <p:cNvGrpSpPr/>
          <p:nvPr/>
        </p:nvGrpSpPr>
        <p:grpSpPr>
          <a:xfrm>
            <a:off x="8021086" y="540006"/>
            <a:ext cx="402866" cy="369933"/>
            <a:chOff x="6985538" y="307000"/>
            <a:chExt cx="1545325" cy="1419000"/>
          </a:xfrm>
        </p:grpSpPr>
        <p:sp>
          <p:nvSpPr>
            <p:cNvPr id="474" name="Google Shape;474;p65"/>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5"/>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65"/>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65"/>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5"/>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0" name="Google Shape;480;p65"/>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481" name="Google Shape;481;p65"/>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66"/>
          <p:cNvSpPr txBox="1">
            <a:spLocks noGrp="1"/>
          </p:cNvSpPr>
          <p:nvPr>
            <p:ph type="title"/>
          </p:nvPr>
        </p:nvSpPr>
        <p:spPr>
          <a:xfrm>
            <a:off x="2438400" y="282750"/>
            <a:ext cx="5664900" cy="84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Creating Slicers and Measures</a:t>
            </a:r>
            <a:endParaRPr sz="2000" dirty="0"/>
          </a:p>
        </p:txBody>
      </p:sp>
      <p:sp>
        <p:nvSpPr>
          <p:cNvPr id="487" name="Google Shape;487;p66"/>
          <p:cNvSpPr txBox="1">
            <a:spLocks noGrp="1"/>
          </p:cNvSpPr>
          <p:nvPr>
            <p:ph type="subTitle" idx="1"/>
          </p:nvPr>
        </p:nvSpPr>
        <p:spPr>
          <a:xfrm>
            <a:off x="2557625" y="2204350"/>
            <a:ext cx="6337800" cy="2594700"/>
          </a:xfrm>
          <a:prstGeom prst="rect">
            <a:avLst/>
          </a:prstGeom>
        </p:spPr>
        <p:txBody>
          <a:bodyPr spcFirstLastPara="1" wrap="square" lIns="91425" tIns="91425" rIns="91425" bIns="91425" anchor="ctr" anchorCtr="0">
            <a:noAutofit/>
          </a:bodyPr>
          <a:lstStyle/>
          <a:p>
            <a:pPr marL="457200" lvl="0" indent="-317500" algn="just" rtl="0">
              <a:spcBef>
                <a:spcPts val="0"/>
              </a:spcBef>
              <a:spcAft>
                <a:spcPts val="0"/>
              </a:spcAft>
              <a:buSzPts val="1400"/>
              <a:buChar char="●"/>
            </a:pPr>
            <a:r>
              <a:rPr lang="en"/>
              <a:t>Created </a:t>
            </a:r>
            <a:r>
              <a:rPr lang="en" u="sng"/>
              <a:t>six</a:t>
            </a:r>
            <a:r>
              <a:rPr lang="en"/>
              <a:t> (6) </a:t>
            </a:r>
            <a:r>
              <a:rPr lang="en" u="sng"/>
              <a:t>slicers</a:t>
            </a:r>
            <a:r>
              <a:rPr lang="en"/>
              <a:t> for six columns of the dataset as follows:</a:t>
            </a:r>
            <a:endParaRPr/>
          </a:p>
          <a:p>
            <a:pPr marL="0" lvl="0" indent="0" algn="just" rtl="0">
              <a:spcBef>
                <a:spcPts val="0"/>
              </a:spcBef>
              <a:spcAft>
                <a:spcPts val="0"/>
              </a:spcAft>
              <a:buClr>
                <a:schemeClr val="dk1"/>
              </a:buClr>
              <a:buSzPts val="1100"/>
              <a:buFont typeface="Arial"/>
              <a:buNone/>
            </a:pPr>
            <a:endParaRPr/>
          </a:p>
          <a:p>
            <a:pPr marL="914400" lvl="0" indent="-304800" algn="just" rtl="0">
              <a:spcBef>
                <a:spcPts val="0"/>
              </a:spcBef>
              <a:spcAft>
                <a:spcPts val="0"/>
              </a:spcAft>
              <a:buSzPts val="1200"/>
              <a:buAutoNum type="arabicPeriod"/>
            </a:pPr>
            <a:r>
              <a:rPr lang="en"/>
              <a:t>Slicer 1 -&gt; Year Joined</a:t>
            </a:r>
            <a:endParaRPr/>
          </a:p>
          <a:p>
            <a:pPr marL="914400" lvl="0" indent="-304800" algn="just" rtl="0">
              <a:spcBef>
                <a:spcPts val="0"/>
              </a:spcBef>
              <a:spcAft>
                <a:spcPts val="0"/>
              </a:spcAft>
              <a:buSzPts val="1200"/>
              <a:buAutoNum type="arabicPeriod"/>
            </a:pPr>
            <a:r>
              <a:rPr lang="en"/>
              <a:t>Slicer 2 -&gt; Company</a:t>
            </a:r>
            <a:endParaRPr/>
          </a:p>
          <a:p>
            <a:pPr marL="914400" lvl="0" indent="-304800" algn="just" rtl="0">
              <a:spcBef>
                <a:spcPts val="0"/>
              </a:spcBef>
              <a:spcAft>
                <a:spcPts val="0"/>
              </a:spcAft>
              <a:buSzPts val="1200"/>
              <a:buAutoNum type="arabicPeriod"/>
            </a:pPr>
            <a:r>
              <a:rPr lang="en"/>
              <a:t>Slicer 3 -&gt; Country</a:t>
            </a:r>
            <a:endParaRPr/>
          </a:p>
          <a:p>
            <a:pPr marL="914400" lvl="0" indent="-304800" algn="just" rtl="0">
              <a:spcBef>
                <a:spcPts val="0"/>
              </a:spcBef>
              <a:spcAft>
                <a:spcPts val="0"/>
              </a:spcAft>
              <a:buSzPts val="1200"/>
              <a:buAutoNum type="arabicPeriod"/>
            </a:pPr>
            <a:r>
              <a:rPr lang="en"/>
              <a:t>Slicer 4 -&gt; Continent</a:t>
            </a:r>
            <a:endParaRPr/>
          </a:p>
          <a:p>
            <a:pPr marL="914400" lvl="0" indent="-304800" algn="just" rtl="0">
              <a:spcBef>
                <a:spcPts val="0"/>
              </a:spcBef>
              <a:spcAft>
                <a:spcPts val="0"/>
              </a:spcAft>
              <a:buSzPts val="1200"/>
              <a:buAutoNum type="arabicPeriod"/>
            </a:pPr>
            <a:r>
              <a:rPr lang="en"/>
              <a:t>Slicer 5 -&gt; City</a:t>
            </a:r>
            <a:endParaRPr/>
          </a:p>
          <a:p>
            <a:pPr marL="914400" lvl="0" indent="-304800" algn="just" rtl="0">
              <a:spcBef>
                <a:spcPts val="0"/>
              </a:spcBef>
              <a:spcAft>
                <a:spcPts val="0"/>
              </a:spcAft>
              <a:buSzPts val="1200"/>
              <a:buAutoNum type="arabicPeriod"/>
            </a:pPr>
            <a:r>
              <a:rPr lang="en"/>
              <a:t>Slicer 6 -&gt; Industry</a:t>
            </a:r>
            <a:endParaRPr/>
          </a:p>
          <a:p>
            <a:pPr marL="0" lvl="0" indent="0" algn="just" rtl="0">
              <a:spcBef>
                <a:spcPts val="0"/>
              </a:spcBef>
              <a:spcAft>
                <a:spcPts val="0"/>
              </a:spcAft>
              <a:buNone/>
            </a:pPr>
            <a:endParaRPr/>
          </a:p>
          <a:p>
            <a:pPr marL="457200" lvl="0" indent="-317500" algn="just" rtl="0">
              <a:spcBef>
                <a:spcPts val="0"/>
              </a:spcBef>
              <a:spcAft>
                <a:spcPts val="0"/>
              </a:spcAft>
              <a:buSzPts val="1400"/>
              <a:buChar char="●"/>
            </a:pPr>
            <a:r>
              <a:rPr lang="en"/>
              <a:t>Created </a:t>
            </a:r>
            <a:r>
              <a:rPr lang="en" u="sng"/>
              <a:t>New Measure</a:t>
            </a:r>
            <a:r>
              <a:rPr lang="en"/>
              <a:t> to calculate </a:t>
            </a:r>
            <a:r>
              <a:rPr lang="en" b="1"/>
              <a:t>Valuation to Funding</a:t>
            </a:r>
            <a:r>
              <a:rPr lang="en"/>
              <a:t> ratio as follows:</a:t>
            </a:r>
            <a:endParaRPr/>
          </a:p>
          <a:p>
            <a:pPr marL="0" lvl="0" indent="0" algn="just" rtl="0">
              <a:spcBef>
                <a:spcPts val="0"/>
              </a:spcBef>
              <a:spcAft>
                <a:spcPts val="0"/>
              </a:spcAft>
              <a:buNone/>
            </a:pPr>
            <a:endParaRPr/>
          </a:p>
          <a:p>
            <a:pPr marL="457200" lvl="0" indent="0" algn="just" rtl="0">
              <a:spcBef>
                <a:spcPts val="0"/>
              </a:spcBef>
              <a:spcAft>
                <a:spcPts val="0"/>
              </a:spcAft>
              <a:buClr>
                <a:schemeClr val="dk1"/>
              </a:buClr>
              <a:buSzPts val="1100"/>
              <a:buFont typeface="Arial"/>
              <a:buNone/>
            </a:pPr>
            <a:r>
              <a:rPr lang="en" b="1" i="1"/>
              <a:t>Valuation to Funding Ratio</a:t>
            </a:r>
            <a:r>
              <a:rPr lang="en" i="1"/>
              <a:t> = DIVIDE(SUM(Unicorn Companies Valuation (in $B), SUM(Unicorn Companies[Funding (in $B)])</a:t>
            </a:r>
            <a:endParaRPr/>
          </a:p>
          <a:p>
            <a:pPr marL="0" lvl="0" indent="0" algn="just" rtl="0">
              <a:spcBef>
                <a:spcPts val="0"/>
              </a:spcBef>
              <a:spcAft>
                <a:spcPts val="0"/>
              </a:spcAft>
              <a:buClr>
                <a:schemeClr val="dk1"/>
              </a:buClr>
              <a:buSzPts val="1100"/>
              <a:buFont typeface="Arial"/>
              <a:buNone/>
            </a:pPr>
            <a:endParaRPr/>
          </a:p>
          <a:p>
            <a:pPr marL="457200" lvl="0" indent="-317500" algn="just" rtl="0">
              <a:spcBef>
                <a:spcPts val="0"/>
              </a:spcBef>
              <a:spcAft>
                <a:spcPts val="0"/>
              </a:spcAft>
              <a:buSzPts val="1400"/>
              <a:buChar char="●"/>
            </a:pPr>
            <a:r>
              <a:rPr lang="en"/>
              <a:t>Created New Measure to calculate No. of Years to become a company to Unicorn as follows:</a:t>
            </a:r>
            <a:endParaRPr/>
          </a:p>
          <a:p>
            <a:pPr marL="0" lvl="0" indent="0" algn="just" rtl="0">
              <a:spcBef>
                <a:spcPts val="0"/>
              </a:spcBef>
              <a:spcAft>
                <a:spcPts val="0"/>
              </a:spcAft>
              <a:buClr>
                <a:schemeClr val="dk1"/>
              </a:buClr>
              <a:buSzPts val="1100"/>
              <a:buFont typeface="Arial"/>
              <a:buNone/>
            </a:pPr>
            <a:endParaRPr/>
          </a:p>
          <a:p>
            <a:pPr marL="457200" lvl="0" indent="0" algn="just" rtl="0">
              <a:spcBef>
                <a:spcPts val="0"/>
              </a:spcBef>
              <a:spcAft>
                <a:spcPts val="0"/>
              </a:spcAft>
              <a:buClr>
                <a:schemeClr val="dk1"/>
              </a:buClr>
              <a:buSzPts val="1100"/>
              <a:buFont typeface="Arial"/>
              <a:buNone/>
            </a:pPr>
            <a:r>
              <a:rPr lang="en" b="1" i="1"/>
              <a:t>Years to become Unicorn</a:t>
            </a:r>
            <a:r>
              <a:rPr lang="en" i="1"/>
              <a:t> = abs(Unicorn Companies[Year Joined] - Unicorn Companies[Year Founded] &lt; 0)</a:t>
            </a:r>
            <a:endParaRPr i="1"/>
          </a:p>
          <a:p>
            <a:pPr marL="0" lvl="0" indent="0" algn="just"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457200" lvl="0" indent="0" algn="l" rtl="0">
              <a:spcBef>
                <a:spcPts val="0"/>
              </a:spcBef>
              <a:spcAft>
                <a:spcPts val="0"/>
              </a:spcAft>
              <a:buNone/>
            </a:pPr>
            <a:endParaRPr/>
          </a:p>
        </p:txBody>
      </p:sp>
      <p:grpSp>
        <p:nvGrpSpPr>
          <p:cNvPr id="488" name="Google Shape;488;p66"/>
          <p:cNvGrpSpPr/>
          <p:nvPr/>
        </p:nvGrpSpPr>
        <p:grpSpPr>
          <a:xfrm>
            <a:off x="8222524" y="504281"/>
            <a:ext cx="402866" cy="369933"/>
            <a:chOff x="6985538" y="307000"/>
            <a:chExt cx="1545325" cy="1419000"/>
          </a:xfrm>
        </p:grpSpPr>
        <p:sp>
          <p:nvSpPr>
            <p:cNvPr id="489" name="Google Shape;489;p66"/>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6"/>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6"/>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6"/>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6"/>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6"/>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5" name="Google Shape;495;p66"/>
          <p:cNvCxnSpPr/>
          <p:nvPr/>
        </p:nvCxnSpPr>
        <p:spPr>
          <a:xfrm>
            <a:off x="2557625" y="1059350"/>
            <a:ext cx="5940300" cy="0"/>
          </a:xfrm>
          <a:prstGeom prst="straightConnector1">
            <a:avLst/>
          </a:prstGeom>
          <a:noFill/>
          <a:ln w="9525" cap="flat" cmpd="sng">
            <a:solidFill>
              <a:schemeClr val="dk1"/>
            </a:solidFill>
            <a:prstDash val="solid"/>
            <a:round/>
            <a:headEnd type="none" w="med" len="med"/>
            <a:tailEnd type="none" w="med" len="med"/>
          </a:ln>
        </p:spPr>
      </p:cxnSp>
      <p:pic>
        <p:nvPicPr>
          <p:cNvPr id="496" name="Google Shape;496;p66"/>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497" name="Google Shape;497;p66"/>
          <p:cNvSpPr/>
          <p:nvPr/>
        </p:nvSpPr>
        <p:spPr>
          <a:xfrm>
            <a:off x="-29800" y="-24000"/>
            <a:ext cx="18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7"/>
          <p:cNvSpPr txBox="1">
            <a:spLocks noGrp="1"/>
          </p:cNvSpPr>
          <p:nvPr>
            <p:ph type="title"/>
          </p:nvPr>
        </p:nvSpPr>
        <p:spPr>
          <a:xfrm>
            <a:off x="3915025" y="1714950"/>
            <a:ext cx="52290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Visualization of Data</a:t>
            </a:r>
            <a:endParaRPr sz="4400" dirty="0">
              <a:solidFill>
                <a:schemeClr val="accent1"/>
              </a:solidFill>
            </a:endParaRPr>
          </a:p>
        </p:txBody>
      </p:sp>
      <p:grpSp>
        <p:nvGrpSpPr>
          <p:cNvPr id="504" name="Google Shape;504;p67"/>
          <p:cNvGrpSpPr/>
          <p:nvPr/>
        </p:nvGrpSpPr>
        <p:grpSpPr>
          <a:xfrm>
            <a:off x="8021086" y="540006"/>
            <a:ext cx="402866" cy="369933"/>
            <a:chOff x="6985538" y="307000"/>
            <a:chExt cx="1545325" cy="1419000"/>
          </a:xfrm>
        </p:grpSpPr>
        <p:sp>
          <p:nvSpPr>
            <p:cNvPr id="505" name="Google Shape;505;p67"/>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7"/>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7"/>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7"/>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7"/>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11" name="Google Shape;511;p67"/>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512" name="Google Shape;512;p67"/>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8"/>
          <p:cNvSpPr txBox="1">
            <a:spLocks noGrp="1"/>
          </p:cNvSpPr>
          <p:nvPr>
            <p:ph type="title"/>
          </p:nvPr>
        </p:nvSpPr>
        <p:spPr>
          <a:xfrm>
            <a:off x="609600" y="5143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Visualization of Data</a:t>
            </a:r>
            <a:endParaRPr sz="2000" dirty="0"/>
          </a:p>
        </p:txBody>
      </p:sp>
      <p:sp>
        <p:nvSpPr>
          <p:cNvPr id="518" name="Google Shape;518;p68"/>
          <p:cNvSpPr txBox="1">
            <a:spLocks noGrp="1"/>
          </p:cNvSpPr>
          <p:nvPr>
            <p:ph type="subTitle" idx="4294967295"/>
          </p:nvPr>
        </p:nvSpPr>
        <p:spPr>
          <a:xfrm>
            <a:off x="639000" y="1029725"/>
            <a:ext cx="7866000" cy="39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t>Question 1: Which Company is having highest Return on Investment (ROI)?</a:t>
            </a:r>
            <a:endParaRPr sz="1200"/>
          </a:p>
          <a:p>
            <a:pPr marL="0" lvl="0" indent="0" algn="l" rtl="0">
              <a:spcBef>
                <a:spcPts val="1200"/>
              </a:spcBef>
              <a:spcAft>
                <a:spcPts val="0"/>
              </a:spcAft>
              <a:buClr>
                <a:schemeClr val="dk1"/>
              </a:buClr>
              <a:buSzPts val="1100"/>
              <a:buFont typeface="Arial"/>
              <a:buNone/>
            </a:pPr>
            <a:r>
              <a:rPr lang="en" sz="1200"/>
              <a:t>Created </a:t>
            </a:r>
            <a:r>
              <a:rPr lang="en" sz="1200" b="1" i="1"/>
              <a:t>Matrix</a:t>
            </a:r>
            <a:r>
              <a:rPr lang="en" sz="1200"/>
              <a:t> chart</a:t>
            </a:r>
            <a:endParaRPr sz="1200"/>
          </a:p>
          <a:p>
            <a:pPr marL="0" lvl="0" indent="0" algn="l" rtl="0">
              <a:spcBef>
                <a:spcPts val="1200"/>
              </a:spcBef>
              <a:spcAft>
                <a:spcPts val="0"/>
              </a:spcAft>
              <a:buClr>
                <a:schemeClr val="dk1"/>
              </a:buClr>
              <a:buSzPts val="1100"/>
              <a:buFont typeface="Arial"/>
              <a:buNone/>
            </a:pPr>
            <a:r>
              <a:rPr lang="en" sz="1200" u="sng"/>
              <a:t>Rows</a:t>
            </a:r>
            <a:r>
              <a:rPr lang="en" sz="1200"/>
              <a:t>: Company</a:t>
            </a:r>
            <a:endParaRPr sz="1200"/>
          </a:p>
          <a:p>
            <a:pPr marL="0" lvl="0" indent="0" algn="l" rtl="0">
              <a:spcBef>
                <a:spcPts val="1200"/>
              </a:spcBef>
              <a:spcAft>
                <a:spcPts val="0"/>
              </a:spcAft>
              <a:buClr>
                <a:schemeClr val="dk1"/>
              </a:buClr>
              <a:buSzPts val="1100"/>
              <a:buFont typeface="Arial"/>
              <a:buNone/>
            </a:pPr>
            <a:r>
              <a:rPr lang="en" sz="1200" u="sng"/>
              <a:t>Values</a:t>
            </a:r>
            <a:r>
              <a:rPr lang="en" sz="1200"/>
              <a:t>: Valuation to Funding to Evaluation Measure</a:t>
            </a:r>
            <a:endParaRPr sz="1200"/>
          </a:p>
          <a:p>
            <a:pPr marL="0" lvl="0" indent="0" algn="l" rtl="0">
              <a:spcBef>
                <a:spcPts val="1200"/>
              </a:spcBef>
              <a:spcAft>
                <a:spcPts val="0"/>
              </a:spcAft>
              <a:buClr>
                <a:schemeClr val="dk1"/>
              </a:buClr>
              <a:buSzPts val="1100"/>
              <a:buFont typeface="Arial"/>
              <a:buNone/>
            </a:pPr>
            <a:r>
              <a:rPr lang="en" sz="1200"/>
              <a:t>Sorted in descending order to know the company having highest return on investment</a:t>
            </a:r>
            <a:endParaRPr sz="1200"/>
          </a:p>
          <a:p>
            <a:pPr marL="0" lvl="0" indent="0" algn="l" rtl="0">
              <a:spcBef>
                <a:spcPts val="1200"/>
              </a:spcBef>
              <a:spcAft>
                <a:spcPts val="0"/>
              </a:spcAft>
              <a:buClr>
                <a:schemeClr val="dk1"/>
              </a:buClr>
              <a:buSzPts val="1100"/>
              <a:buFont typeface="Arial"/>
              <a:buNone/>
            </a:pPr>
            <a:r>
              <a:rPr lang="en" sz="1200" b="1"/>
              <a:t>Answer:</a:t>
            </a:r>
            <a:r>
              <a:rPr lang="en" sz="1200"/>
              <a:t> </a:t>
            </a:r>
            <a:r>
              <a:rPr lang="en" sz="1200" b="1" i="1"/>
              <a:t>Zapier</a:t>
            </a:r>
            <a:r>
              <a:rPr lang="en" sz="1200"/>
              <a:t> company has the highest ROI</a:t>
            </a:r>
            <a:endParaRPr sz="1200"/>
          </a:p>
          <a:p>
            <a:pPr marL="0" lvl="0" indent="0" algn="l" rtl="0">
              <a:spcBef>
                <a:spcPts val="1200"/>
              </a:spcBef>
              <a:spcAft>
                <a:spcPts val="0"/>
              </a:spcAft>
              <a:buClr>
                <a:schemeClr val="dk1"/>
              </a:buClr>
              <a:buSzPts val="1100"/>
              <a:buFont typeface="Arial"/>
              <a:buNone/>
            </a:pPr>
            <a:r>
              <a:rPr lang="en" sz="1200" b="1"/>
              <a:t>Question 2: Which country has the most unicorns?</a:t>
            </a:r>
            <a:endParaRPr sz="1200"/>
          </a:p>
          <a:p>
            <a:pPr marL="0" lvl="0" indent="0" algn="l" rtl="0">
              <a:spcBef>
                <a:spcPts val="1200"/>
              </a:spcBef>
              <a:spcAft>
                <a:spcPts val="0"/>
              </a:spcAft>
              <a:buClr>
                <a:schemeClr val="dk1"/>
              </a:buClr>
              <a:buSzPts val="1100"/>
              <a:buFont typeface="Arial"/>
              <a:buNone/>
            </a:pPr>
            <a:r>
              <a:rPr lang="en" sz="1200"/>
              <a:t>Created </a:t>
            </a:r>
            <a:r>
              <a:rPr lang="en" sz="1200" b="1" i="1"/>
              <a:t>Map</a:t>
            </a:r>
            <a:r>
              <a:rPr lang="en" sz="1200"/>
              <a:t> chart</a:t>
            </a:r>
            <a:endParaRPr sz="1200"/>
          </a:p>
          <a:p>
            <a:pPr marL="0" lvl="0" indent="0" algn="l" rtl="0">
              <a:spcBef>
                <a:spcPts val="1200"/>
              </a:spcBef>
              <a:spcAft>
                <a:spcPts val="0"/>
              </a:spcAft>
              <a:buClr>
                <a:schemeClr val="dk1"/>
              </a:buClr>
              <a:buSzPts val="1100"/>
              <a:buFont typeface="Arial"/>
              <a:buNone/>
            </a:pPr>
            <a:r>
              <a:rPr lang="en" sz="1200" u="sng"/>
              <a:t>Location:</a:t>
            </a:r>
            <a:r>
              <a:rPr lang="en" sz="1200"/>
              <a:t> Country</a:t>
            </a:r>
            <a:endParaRPr sz="1200"/>
          </a:p>
          <a:p>
            <a:pPr marL="0" lvl="0" indent="0" algn="l" rtl="0">
              <a:spcBef>
                <a:spcPts val="1200"/>
              </a:spcBef>
              <a:spcAft>
                <a:spcPts val="0"/>
              </a:spcAft>
              <a:buClr>
                <a:schemeClr val="dk1"/>
              </a:buClr>
              <a:buSzPts val="1100"/>
              <a:buFont typeface="Arial"/>
              <a:buNone/>
            </a:pPr>
            <a:r>
              <a:rPr lang="en" sz="1200" u="sng"/>
              <a:t>Bubble size</a:t>
            </a:r>
            <a:r>
              <a:rPr lang="en" sz="1200"/>
              <a:t> : count of Company</a:t>
            </a:r>
            <a:endParaRPr sz="1200"/>
          </a:p>
          <a:p>
            <a:pPr marL="0" lvl="0" indent="0" algn="l" rtl="0">
              <a:spcBef>
                <a:spcPts val="1200"/>
              </a:spcBef>
              <a:spcAft>
                <a:spcPts val="1200"/>
              </a:spcAft>
              <a:buClr>
                <a:schemeClr val="dk1"/>
              </a:buClr>
              <a:buSzPts val="1100"/>
              <a:buFont typeface="Arial"/>
              <a:buNone/>
            </a:pPr>
            <a:r>
              <a:rPr lang="en" sz="1200" b="1"/>
              <a:t>Answer</a:t>
            </a:r>
            <a:r>
              <a:rPr lang="en" sz="1200"/>
              <a:t>: </a:t>
            </a:r>
            <a:r>
              <a:rPr lang="en" sz="1200" b="1" i="1"/>
              <a:t>USA</a:t>
            </a:r>
            <a:r>
              <a:rPr lang="en" sz="1200" i="1"/>
              <a:t> </a:t>
            </a:r>
            <a:r>
              <a:rPr lang="en" sz="1200"/>
              <a:t>country has the most of the unicorns</a:t>
            </a:r>
            <a:endParaRPr sz="1200"/>
          </a:p>
        </p:txBody>
      </p:sp>
      <p:cxnSp>
        <p:nvCxnSpPr>
          <p:cNvPr id="5" name="Google Shape;495;p66"/>
          <p:cNvCxnSpPr/>
          <p:nvPr/>
        </p:nvCxnSpPr>
        <p:spPr>
          <a:xfrm>
            <a:off x="685800" y="971550"/>
            <a:ext cx="5940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51"/>
          <p:cNvSpPr txBox="1">
            <a:spLocks noGrp="1"/>
          </p:cNvSpPr>
          <p:nvPr>
            <p:ph type="title" idx="14"/>
          </p:nvPr>
        </p:nvSpPr>
        <p:spPr>
          <a:xfrm>
            <a:off x="943975" y="2047149"/>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07" name="Google Shape;307;p51"/>
          <p:cNvSpPr txBox="1">
            <a:spLocks noGrp="1"/>
          </p:cNvSpPr>
          <p:nvPr>
            <p:ph type="title" idx="15"/>
          </p:nvPr>
        </p:nvSpPr>
        <p:spPr>
          <a:xfrm>
            <a:off x="943975" y="3844823"/>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08" name="Google Shape;308;p51"/>
          <p:cNvSpPr txBox="1">
            <a:spLocks noGrp="1"/>
          </p:cNvSpPr>
          <p:nvPr>
            <p:ph type="title" idx="13"/>
          </p:nvPr>
        </p:nvSpPr>
        <p:spPr>
          <a:xfrm>
            <a:off x="943975" y="2945986"/>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09" name="Google Shape;309;p51"/>
          <p:cNvSpPr txBox="1">
            <a:spLocks noGrp="1"/>
          </p:cNvSpPr>
          <p:nvPr>
            <p:ph type="title" idx="9"/>
          </p:nvPr>
        </p:nvSpPr>
        <p:spPr>
          <a:xfrm>
            <a:off x="943975" y="1148312"/>
            <a:ext cx="775800" cy="7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0" name="Google Shape;310;p51"/>
          <p:cNvSpPr txBox="1">
            <a:spLocks noGrp="1"/>
          </p:cNvSpPr>
          <p:nvPr>
            <p:ph type="title"/>
          </p:nvPr>
        </p:nvSpPr>
        <p:spPr>
          <a:xfrm>
            <a:off x="720000" y="55681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11" name="Google Shape;311;p51"/>
          <p:cNvSpPr txBox="1">
            <a:spLocks noGrp="1"/>
          </p:cNvSpPr>
          <p:nvPr>
            <p:ph type="title" idx="2"/>
          </p:nvPr>
        </p:nvSpPr>
        <p:spPr>
          <a:xfrm>
            <a:off x="1872275" y="1330862"/>
            <a:ext cx="3879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1</a:t>
            </a:r>
            <a:endParaRPr/>
          </a:p>
        </p:txBody>
      </p:sp>
      <p:sp>
        <p:nvSpPr>
          <p:cNvPr id="312" name="Google Shape;312;p51"/>
          <p:cNvSpPr txBox="1">
            <a:spLocks noGrp="1"/>
          </p:cNvSpPr>
          <p:nvPr>
            <p:ph type="title" idx="3"/>
          </p:nvPr>
        </p:nvSpPr>
        <p:spPr>
          <a:xfrm>
            <a:off x="1872275" y="2229699"/>
            <a:ext cx="3879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2</a:t>
            </a:r>
            <a:endParaRPr/>
          </a:p>
        </p:txBody>
      </p:sp>
      <p:sp>
        <p:nvSpPr>
          <p:cNvPr id="313" name="Google Shape;313;p51"/>
          <p:cNvSpPr txBox="1">
            <a:spLocks noGrp="1"/>
          </p:cNvSpPr>
          <p:nvPr>
            <p:ph type="subTitle" idx="1"/>
          </p:nvPr>
        </p:nvSpPr>
        <p:spPr>
          <a:xfrm>
            <a:off x="4822025" y="1241300"/>
            <a:ext cx="3420600" cy="572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400"/>
              <a:t>Data Acquisition and Data Modelling</a:t>
            </a:r>
            <a:endParaRPr sz="1400"/>
          </a:p>
        </p:txBody>
      </p:sp>
      <p:sp>
        <p:nvSpPr>
          <p:cNvPr id="314" name="Google Shape;314;p51"/>
          <p:cNvSpPr txBox="1">
            <a:spLocks noGrp="1"/>
          </p:cNvSpPr>
          <p:nvPr>
            <p:ph type="subTitle" idx="4"/>
          </p:nvPr>
        </p:nvSpPr>
        <p:spPr>
          <a:xfrm>
            <a:off x="4879425" y="2140150"/>
            <a:ext cx="3420600" cy="5727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en" sz="1400"/>
              <a:t>Analysis using DAX Functions </a:t>
            </a:r>
            <a:endParaRPr sz="1400"/>
          </a:p>
        </p:txBody>
      </p:sp>
      <p:sp>
        <p:nvSpPr>
          <p:cNvPr id="315" name="Google Shape;315;p51"/>
          <p:cNvSpPr txBox="1">
            <a:spLocks noGrp="1"/>
          </p:cNvSpPr>
          <p:nvPr>
            <p:ph type="title" idx="5"/>
          </p:nvPr>
        </p:nvSpPr>
        <p:spPr>
          <a:xfrm>
            <a:off x="1872275" y="3128536"/>
            <a:ext cx="3879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3</a:t>
            </a:r>
            <a:endParaRPr/>
          </a:p>
        </p:txBody>
      </p:sp>
      <p:sp>
        <p:nvSpPr>
          <p:cNvPr id="316" name="Google Shape;316;p51"/>
          <p:cNvSpPr txBox="1">
            <a:spLocks noGrp="1"/>
          </p:cNvSpPr>
          <p:nvPr>
            <p:ph type="title" idx="6"/>
          </p:nvPr>
        </p:nvSpPr>
        <p:spPr>
          <a:xfrm>
            <a:off x="1872275" y="4027373"/>
            <a:ext cx="38796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4</a:t>
            </a:r>
            <a:endParaRPr/>
          </a:p>
        </p:txBody>
      </p:sp>
      <p:sp>
        <p:nvSpPr>
          <p:cNvPr id="317" name="Google Shape;317;p51"/>
          <p:cNvSpPr txBox="1">
            <a:spLocks noGrp="1"/>
          </p:cNvSpPr>
          <p:nvPr>
            <p:ph type="subTitle" idx="7"/>
          </p:nvPr>
        </p:nvSpPr>
        <p:spPr>
          <a:xfrm>
            <a:off x="4948331" y="3038975"/>
            <a:ext cx="3351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400"/>
              <a:t>Visualization and Dashboard Preparation</a:t>
            </a:r>
            <a:endParaRPr sz="1400"/>
          </a:p>
        </p:txBody>
      </p:sp>
      <p:sp>
        <p:nvSpPr>
          <p:cNvPr id="318" name="Google Shape;318;p51"/>
          <p:cNvSpPr txBox="1">
            <a:spLocks noGrp="1"/>
          </p:cNvSpPr>
          <p:nvPr>
            <p:ph type="subTitle" idx="8"/>
          </p:nvPr>
        </p:nvSpPr>
        <p:spPr>
          <a:xfrm>
            <a:off x="4948179" y="3937825"/>
            <a:ext cx="3351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400"/>
              <a:t>Formatting and Project Testing</a:t>
            </a:r>
            <a:endParaRPr sz="1400"/>
          </a:p>
        </p:txBody>
      </p:sp>
      <p:cxnSp>
        <p:nvCxnSpPr>
          <p:cNvPr id="319" name="Google Shape;319;p51"/>
          <p:cNvCxnSpPr/>
          <p:nvPr/>
        </p:nvCxnSpPr>
        <p:spPr>
          <a:xfrm>
            <a:off x="894450" y="1977675"/>
            <a:ext cx="7306200" cy="0"/>
          </a:xfrm>
          <a:prstGeom prst="straightConnector1">
            <a:avLst/>
          </a:prstGeom>
          <a:noFill/>
          <a:ln w="9525" cap="flat" cmpd="sng">
            <a:solidFill>
              <a:schemeClr val="dk1"/>
            </a:solidFill>
            <a:prstDash val="solid"/>
            <a:round/>
            <a:headEnd type="none" w="med" len="med"/>
            <a:tailEnd type="none" w="med" len="med"/>
          </a:ln>
        </p:spPr>
      </p:cxnSp>
      <p:cxnSp>
        <p:nvCxnSpPr>
          <p:cNvPr id="320" name="Google Shape;320;p51"/>
          <p:cNvCxnSpPr/>
          <p:nvPr/>
        </p:nvCxnSpPr>
        <p:spPr>
          <a:xfrm>
            <a:off x="894450" y="2876316"/>
            <a:ext cx="7306200" cy="0"/>
          </a:xfrm>
          <a:prstGeom prst="straightConnector1">
            <a:avLst/>
          </a:prstGeom>
          <a:noFill/>
          <a:ln w="9525" cap="flat" cmpd="sng">
            <a:solidFill>
              <a:schemeClr val="dk1"/>
            </a:solidFill>
            <a:prstDash val="solid"/>
            <a:round/>
            <a:headEnd type="none" w="med" len="med"/>
            <a:tailEnd type="none" w="med" len="med"/>
          </a:ln>
        </p:spPr>
      </p:cxnSp>
      <p:cxnSp>
        <p:nvCxnSpPr>
          <p:cNvPr id="321" name="Google Shape;321;p51"/>
          <p:cNvCxnSpPr/>
          <p:nvPr/>
        </p:nvCxnSpPr>
        <p:spPr>
          <a:xfrm>
            <a:off x="894450" y="3774957"/>
            <a:ext cx="7306200" cy="0"/>
          </a:xfrm>
          <a:prstGeom prst="straightConnector1">
            <a:avLst/>
          </a:prstGeom>
          <a:noFill/>
          <a:ln w="9525" cap="flat" cmpd="sng">
            <a:solidFill>
              <a:schemeClr val="dk1"/>
            </a:solidFill>
            <a:prstDash val="solid"/>
            <a:round/>
            <a:headEnd type="none" w="med" len="med"/>
            <a:tailEnd type="none" w="med" len="med"/>
          </a:ln>
        </p:spPr>
      </p:cxnSp>
      <p:grpSp>
        <p:nvGrpSpPr>
          <p:cNvPr id="322" name="Google Shape;322;p51"/>
          <p:cNvGrpSpPr/>
          <p:nvPr/>
        </p:nvGrpSpPr>
        <p:grpSpPr>
          <a:xfrm>
            <a:off x="254511" y="658206"/>
            <a:ext cx="402866" cy="369933"/>
            <a:chOff x="6985538" y="307000"/>
            <a:chExt cx="1545325" cy="1419000"/>
          </a:xfrm>
        </p:grpSpPr>
        <p:sp>
          <p:nvSpPr>
            <p:cNvPr id="323" name="Google Shape;323;p5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9"/>
          <p:cNvSpPr txBox="1">
            <a:spLocks noGrp="1"/>
          </p:cNvSpPr>
          <p:nvPr>
            <p:ph type="title" idx="8"/>
          </p:nvPr>
        </p:nvSpPr>
        <p:spPr>
          <a:xfrm>
            <a:off x="401725" y="5034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Visualization of Data</a:t>
            </a:r>
            <a:endParaRPr sz="2000" dirty="0"/>
          </a:p>
        </p:txBody>
      </p:sp>
      <p:sp>
        <p:nvSpPr>
          <p:cNvPr id="525" name="Google Shape;525;p69"/>
          <p:cNvSpPr txBox="1"/>
          <p:nvPr/>
        </p:nvSpPr>
        <p:spPr>
          <a:xfrm>
            <a:off x="401725" y="1272300"/>
            <a:ext cx="7841400" cy="35613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b="1">
                <a:solidFill>
                  <a:schemeClr val="dk1"/>
                </a:solidFill>
                <a:latin typeface="Albert Sans"/>
                <a:ea typeface="Albert Sans"/>
                <a:cs typeface="Albert Sans"/>
                <a:sym typeface="Albert Sans"/>
              </a:rPr>
              <a:t>Question 3: Which Year has the most number of unicorns?</a:t>
            </a:r>
            <a:endParaRPr sz="1200" b="1">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b="1">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a:solidFill>
                  <a:schemeClr val="dk1"/>
                </a:solidFill>
                <a:latin typeface="Albert Sans"/>
                <a:ea typeface="Albert Sans"/>
                <a:cs typeface="Albert Sans"/>
                <a:sym typeface="Albert Sans"/>
              </a:rPr>
              <a:t>Created </a:t>
            </a:r>
            <a:r>
              <a:rPr lang="en" sz="1200" b="1" i="1">
                <a:solidFill>
                  <a:schemeClr val="dk1"/>
                </a:solidFill>
                <a:latin typeface="Albert Sans"/>
                <a:ea typeface="Albert Sans"/>
                <a:cs typeface="Albert Sans"/>
                <a:sym typeface="Albert Sans"/>
              </a:rPr>
              <a:t>Stacked column</a:t>
            </a:r>
            <a:r>
              <a:rPr lang="en" sz="1200">
                <a:solidFill>
                  <a:schemeClr val="dk1"/>
                </a:solidFill>
                <a:latin typeface="Albert Sans"/>
                <a:ea typeface="Albert Sans"/>
                <a:cs typeface="Albert Sans"/>
                <a:sym typeface="Albert Sans"/>
              </a:rPr>
              <a:t> chart</a:t>
            </a: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u="sng">
                <a:solidFill>
                  <a:schemeClr val="dk1"/>
                </a:solidFill>
                <a:latin typeface="Albert Sans"/>
                <a:ea typeface="Albert Sans"/>
                <a:cs typeface="Albert Sans"/>
                <a:sym typeface="Albert Sans"/>
              </a:rPr>
              <a:t>X axis:</a:t>
            </a:r>
            <a:r>
              <a:rPr lang="en" sz="1200">
                <a:solidFill>
                  <a:schemeClr val="dk1"/>
                </a:solidFill>
                <a:latin typeface="Albert Sans"/>
                <a:ea typeface="Albert Sans"/>
                <a:cs typeface="Albert Sans"/>
                <a:sym typeface="Albert Sans"/>
              </a:rPr>
              <a:t> Year Joined</a:t>
            </a: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u="sng">
                <a:solidFill>
                  <a:schemeClr val="dk1"/>
                </a:solidFill>
                <a:latin typeface="Albert Sans"/>
                <a:ea typeface="Albert Sans"/>
                <a:cs typeface="Albert Sans"/>
                <a:sym typeface="Albert Sans"/>
              </a:rPr>
              <a:t>Y axis :</a:t>
            </a:r>
            <a:r>
              <a:rPr lang="en" sz="1200">
                <a:solidFill>
                  <a:schemeClr val="dk1"/>
                </a:solidFill>
                <a:latin typeface="Albert Sans"/>
                <a:ea typeface="Albert Sans"/>
                <a:cs typeface="Albert Sans"/>
                <a:sym typeface="Albert Sans"/>
              </a:rPr>
              <a:t> Count of company</a:t>
            </a: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a:solidFill>
                  <a:schemeClr val="dk1"/>
                </a:solidFill>
                <a:latin typeface="Albert Sans"/>
                <a:ea typeface="Albert Sans"/>
                <a:cs typeface="Albert Sans"/>
                <a:sym typeface="Albert Sans"/>
              </a:rPr>
              <a:t>Filtered this visual to show greater than 2015 year onwards</a:t>
            </a: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b="1">
                <a:solidFill>
                  <a:schemeClr val="dk1"/>
                </a:solidFill>
                <a:latin typeface="Albert Sans"/>
                <a:ea typeface="Albert Sans"/>
                <a:cs typeface="Albert Sans"/>
                <a:sym typeface="Albert Sans"/>
              </a:rPr>
              <a:t>Answer:</a:t>
            </a:r>
            <a:r>
              <a:rPr lang="en" sz="1200">
                <a:solidFill>
                  <a:schemeClr val="dk1"/>
                </a:solidFill>
                <a:latin typeface="Albert Sans"/>
                <a:ea typeface="Albert Sans"/>
                <a:cs typeface="Albert Sans"/>
                <a:sym typeface="Albert Sans"/>
              </a:rPr>
              <a:t> </a:t>
            </a:r>
            <a:r>
              <a:rPr lang="en" sz="1200" b="1" i="1">
                <a:solidFill>
                  <a:schemeClr val="dk1"/>
                </a:solidFill>
                <a:latin typeface="Albert Sans"/>
                <a:ea typeface="Albert Sans"/>
                <a:cs typeface="Albert Sans"/>
                <a:sym typeface="Albert Sans"/>
              </a:rPr>
              <a:t>2021</a:t>
            </a:r>
            <a:r>
              <a:rPr lang="en" sz="1200" b="1">
                <a:solidFill>
                  <a:schemeClr val="dk1"/>
                </a:solidFill>
                <a:latin typeface="Albert Sans"/>
                <a:ea typeface="Albert Sans"/>
                <a:cs typeface="Albert Sans"/>
                <a:sym typeface="Albert Sans"/>
              </a:rPr>
              <a:t> </a:t>
            </a:r>
            <a:r>
              <a:rPr lang="en" sz="1200">
                <a:solidFill>
                  <a:schemeClr val="dk1"/>
                </a:solidFill>
                <a:latin typeface="Albert Sans"/>
                <a:ea typeface="Albert Sans"/>
                <a:cs typeface="Albert Sans"/>
                <a:sym typeface="Albert Sans"/>
              </a:rPr>
              <a:t>year has the most number of unicorns</a:t>
            </a: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r>
              <a:rPr lang="en" sz="1200" b="1">
                <a:solidFill>
                  <a:schemeClr val="dk1"/>
                </a:solidFill>
                <a:latin typeface="Albert Sans"/>
                <a:ea typeface="Albert Sans"/>
                <a:cs typeface="Albert Sans"/>
                <a:sym typeface="Albert Sans"/>
              </a:rPr>
              <a:t>Question 4: No. of Years for a company to become a Unicorn</a:t>
            </a:r>
            <a:endParaRPr sz="1200" b="1">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r>
              <a:rPr lang="en" sz="1200">
                <a:solidFill>
                  <a:schemeClr val="dk1"/>
                </a:solidFill>
                <a:latin typeface="Albert Sans"/>
                <a:ea typeface="Albert Sans"/>
                <a:cs typeface="Albert Sans"/>
                <a:sym typeface="Albert Sans"/>
              </a:rPr>
              <a:t>Created a  </a:t>
            </a:r>
            <a:r>
              <a:rPr lang="en" sz="1200" b="1" i="1">
                <a:solidFill>
                  <a:schemeClr val="dk1"/>
                </a:solidFill>
                <a:latin typeface="Albert Sans"/>
                <a:ea typeface="Albert Sans"/>
                <a:cs typeface="Albert Sans"/>
                <a:sym typeface="Albert Sans"/>
              </a:rPr>
              <a:t>Card</a:t>
            </a:r>
            <a:r>
              <a:rPr lang="en" sz="1200" i="1">
                <a:solidFill>
                  <a:schemeClr val="dk1"/>
                </a:solidFill>
                <a:latin typeface="Albert Sans"/>
                <a:ea typeface="Albert Sans"/>
                <a:cs typeface="Albert Sans"/>
                <a:sym typeface="Albert Sans"/>
              </a:rPr>
              <a:t> </a:t>
            </a:r>
            <a:r>
              <a:rPr lang="en" sz="1200">
                <a:solidFill>
                  <a:schemeClr val="dk1"/>
                </a:solidFill>
                <a:latin typeface="Albert Sans"/>
                <a:ea typeface="Albert Sans"/>
                <a:cs typeface="Albert Sans"/>
                <a:sym typeface="Albert Sans"/>
              </a:rPr>
              <a:t>Visual for Average Years to become Unicorn</a:t>
            </a: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r>
              <a:rPr lang="en" sz="1200" b="1">
                <a:solidFill>
                  <a:schemeClr val="dk1"/>
                </a:solidFill>
                <a:latin typeface="Albert Sans"/>
                <a:ea typeface="Albert Sans"/>
                <a:cs typeface="Albert Sans"/>
                <a:sym typeface="Albert Sans"/>
              </a:rPr>
              <a:t>Answer:</a:t>
            </a:r>
            <a:r>
              <a:rPr lang="en" sz="1200">
                <a:solidFill>
                  <a:schemeClr val="dk1"/>
                </a:solidFill>
                <a:latin typeface="Albert Sans"/>
                <a:ea typeface="Albert Sans"/>
                <a:cs typeface="Albert Sans"/>
                <a:sym typeface="Albert Sans"/>
              </a:rPr>
              <a:t> </a:t>
            </a:r>
            <a:r>
              <a:rPr lang="en" sz="1200" b="1" i="1">
                <a:solidFill>
                  <a:schemeClr val="dk1"/>
                </a:solidFill>
                <a:latin typeface="Albert Sans"/>
                <a:ea typeface="Albert Sans"/>
                <a:cs typeface="Albert Sans"/>
                <a:sym typeface="Albert Sans"/>
              </a:rPr>
              <a:t>7</a:t>
            </a:r>
            <a:r>
              <a:rPr lang="en" sz="1200" i="1">
                <a:solidFill>
                  <a:schemeClr val="dk1"/>
                </a:solidFill>
                <a:latin typeface="Albert Sans"/>
                <a:ea typeface="Albert Sans"/>
                <a:cs typeface="Albert Sans"/>
                <a:sym typeface="Albert Sans"/>
              </a:rPr>
              <a:t> </a:t>
            </a:r>
            <a:r>
              <a:rPr lang="en" sz="1200">
                <a:solidFill>
                  <a:schemeClr val="dk1"/>
                </a:solidFill>
                <a:latin typeface="Albert Sans"/>
                <a:ea typeface="Albert Sans"/>
                <a:cs typeface="Albert Sans"/>
                <a:sym typeface="Albert Sans"/>
              </a:rPr>
              <a:t>Years</a:t>
            </a: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a:solidFill>
                <a:schemeClr val="dk1"/>
              </a:solidFill>
              <a:latin typeface="Albert Sans"/>
              <a:ea typeface="Albert Sans"/>
              <a:cs typeface="Albert Sans"/>
              <a:sym typeface="Albert Sans"/>
            </a:endParaRPr>
          </a:p>
        </p:txBody>
      </p:sp>
      <p:cxnSp>
        <p:nvCxnSpPr>
          <p:cNvPr id="5" name="Google Shape;495;p66"/>
          <p:cNvCxnSpPr/>
          <p:nvPr/>
        </p:nvCxnSpPr>
        <p:spPr>
          <a:xfrm>
            <a:off x="457200" y="971550"/>
            <a:ext cx="5940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70"/>
          <p:cNvSpPr txBox="1">
            <a:spLocks noGrp="1"/>
          </p:cNvSpPr>
          <p:nvPr>
            <p:ph type="body" idx="1"/>
          </p:nvPr>
        </p:nvSpPr>
        <p:spPr>
          <a:xfrm>
            <a:off x="616200" y="133350"/>
            <a:ext cx="8527800" cy="30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latin typeface="Arial"/>
                <a:ea typeface="Arial"/>
                <a:cs typeface="Arial"/>
                <a:sym typeface="Arial"/>
              </a:rPr>
              <a:t>Visualized the Data</a:t>
            </a:r>
            <a:endParaRPr sz="1400" b="1" dirty="0">
              <a:latin typeface="Arial"/>
              <a:ea typeface="Arial"/>
              <a:cs typeface="Arial"/>
              <a:sym typeface="Arial"/>
            </a:endParaRPr>
          </a:p>
        </p:txBody>
      </p:sp>
      <p:pic>
        <p:nvPicPr>
          <p:cNvPr id="532" name="Google Shape;532;p70"/>
          <p:cNvPicPr preferRelativeResize="0"/>
          <p:nvPr/>
        </p:nvPicPr>
        <p:blipFill rotWithShape="1">
          <a:blip r:embed="rId3">
            <a:alphaModFix/>
          </a:blip>
          <a:srcRect l="68198" r="3"/>
          <a:stretch/>
        </p:blipFill>
        <p:spPr>
          <a:xfrm flipH="1">
            <a:off x="-24150" y="0"/>
            <a:ext cx="640499" cy="5143475"/>
          </a:xfrm>
          <a:prstGeom prst="rect">
            <a:avLst/>
          </a:prstGeom>
          <a:noFill/>
          <a:ln>
            <a:noFill/>
          </a:ln>
        </p:spPr>
      </p:pic>
      <p:pic>
        <p:nvPicPr>
          <p:cNvPr id="533" name="Google Shape;533;p70"/>
          <p:cNvPicPr preferRelativeResize="0"/>
          <p:nvPr/>
        </p:nvPicPr>
        <p:blipFill>
          <a:blip r:embed="rId4">
            <a:alphaModFix/>
          </a:blip>
          <a:stretch>
            <a:fillRect/>
          </a:stretch>
        </p:blipFill>
        <p:spPr>
          <a:xfrm>
            <a:off x="616350" y="616800"/>
            <a:ext cx="8527800" cy="4526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71"/>
          <p:cNvSpPr txBox="1">
            <a:spLocks noGrp="1"/>
          </p:cNvSpPr>
          <p:nvPr>
            <p:ph type="title"/>
          </p:nvPr>
        </p:nvSpPr>
        <p:spPr>
          <a:xfrm flipH="1">
            <a:off x="3053725" y="1417300"/>
            <a:ext cx="4038300" cy="1673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en"/>
              <a:t>Week 3</a:t>
            </a:r>
            <a:endParaRPr/>
          </a:p>
        </p:txBody>
      </p:sp>
      <p:sp>
        <p:nvSpPr>
          <p:cNvPr id="539" name="Google Shape;539;p71"/>
          <p:cNvSpPr txBox="1">
            <a:spLocks noGrp="1"/>
          </p:cNvSpPr>
          <p:nvPr>
            <p:ph type="title" idx="2"/>
          </p:nvPr>
        </p:nvSpPr>
        <p:spPr>
          <a:xfrm flipH="1">
            <a:off x="7200900" y="20277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40" name="Google Shape;540;p71"/>
          <p:cNvSpPr txBox="1">
            <a:spLocks noGrp="1"/>
          </p:cNvSpPr>
          <p:nvPr>
            <p:ph type="subTitle" idx="1"/>
          </p:nvPr>
        </p:nvSpPr>
        <p:spPr>
          <a:xfrm flipH="1">
            <a:off x="4482475" y="3765525"/>
            <a:ext cx="4986300" cy="598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Advanced Visualization</a:t>
            </a:r>
            <a:endParaRPr/>
          </a:p>
          <a:p>
            <a:pPr marL="457200" lvl="0" indent="-317500" algn="l" rtl="0">
              <a:spcBef>
                <a:spcPts val="0"/>
              </a:spcBef>
              <a:spcAft>
                <a:spcPts val="0"/>
              </a:spcAft>
              <a:buSzPts val="1400"/>
              <a:buChar char="●"/>
            </a:pPr>
            <a:r>
              <a:rPr lang="en"/>
              <a:t>Dashboard Preparation</a:t>
            </a:r>
            <a:endParaRPr/>
          </a:p>
        </p:txBody>
      </p:sp>
      <p:cxnSp>
        <p:nvCxnSpPr>
          <p:cNvPr id="541" name="Google Shape;541;p71"/>
          <p:cNvCxnSpPr/>
          <p:nvPr/>
        </p:nvCxnSpPr>
        <p:spPr>
          <a:xfrm rot="10800000">
            <a:off x="2018712" y="3600175"/>
            <a:ext cx="6405300" cy="0"/>
          </a:xfrm>
          <a:prstGeom prst="straightConnector1">
            <a:avLst/>
          </a:prstGeom>
          <a:noFill/>
          <a:ln w="9525" cap="flat" cmpd="sng">
            <a:solidFill>
              <a:schemeClr val="dk1"/>
            </a:solidFill>
            <a:prstDash val="solid"/>
            <a:round/>
            <a:headEnd type="none" w="med" len="med"/>
            <a:tailEnd type="none" w="med" len="med"/>
          </a:ln>
        </p:spPr>
      </p:cxnSp>
      <p:grpSp>
        <p:nvGrpSpPr>
          <p:cNvPr id="542" name="Google Shape;542;p71"/>
          <p:cNvGrpSpPr/>
          <p:nvPr/>
        </p:nvGrpSpPr>
        <p:grpSpPr>
          <a:xfrm flipH="1">
            <a:off x="8222585" y="355031"/>
            <a:ext cx="402866" cy="369933"/>
            <a:chOff x="6985538" y="307000"/>
            <a:chExt cx="1545325" cy="1419000"/>
          </a:xfrm>
        </p:grpSpPr>
        <p:sp>
          <p:nvSpPr>
            <p:cNvPr id="543" name="Google Shape;543;p71"/>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1"/>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1"/>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1"/>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1"/>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1"/>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49" name="Google Shape;549;p71"/>
          <p:cNvPicPr preferRelativeResize="0"/>
          <p:nvPr/>
        </p:nvPicPr>
        <p:blipFill>
          <a:blip r:embed="rId3">
            <a:alphaModFix/>
          </a:blip>
          <a:stretch>
            <a:fillRect/>
          </a:stretch>
        </p:blipFill>
        <p:spPr>
          <a:xfrm>
            <a:off x="11" y="12"/>
            <a:ext cx="2014201" cy="51434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72"/>
          <p:cNvSpPr txBox="1">
            <a:spLocks noGrp="1"/>
          </p:cNvSpPr>
          <p:nvPr>
            <p:ph type="title"/>
          </p:nvPr>
        </p:nvSpPr>
        <p:spPr>
          <a:xfrm>
            <a:off x="3954600" y="1714938"/>
            <a:ext cx="51894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Advanced Visualization</a:t>
            </a:r>
            <a:endParaRPr sz="4400" dirty="0">
              <a:solidFill>
                <a:schemeClr val="accent1"/>
              </a:solidFill>
            </a:endParaRPr>
          </a:p>
        </p:txBody>
      </p:sp>
      <p:grpSp>
        <p:nvGrpSpPr>
          <p:cNvPr id="555" name="Google Shape;555;p72"/>
          <p:cNvGrpSpPr/>
          <p:nvPr/>
        </p:nvGrpSpPr>
        <p:grpSpPr>
          <a:xfrm>
            <a:off x="8021086" y="540006"/>
            <a:ext cx="402866" cy="369933"/>
            <a:chOff x="6985538" y="307000"/>
            <a:chExt cx="1545325" cy="1419000"/>
          </a:xfrm>
        </p:grpSpPr>
        <p:sp>
          <p:nvSpPr>
            <p:cNvPr id="556" name="Google Shape;556;p72"/>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72"/>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72"/>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72"/>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72"/>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72"/>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62" name="Google Shape;562;p72"/>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563" name="Google Shape;563;p72"/>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73"/>
          <p:cNvSpPr txBox="1">
            <a:spLocks noGrp="1"/>
          </p:cNvSpPr>
          <p:nvPr>
            <p:ph type="title" idx="8"/>
          </p:nvPr>
        </p:nvSpPr>
        <p:spPr>
          <a:xfrm>
            <a:off x="401725" y="6412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Visualization of Data</a:t>
            </a:r>
            <a:endParaRPr sz="2000" dirty="0"/>
          </a:p>
        </p:txBody>
      </p:sp>
      <p:sp>
        <p:nvSpPr>
          <p:cNvPr id="569" name="Google Shape;569;p73"/>
          <p:cNvSpPr txBox="1"/>
          <p:nvPr/>
        </p:nvSpPr>
        <p:spPr>
          <a:xfrm>
            <a:off x="413075" y="1410075"/>
            <a:ext cx="7841400" cy="369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b="1">
                <a:solidFill>
                  <a:schemeClr val="dk1"/>
                </a:solidFill>
                <a:latin typeface="Albert Sans"/>
                <a:ea typeface="Albert Sans"/>
                <a:cs typeface="Albert Sans"/>
                <a:sym typeface="Albert Sans"/>
              </a:rPr>
              <a:t>Question 5: Which Investor founded most of the Unicorns?</a:t>
            </a:r>
            <a:endParaRPr sz="1200" b="1">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b="1">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a:solidFill>
                  <a:schemeClr val="dk1"/>
                </a:solidFill>
                <a:latin typeface="Albert Sans"/>
                <a:ea typeface="Albert Sans"/>
                <a:cs typeface="Albert Sans"/>
                <a:sym typeface="Albert Sans"/>
              </a:rPr>
              <a:t>Created new table named </a:t>
            </a:r>
            <a:r>
              <a:rPr lang="en" sz="1200" b="1">
                <a:solidFill>
                  <a:schemeClr val="dk1"/>
                </a:solidFill>
                <a:latin typeface="Albert Sans"/>
                <a:ea typeface="Albert Sans"/>
                <a:cs typeface="Albert Sans"/>
                <a:sym typeface="Albert Sans"/>
              </a:rPr>
              <a:t>Investor Data</a:t>
            </a:r>
            <a:r>
              <a:rPr lang="en" sz="1200">
                <a:solidFill>
                  <a:schemeClr val="dk1"/>
                </a:solidFill>
                <a:latin typeface="Albert Sans"/>
                <a:ea typeface="Albert Sans"/>
                <a:cs typeface="Albert Sans"/>
                <a:sym typeface="Albert Sans"/>
              </a:rPr>
              <a:t> by:</a:t>
            </a: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a:solidFill>
                <a:schemeClr val="dk1"/>
              </a:solidFill>
              <a:latin typeface="Albert Sans"/>
              <a:ea typeface="Albert Sans"/>
              <a:cs typeface="Albert Sans"/>
              <a:sym typeface="Albert Sans"/>
            </a:endParaRPr>
          </a:p>
          <a:p>
            <a:pPr marL="457200" lvl="0" indent="-304800" algn="l" rtl="0">
              <a:lnSpc>
                <a:spcPct val="150000"/>
              </a:lnSpc>
              <a:spcBef>
                <a:spcPts val="0"/>
              </a:spcBef>
              <a:spcAft>
                <a:spcPts val="0"/>
              </a:spcAft>
              <a:buClr>
                <a:schemeClr val="dk1"/>
              </a:buClr>
              <a:buSzPts val="1200"/>
              <a:buFont typeface="Albert Sans"/>
              <a:buAutoNum type="arabicPeriod"/>
            </a:pPr>
            <a:r>
              <a:rPr lang="en" sz="1200">
                <a:solidFill>
                  <a:schemeClr val="dk1"/>
                </a:solidFill>
                <a:latin typeface="Albert Sans"/>
                <a:ea typeface="Albert Sans"/>
                <a:cs typeface="Albert Sans"/>
                <a:sym typeface="Albert Sans"/>
              </a:rPr>
              <a:t>Creating a </a:t>
            </a:r>
            <a:r>
              <a:rPr lang="en" sz="1200" u="sng">
                <a:solidFill>
                  <a:schemeClr val="dk1"/>
                </a:solidFill>
                <a:latin typeface="Albert Sans"/>
                <a:ea typeface="Albert Sans"/>
                <a:cs typeface="Albert Sans"/>
                <a:sym typeface="Albert Sans"/>
              </a:rPr>
              <a:t>reference</a:t>
            </a:r>
            <a:r>
              <a:rPr lang="en" sz="1200">
                <a:solidFill>
                  <a:schemeClr val="dk1"/>
                </a:solidFill>
                <a:latin typeface="Albert Sans"/>
                <a:ea typeface="Albert Sans"/>
                <a:cs typeface="Albert Sans"/>
                <a:sym typeface="Albert Sans"/>
              </a:rPr>
              <a:t> to the original table.</a:t>
            </a:r>
            <a:endParaRPr sz="1200">
              <a:solidFill>
                <a:schemeClr val="dk1"/>
              </a:solidFill>
              <a:latin typeface="Albert Sans"/>
              <a:ea typeface="Albert Sans"/>
              <a:cs typeface="Albert Sans"/>
              <a:sym typeface="Albert Sans"/>
            </a:endParaRPr>
          </a:p>
          <a:p>
            <a:pPr marL="457200" lvl="0" indent="-304800" algn="l" rtl="0">
              <a:lnSpc>
                <a:spcPct val="150000"/>
              </a:lnSpc>
              <a:spcBef>
                <a:spcPts val="0"/>
              </a:spcBef>
              <a:spcAft>
                <a:spcPts val="0"/>
              </a:spcAft>
              <a:buClr>
                <a:schemeClr val="dk1"/>
              </a:buClr>
              <a:buSzPts val="1200"/>
              <a:buFont typeface="Albert Sans"/>
              <a:buAutoNum type="arabicPeriod"/>
            </a:pPr>
            <a:r>
              <a:rPr lang="en" sz="1200">
                <a:solidFill>
                  <a:schemeClr val="dk1"/>
                </a:solidFill>
                <a:latin typeface="Albert Sans"/>
                <a:ea typeface="Albert Sans"/>
                <a:cs typeface="Albert Sans"/>
                <a:sym typeface="Albert Sans"/>
              </a:rPr>
              <a:t>Splitted </a:t>
            </a:r>
            <a:r>
              <a:rPr lang="en" sz="1200" i="1">
                <a:solidFill>
                  <a:schemeClr val="dk1"/>
                </a:solidFill>
                <a:latin typeface="Albert Sans"/>
                <a:ea typeface="Albert Sans"/>
                <a:cs typeface="Albert Sans"/>
                <a:sym typeface="Albert Sans"/>
              </a:rPr>
              <a:t>Select Investors</a:t>
            </a:r>
            <a:r>
              <a:rPr lang="en" sz="1200">
                <a:solidFill>
                  <a:schemeClr val="dk1"/>
                </a:solidFill>
                <a:latin typeface="Albert Sans"/>
                <a:ea typeface="Albert Sans"/>
                <a:cs typeface="Albert Sans"/>
                <a:sym typeface="Albert Sans"/>
              </a:rPr>
              <a:t> column by choosing </a:t>
            </a:r>
            <a:r>
              <a:rPr lang="en" sz="1200" u="sng">
                <a:solidFill>
                  <a:schemeClr val="dk1"/>
                </a:solidFill>
                <a:latin typeface="Albert Sans"/>
                <a:ea typeface="Albert Sans"/>
                <a:cs typeface="Albert Sans"/>
                <a:sym typeface="Albert Sans"/>
              </a:rPr>
              <a:t>Comma delimiter</a:t>
            </a:r>
            <a:r>
              <a:rPr lang="en" sz="1200">
                <a:solidFill>
                  <a:schemeClr val="dk1"/>
                </a:solidFill>
                <a:latin typeface="Albert Sans"/>
                <a:ea typeface="Albert Sans"/>
                <a:cs typeface="Albert Sans"/>
                <a:sym typeface="Albert Sans"/>
              </a:rPr>
              <a:t> by </a:t>
            </a:r>
            <a:r>
              <a:rPr lang="en" sz="1200" i="1">
                <a:solidFill>
                  <a:schemeClr val="dk1"/>
                </a:solidFill>
                <a:latin typeface="Albert Sans"/>
                <a:ea typeface="Albert Sans"/>
                <a:cs typeface="Albert Sans"/>
                <a:sym typeface="Albert Sans"/>
              </a:rPr>
              <a:t>Rows</a:t>
            </a:r>
            <a:r>
              <a:rPr lang="en" sz="1200">
                <a:solidFill>
                  <a:schemeClr val="dk1"/>
                </a:solidFill>
                <a:latin typeface="Albert Sans"/>
                <a:ea typeface="Albert Sans"/>
                <a:cs typeface="Albert Sans"/>
                <a:sym typeface="Albert Sans"/>
              </a:rPr>
              <a:t>.</a:t>
            </a:r>
            <a:endParaRPr sz="1200">
              <a:solidFill>
                <a:schemeClr val="dk1"/>
              </a:solidFill>
              <a:latin typeface="Albert Sans"/>
              <a:ea typeface="Albert Sans"/>
              <a:cs typeface="Albert Sans"/>
              <a:sym typeface="Albert Sans"/>
            </a:endParaRPr>
          </a:p>
          <a:p>
            <a:pPr marL="457200" lvl="0" indent="0" algn="l" rtl="0">
              <a:lnSpc>
                <a:spcPct val="115000"/>
              </a:lnSpc>
              <a:spcBef>
                <a:spcPts val="0"/>
              </a:spcBef>
              <a:spcAft>
                <a:spcPts val="0"/>
              </a:spcAft>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a:solidFill>
                  <a:schemeClr val="dk1"/>
                </a:solidFill>
                <a:latin typeface="Albert Sans"/>
                <a:ea typeface="Albert Sans"/>
                <a:cs typeface="Albert Sans"/>
                <a:sym typeface="Albert Sans"/>
              </a:rPr>
              <a:t>Created </a:t>
            </a:r>
            <a:r>
              <a:rPr lang="en" sz="1200" b="1" i="1">
                <a:solidFill>
                  <a:schemeClr val="dk1"/>
                </a:solidFill>
                <a:latin typeface="Albert Sans"/>
                <a:ea typeface="Albert Sans"/>
                <a:cs typeface="Albert Sans"/>
                <a:sym typeface="Albert Sans"/>
              </a:rPr>
              <a:t>Donut</a:t>
            </a:r>
            <a:r>
              <a:rPr lang="en" sz="1200">
                <a:solidFill>
                  <a:schemeClr val="dk1"/>
                </a:solidFill>
                <a:latin typeface="Albert Sans"/>
                <a:ea typeface="Albert Sans"/>
                <a:cs typeface="Albert Sans"/>
                <a:sym typeface="Albert Sans"/>
              </a:rPr>
              <a:t> chart</a:t>
            </a: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u="sng">
                <a:solidFill>
                  <a:schemeClr val="dk1"/>
                </a:solidFill>
                <a:latin typeface="Albert Sans"/>
                <a:ea typeface="Albert Sans"/>
                <a:cs typeface="Albert Sans"/>
                <a:sym typeface="Albert Sans"/>
              </a:rPr>
              <a:t>Legend:</a:t>
            </a:r>
            <a:r>
              <a:rPr lang="en" sz="1200">
                <a:solidFill>
                  <a:schemeClr val="dk1"/>
                </a:solidFill>
                <a:latin typeface="Albert Sans"/>
                <a:ea typeface="Albert Sans"/>
                <a:cs typeface="Albert Sans"/>
                <a:sym typeface="Albert Sans"/>
              </a:rPr>
              <a:t> Select Investor from Investors Data</a:t>
            </a: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u="sng">
                <a:solidFill>
                  <a:schemeClr val="dk1"/>
                </a:solidFill>
                <a:latin typeface="Albert Sans"/>
                <a:ea typeface="Albert Sans"/>
                <a:cs typeface="Albert Sans"/>
                <a:sym typeface="Albert Sans"/>
              </a:rPr>
              <a:t>Values :</a:t>
            </a:r>
            <a:r>
              <a:rPr lang="en" sz="1200">
                <a:solidFill>
                  <a:schemeClr val="dk1"/>
                </a:solidFill>
                <a:latin typeface="Albert Sans"/>
                <a:ea typeface="Albert Sans"/>
                <a:cs typeface="Albert Sans"/>
                <a:sym typeface="Albert Sans"/>
              </a:rPr>
              <a:t> Count of Select Investor from Investors Data</a:t>
            </a: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b="1">
                <a:solidFill>
                  <a:schemeClr val="dk1"/>
                </a:solidFill>
                <a:latin typeface="Albert Sans"/>
                <a:ea typeface="Albert Sans"/>
                <a:cs typeface="Albert Sans"/>
                <a:sym typeface="Albert Sans"/>
              </a:rPr>
              <a:t>Answer: Tiger Global Management Investor Group </a:t>
            </a:r>
            <a:r>
              <a:rPr lang="en" sz="1200">
                <a:solidFill>
                  <a:schemeClr val="dk1"/>
                </a:solidFill>
                <a:latin typeface="Albert Sans"/>
                <a:ea typeface="Albert Sans"/>
                <a:cs typeface="Albert Sans"/>
                <a:sym typeface="Albert Sans"/>
              </a:rPr>
              <a:t>founded most of the Unicorns </a:t>
            </a:r>
            <a:r>
              <a:rPr lang="en" sz="1200" b="1">
                <a:solidFill>
                  <a:schemeClr val="dk1"/>
                </a:solidFill>
                <a:latin typeface="Albert Sans"/>
                <a:ea typeface="Albert Sans"/>
                <a:cs typeface="Albert Sans"/>
                <a:sym typeface="Albert Sans"/>
              </a:rPr>
              <a:t>(41 Unicorns founded).</a:t>
            </a:r>
            <a:endParaRPr sz="1200" b="1">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Clr>
                <a:schemeClr val="dk1"/>
              </a:buClr>
              <a:buSzPts val="1100"/>
              <a:buFont typeface="Arial"/>
              <a:buNone/>
            </a:pPr>
            <a:endParaRPr sz="120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a:solidFill>
                <a:schemeClr val="dk1"/>
              </a:solidFill>
              <a:latin typeface="Albert Sans"/>
              <a:ea typeface="Albert Sans"/>
              <a:cs typeface="Albert Sans"/>
              <a:sym typeface="Albert Sans"/>
            </a:endParaRPr>
          </a:p>
        </p:txBody>
      </p:sp>
      <p:cxnSp>
        <p:nvCxnSpPr>
          <p:cNvPr id="5" name="Google Shape;495;p66"/>
          <p:cNvCxnSpPr/>
          <p:nvPr/>
        </p:nvCxnSpPr>
        <p:spPr>
          <a:xfrm>
            <a:off x="533400" y="1123950"/>
            <a:ext cx="5940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74"/>
          <p:cNvSpPr txBox="1">
            <a:spLocks noGrp="1"/>
          </p:cNvSpPr>
          <p:nvPr>
            <p:ph type="title"/>
          </p:nvPr>
        </p:nvSpPr>
        <p:spPr>
          <a:xfrm>
            <a:off x="3954600" y="1714938"/>
            <a:ext cx="51894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Dashboard Preparation</a:t>
            </a:r>
            <a:endParaRPr sz="4400" dirty="0">
              <a:solidFill>
                <a:schemeClr val="accent1"/>
              </a:solidFill>
            </a:endParaRPr>
          </a:p>
        </p:txBody>
      </p:sp>
      <p:grpSp>
        <p:nvGrpSpPr>
          <p:cNvPr id="576" name="Google Shape;576;p74"/>
          <p:cNvGrpSpPr/>
          <p:nvPr/>
        </p:nvGrpSpPr>
        <p:grpSpPr>
          <a:xfrm>
            <a:off x="8021086" y="540006"/>
            <a:ext cx="402866" cy="369933"/>
            <a:chOff x="6985538" y="307000"/>
            <a:chExt cx="1545325" cy="1419000"/>
          </a:xfrm>
        </p:grpSpPr>
        <p:sp>
          <p:nvSpPr>
            <p:cNvPr id="577" name="Google Shape;577;p74"/>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74"/>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4"/>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4"/>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4"/>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4"/>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3" name="Google Shape;583;p74"/>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584" name="Google Shape;584;p74"/>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75"/>
          <p:cNvSpPr txBox="1">
            <a:spLocks noGrp="1"/>
          </p:cNvSpPr>
          <p:nvPr>
            <p:ph type="title"/>
          </p:nvPr>
        </p:nvSpPr>
        <p:spPr>
          <a:xfrm>
            <a:off x="639000" y="7954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Analysis of KPIs</a:t>
            </a:r>
            <a:endParaRPr sz="2000" dirty="0"/>
          </a:p>
        </p:txBody>
      </p:sp>
      <p:sp>
        <p:nvSpPr>
          <p:cNvPr id="590" name="Google Shape;590;p75"/>
          <p:cNvSpPr txBox="1">
            <a:spLocks noGrp="1"/>
          </p:cNvSpPr>
          <p:nvPr>
            <p:ph type="subTitle" idx="4294967295"/>
          </p:nvPr>
        </p:nvSpPr>
        <p:spPr>
          <a:xfrm>
            <a:off x="639000" y="1626725"/>
            <a:ext cx="7866000" cy="2632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200"/>
              <a:t>Created </a:t>
            </a:r>
            <a:r>
              <a:rPr lang="en" sz="1200" b="1" i="1"/>
              <a:t>Card</a:t>
            </a:r>
            <a:r>
              <a:rPr lang="en" sz="1200"/>
              <a:t> Visual for the following key performance indicators (KPIs):</a:t>
            </a:r>
            <a:endParaRPr sz="1200"/>
          </a:p>
          <a:p>
            <a:pPr marL="457200" lvl="0" indent="-304800" algn="l" rtl="0">
              <a:lnSpc>
                <a:spcPct val="150000"/>
              </a:lnSpc>
              <a:spcBef>
                <a:spcPts val="1200"/>
              </a:spcBef>
              <a:spcAft>
                <a:spcPts val="0"/>
              </a:spcAft>
              <a:buSzPts val="1200"/>
              <a:buAutoNum type="arabicPeriod"/>
            </a:pPr>
            <a:r>
              <a:rPr lang="en" sz="1200"/>
              <a:t>Total Valuation (in Billion Dollars)</a:t>
            </a:r>
            <a:endParaRPr sz="1200"/>
          </a:p>
          <a:p>
            <a:pPr marL="457200" lvl="0" indent="-304800" algn="l" rtl="0">
              <a:lnSpc>
                <a:spcPct val="150000"/>
              </a:lnSpc>
              <a:spcBef>
                <a:spcPts val="0"/>
              </a:spcBef>
              <a:spcAft>
                <a:spcPts val="0"/>
              </a:spcAft>
              <a:buSzPts val="1200"/>
              <a:buAutoNum type="arabicPeriod"/>
            </a:pPr>
            <a:r>
              <a:rPr lang="en" sz="1200"/>
              <a:t>Total Funding (in Billion Dollars)</a:t>
            </a:r>
            <a:endParaRPr sz="1200"/>
          </a:p>
          <a:p>
            <a:pPr marL="457200" lvl="0" indent="-304800" algn="l" rtl="0">
              <a:lnSpc>
                <a:spcPct val="150000"/>
              </a:lnSpc>
              <a:spcBef>
                <a:spcPts val="0"/>
              </a:spcBef>
              <a:spcAft>
                <a:spcPts val="0"/>
              </a:spcAft>
              <a:buSzPts val="1200"/>
              <a:buAutoNum type="arabicPeriod"/>
            </a:pPr>
            <a:r>
              <a:rPr lang="en" sz="1200"/>
              <a:t>Number of Companies </a:t>
            </a:r>
            <a:endParaRPr sz="1200"/>
          </a:p>
          <a:p>
            <a:pPr marL="457200" lvl="0" indent="-304800" algn="l" rtl="0">
              <a:lnSpc>
                <a:spcPct val="150000"/>
              </a:lnSpc>
              <a:spcBef>
                <a:spcPts val="0"/>
              </a:spcBef>
              <a:spcAft>
                <a:spcPts val="0"/>
              </a:spcAft>
              <a:buSzPts val="1200"/>
              <a:buAutoNum type="arabicPeriod"/>
            </a:pPr>
            <a:r>
              <a:rPr lang="en" sz="1200"/>
              <a:t>Number of Countries </a:t>
            </a:r>
            <a:endParaRPr sz="1200"/>
          </a:p>
          <a:p>
            <a:pPr marL="457200" lvl="0" indent="-304800" algn="l" rtl="0">
              <a:lnSpc>
                <a:spcPct val="150000"/>
              </a:lnSpc>
              <a:spcBef>
                <a:spcPts val="0"/>
              </a:spcBef>
              <a:spcAft>
                <a:spcPts val="0"/>
              </a:spcAft>
              <a:buSzPts val="1200"/>
              <a:buAutoNum type="arabicPeriod"/>
            </a:pPr>
            <a:r>
              <a:rPr lang="en" sz="1200"/>
              <a:t>Number of Industries</a:t>
            </a:r>
            <a:endParaRPr sz="1200"/>
          </a:p>
          <a:p>
            <a:pPr marL="457200" lvl="0" indent="-304800" algn="l" rtl="0">
              <a:lnSpc>
                <a:spcPct val="150000"/>
              </a:lnSpc>
              <a:spcBef>
                <a:spcPts val="0"/>
              </a:spcBef>
              <a:spcAft>
                <a:spcPts val="0"/>
              </a:spcAft>
              <a:buSzPts val="1200"/>
              <a:buAutoNum type="arabicPeriod"/>
            </a:pPr>
            <a:r>
              <a:rPr lang="en" sz="1200"/>
              <a:t>Number of Cities</a:t>
            </a:r>
            <a:endParaRPr sz="1200"/>
          </a:p>
          <a:p>
            <a:pPr marL="457200" lvl="0" indent="-304800" algn="l" rtl="0">
              <a:lnSpc>
                <a:spcPct val="150000"/>
              </a:lnSpc>
              <a:spcBef>
                <a:spcPts val="0"/>
              </a:spcBef>
              <a:spcAft>
                <a:spcPts val="0"/>
              </a:spcAft>
              <a:buSzPts val="1200"/>
              <a:buAutoNum type="arabicPeriod"/>
            </a:pPr>
            <a:r>
              <a:rPr lang="en" sz="1200"/>
              <a:t>Number of Continents </a:t>
            </a:r>
            <a:endParaRPr sz="1200"/>
          </a:p>
        </p:txBody>
      </p:sp>
      <p:cxnSp>
        <p:nvCxnSpPr>
          <p:cNvPr id="5" name="Google Shape;495;p66"/>
          <p:cNvCxnSpPr/>
          <p:nvPr/>
        </p:nvCxnSpPr>
        <p:spPr>
          <a:xfrm>
            <a:off x="685800" y="1276350"/>
            <a:ext cx="5940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6"/>
          <p:cNvSpPr txBox="1">
            <a:spLocks noGrp="1"/>
          </p:cNvSpPr>
          <p:nvPr>
            <p:ph type="body" idx="1"/>
          </p:nvPr>
        </p:nvSpPr>
        <p:spPr>
          <a:xfrm>
            <a:off x="616350" y="133350"/>
            <a:ext cx="8527800" cy="30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latin typeface="Arial"/>
                <a:ea typeface="Arial"/>
                <a:cs typeface="Arial"/>
                <a:sym typeface="Arial"/>
              </a:rPr>
              <a:t>Basic Dashboard</a:t>
            </a:r>
            <a:endParaRPr sz="1400" b="1" dirty="0">
              <a:latin typeface="Arial"/>
              <a:ea typeface="Arial"/>
              <a:cs typeface="Arial"/>
              <a:sym typeface="Arial"/>
            </a:endParaRPr>
          </a:p>
        </p:txBody>
      </p:sp>
      <p:pic>
        <p:nvPicPr>
          <p:cNvPr id="597" name="Google Shape;597;p76"/>
          <p:cNvPicPr preferRelativeResize="0"/>
          <p:nvPr/>
        </p:nvPicPr>
        <p:blipFill rotWithShape="1">
          <a:blip r:embed="rId3">
            <a:alphaModFix/>
          </a:blip>
          <a:srcRect l="68198" r="3"/>
          <a:stretch/>
        </p:blipFill>
        <p:spPr>
          <a:xfrm flipH="1">
            <a:off x="-24150" y="0"/>
            <a:ext cx="640499" cy="5143475"/>
          </a:xfrm>
          <a:prstGeom prst="rect">
            <a:avLst/>
          </a:prstGeom>
          <a:noFill/>
          <a:ln>
            <a:noFill/>
          </a:ln>
        </p:spPr>
      </p:pic>
      <p:pic>
        <p:nvPicPr>
          <p:cNvPr id="598" name="Google Shape;598;p76"/>
          <p:cNvPicPr preferRelativeResize="0"/>
          <p:nvPr/>
        </p:nvPicPr>
        <p:blipFill>
          <a:blip r:embed="rId4">
            <a:alphaModFix/>
          </a:blip>
          <a:stretch>
            <a:fillRect/>
          </a:stretch>
        </p:blipFill>
        <p:spPr>
          <a:xfrm>
            <a:off x="723300" y="616800"/>
            <a:ext cx="8277825" cy="4526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77"/>
          <p:cNvSpPr txBox="1">
            <a:spLocks noGrp="1"/>
          </p:cNvSpPr>
          <p:nvPr>
            <p:ph type="title"/>
          </p:nvPr>
        </p:nvSpPr>
        <p:spPr>
          <a:xfrm>
            <a:off x="2121000" y="1045175"/>
            <a:ext cx="4902000" cy="167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Week 4</a:t>
            </a:r>
            <a:endParaRPr/>
          </a:p>
        </p:txBody>
      </p:sp>
      <p:sp>
        <p:nvSpPr>
          <p:cNvPr id="604" name="Google Shape;604;p77"/>
          <p:cNvSpPr txBox="1">
            <a:spLocks noGrp="1"/>
          </p:cNvSpPr>
          <p:nvPr>
            <p:ph type="title" idx="2"/>
          </p:nvPr>
        </p:nvSpPr>
        <p:spPr>
          <a:xfrm>
            <a:off x="720000" y="806000"/>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05" name="Google Shape;605;p77"/>
          <p:cNvSpPr txBox="1">
            <a:spLocks noGrp="1"/>
          </p:cNvSpPr>
          <p:nvPr>
            <p:ph type="subTitle" idx="1"/>
          </p:nvPr>
        </p:nvSpPr>
        <p:spPr>
          <a:xfrm>
            <a:off x="823325" y="2718275"/>
            <a:ext cx="3677100" cy="993900"/>
          </a:xfrm>
          <a:prstGeom prst="rect">
            <a:avLst/>
          </a:prstGeom>
        </p:spPr>
        <p:txBody>
          <a:bodyPr spcFirstLastPara="1" wrap="square" lIns="91425" tIns="91425" rIns="91425" bIns="91425" anchor="b" anchorCtr="0">
            <a:noAutofit/>
          </a:bodyPr>
          <a:lstStyle/>
          <a:p>
            <a:pPr marL="457200" lvl="0" indent="-317500" algn="l" rtl="0">
              <a:spcBef>
                <a:spcPts val="0"/>
              </a:spcBef>
              <a:spcAft>
                <a:spcPts val="0"/>
              </a:spcAft>
              <a:buSzPts val="1400"/>
              <a:buChar char="●"/>
            </a:pPr>
            <a:r>
              <a:rPr lang="en"/>
              <a:t>Formatting the Dashboard</a:t>
            </a:r>
            <a:endParaRPr/>
          </a:p>
          <a:p>
            <a:pPr marL="457200" lvl="0" indent="-317500" algn="l" rtl="0">
              <a:spcBef>
                <a:spcPts val="0"/>
              </a:spcBef>
              <a:spcAft>
                <a:spcPts val="0"/>
              </a:spcAft>
              <a:buSzPts val="1400"/>
              <a:buChar char="●"/>
            </a:pPr>
            <a:r>
              <a:rPr lang="en"/>
              <a:t>Project Testing</a:t>
            </a:r>
            <a:endParaRPr/>
          </a:p>
        </p:txBody>
      </p:sp>
      <p:cxnSp>
        <p:nvCxnSpPr>
          <p:cNvPr id="606" name="Google Shape;606;p77"/>
          <p:cNvCxnSpPr/>
          <p:nvPr/>
        </p:nvCxnSpPr>
        <p:spPr>
          <a:xfrm rot="10800000">
            <a:off x="719900" y="2400200"/>
            <a:ext cx="6416400" cy="0"/>
          </a:xfrm>
          <a:prstGeom prst="straightConnector1">
            <a:avLst/>
          </a:prstGeom>
          <a:noFill/>
          <a:ln w="9525" cap="flat" cmpd="sng">
            <a:solidFill>
              <a:schemeClr val="dk1"/>
            </a:solidFill>
            <a:prstDash val="solid"/>
            <a:round/>
            <a:headEnd type="none" w="med" len="med"/>
            <a:tailEnd type="none" w="med" len="med"/>
          </a:ln>
        </p:spPr>
      </p:cxnSp>
      <p:grpSp>
        <p:nvGrpSpPr>
          <p:cNvPr id="607" name="Google Shape;607;p77"/>
          <p:cNvGrpSpPr/>
          <p:nvPr/>
        </p:nvGrpSpPr>
        <p:grpSpPr>
          <a:xfrm flipH="1">
            <a:off x="6023510" y="3921581"/>
            <a:ext cx="402866" cy="369933"/>
            <a:chOff x="6985538" y="307000"/>
            <a:chExt cx="1545325" cy="1419000"/>
          </a:xfrm>
        </p:grpSpPr>
        <p:sp>
          <p:nvSpPr>
            <p:cNvPr id="608" name="Google Shape;608;p77"/>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77"/>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77"/>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77"/>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77"/>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77"/>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4" name="Google Shape;614;p77"/>
          <p:cNvPicPr preferRelativeResize="0"/>
          <p:nvPr/>
        </p:nvPicPr>
        <p:blipFill>
          <a:blip r:embed="rId3">
            <a:alphaModFix/>
          </a:blip>
          <a:stretch>
            <a:fillRect/>
          </a:stretch>
        </p:blipFill>
        <p:spPr>
          <a:xfrm>
            <a:off x="7129811" y="0"/>
            <a:ext cx="2014201" cy="51434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78"/>
          <p:cNvSpPr txBox="1">
            <a:spLocks noGrp="1"/>
          </p:cNvSpPr>
          <p:nvPr>
            <p:ph type="title"/>
          </p:nvPr>
        </p:nvSpPr>
        <p:spPr>
          <a:xfrm>
            <a:off x="3954600" y="1714938"/>
            <a:ext cx="51894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Dashboard Formatting</a:t>
            </a:r>
            <a:endParaRPr sz="4400" dirty="0">
              <a:solidFill>
                <a:schemeClr val="accent1"/>
              </a:solidFill>
            </a:endParaRPr>
          </a:p>
        </p:txBody>
      </p:sp>
      <p:grpSp>
        <p:nvGrpSpPr>
          <p:cNvPr id="620" name="Google Shape;620;p78"/>
          <p:cNvGrpSpPr/>
          <p:nvPr/>
        </p:nvGrpSpPr>
        <p:grpSpPr>
          <a:xfrm>
            <a:off x="8021086" y="540006"/>
            <a:ext cx="402866" cy="369933"/>
            <a:chOff x="6985538" y="307000"/>
            <a:chExt cx="1545325" cy="1419000"/>
          </a:xfrm>
        </p:grpSpPr>
        <p:sp>
          <p:nvSpPr>
            <p:cNvPr id="621" name="Google Shape;621;p78"/>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78"/>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78"/>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78"/>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78"/>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78"/>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7" name="Google Shape;627;p78"/>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628" name="Google Shape;628;p78"/>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2"/>
          <p:cNvSpPr txBox="1">
            <a:spLocks noGrp="1"/>
          </p:cNvSpPr>
          <p:nvPr>
            <p:ph type="title"/>
          </p:nvPr>
        </p:nvSpPr>
        <p:spPr>
          <a:xfrm>
            <a:off x="720000" y="79106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Industry Use Cases</a:t>
            </a:r>
            <a:endParaRPr/>
          </a:p>
        </p:txBody>
      </p:sp>
      <p:sp>
        <p:nvSpPr>
          <p:cNvPr id="335" name="Google Shape;335;p52"/>
          <p:cNvSpPr txBox="1"/>
          <p:nvPr/>
        </p:nvSpPr>
        <p:spPr>
          <a:xfrm>
            <a:off x="720000" y="1709800"/>
            <a:ext cx="7110000" cy="369900"/>
          </a:xfrm>
          <a:prstGeom prst="rect">
            <a:avLst/>
          </a:prstGeom>
          <a:noFill/>
          <a:ln>
            <a:noFill/>
          </a:ln>
        </p:spPr>
        <p:txBody>
          <a:bodyPr spcFirstLastPara="1" wrap="square" lIns="91425" tIns="91425" rIns="0" bIns="91425" anchor="t" anchorCtr="0">
            <a:noAutofit/>
          </a:bodyPr>
          <a:lstStyle/>
          <a:p>
            <a:pPr marL="0" lvl="0" indent="0" algn="l" rtl="0">
              <a:spcBef>
                <a:spcPts val="0"/>
              </a:spcBef>
              <a:spcAft>
                <a:spcPts val="0"/>
              </a:spcAft>
              <a:buNone/>
            </a:pPr>
            <a:r>
              <a:rPr lang="en" sz="1200" b="1">
                <a:solidFill>
                  <a:schemeClr val="dk1"/>
                </a:solidFill>
                <a:latin typeface="Albert Sans"/>
                <a:ea typeface="Albert Sans"/>
                <a:cs typeface="Albert Sans"/>
                <a:sym typeface="Albert Sans"/>
              </a:rPr>
              <a:t>Unicorn Businesses</a:t>
            </a:r>
            <a:endParaRPr sz="1200" b="1">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a:solidFill>
                <a:schemeClr val="dk1"/>
              </a:solidFill>
              <a:latin typeface="Albert Sans"/>
              <a:ea typeface="Albert Sans"/>
              <a:cs typeface="Albert Sans"/>
              <a:sym typeface="Albert Sans"/>
            </a:endParaRPr>
          </a:p>
          <a:p>
            <a:pPr marL="0" lvl="0" indent="0" algn="just" rtl="0">
              <a:spcBef>
                <a:spcPts val="0"/>
              </a:spcBef>
              <a:spcAft>
                <a:spcPts val="0"/>
              </a:spcAft>
              <a:buNone/>
            </a:pPr>
            <a:r>
              <a:rPr lang="en" sz="1200">
                <a:solidFill>
                  <a:schemeClr val="dk1"/>
                </a:solidFill>
                <a:latin typeface="Albert Sans"/>
                <a:ea typeface="Albert Sans"/>
                <a:cs typeface="Albert Sans"/>
                <a:sym typeface="Albert Sans"/>
              </a:rPr>
              <a:t>Private companies with a valuation over $1 billion as of March 2022, including each company's current valuation, funding, country of origin, industry, select investors, and the years they were founded and became unicorns.</a:t>
            </a:r>
            <a:endParaRPr sz="1200">
              <a:solidFill>
                <a:schemeClr val="dk1"/>
              </a:solidFill>
              <a:latin typeface="Albert Sans"/>
              <a:ea typeface="Albert Sans"/>
              <a:cs typeface="Albert Sans"/>
              <a:sym typeface="Albert Sans"/>
            </a:endParaRPr>
          </a:p>
          <a:p>
            <a:pPr marL="0" lvl="0" indent="0" algn="just" rtl="0">
              <a:spcBef>
                <a:spcPts val="0"/>
              </a:spcBef>
              <a:spcAft>
                <a:spcPts val="0"/>
              </a:spcAft>
              <a:buNone/>
            </a:pPr>
            <a:endParaRPr sz="1200">
              <a:solidFill>
                <a:schemeClr val="dk1"/>
              </a:solidFill>
              <a:latin typeface="Albert Sans"/>
              <a:ea typeface="Albert Sans"/>
              <a:cs typeface="Albert Sans"/>
              <a:sym typeface="Albert Sans"/>
            </a:endParaRPr>
          </a:p>
          <a:p>
            <a:pPr marL="0" lvl="0" indent="0" algn="just" rtl="0">
              <a:spcBef>
                <a:spcPts val="0"/>
              </a:spcBef>
              <a:spcAft>
                <a:spcPts val="0"/>
              </a:spcAft>
              <a:buNone/>
            </a:pPr>
            <a:r>
              <a:rPr lang="en" sz="1200">
                <a:solidFill>
                  <a:schemeClr val="dk1"/>
                </a:solidFill>
                <a:latin typeface="Albert Sans"/>
                <a:ea typeface="Albert Sans"/>
                <a:cs typeface="Albert Sans"/>
                <a:sym typeface="Albert Sans"/>
              </a:rPr>
              <a:t>This project establishes various metrics in order to convert a business into Unicorn business. Here which country has most of the Unicorns, which group invest for the most of the Unicorns, good year for establishing Unicorns, various Unicorn industries etc. were identified which are very useful for the youth who want to establish or convert their business into Unicorns.</a:t>
            </a:r>
            <a:endParaRPr sz="1200">
              <a:solidFill>
                <a:schemeClr val="dk1"/>
              </a:solidFill>
              <a:latin typeface="Albert Sans"/>
              <a:ea typeface="Albert Sans"/>
              <a:cs typeface="Albert Sans"/>
              <a:sym typeface="Albert Sans"/>
            </a:endParaRPr>
          </a:p>
          <a:p>
            <a:pPr marL="0" lvl="0" indent="0" algn="just" rtl="0">
              <a:spcBef>
                <a:spcPts val="0"/>
              </a:spcBef>
              <a:spcAft>
                <a:spcPts val="0"/>
              </a:spcAft>
              <a:buNone/>
            </a:pPr>
            <a:endParaRPr sz="1200">
              <a:solidFill>
                <a:schemeClr val="dk1"/>
              </a:solidFill>
              <a:latin typeface="Albert Sans"/>
              <a:ea typeface="Albert Sans"/>
              <a:cs typeface="Albert Sans"/>
              <a:sym typeface="Albert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79"/>
          <p:cNvSpPr txBox="1">
            <a:spLocks noGrp="1"/>
          </p:cNvSpPr>
          <p:nvPr>
            <p:ph type="title"/>
          </p:nvPr>
        </p:nvSpPr>
        <p:spPr>
          <a:xfrm>
            <a:off x="4959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Formatting and Adding Pages</a:t>
            </a:r>
            <a:endParaRPr sz="2000" dirty="0"/>
          </a:p>
        </p:txBody>
      </p:sp>
      <p:sp>
        <p:nvSpPr>
          <p:cNvPr id="634" name="Google Shape;634;p79"/>
          <p:cNvSpPr txBox="1">
            <a:spLocks noGrp="1"/>
          </p:cNvSpPr>
          <p:nvPr>
            <p:ph type="subTitle" idx="4294967295"/>
          </p:nvPr>
        </p:nvSpPr>
        <p:spPr>
          <a:xfrm>
            <a:off x="495900" y="1052650"/>
            <a:ext cx="7990200" cy="7107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200"/>
              <a:t>We formatted the dashboard and the visuals according to a specific theme and background and added four (4) pages to the report, mainly :</a:t>
            </a:r>
            <a:endParaRPr sz="1200"/>
          </a:p>
          <a:p>
            <a:pPr marL="457200" lvl="0" indent="-304800" algn="l" rtl="0">
              <a:lnSpc>
                <a:spcPct val="115000"/>
              </a:lnSpc>
              <a:spcBef>
                <a:spcPts val="1200"/>
              </a:spcBef>
              <a:spcAft>
                <a:spcPts val="0"/>
              </a:spcAft>
              <a:buSzPts val="1200"/>
              <a:buAutoNum type="arabicPeriod"/>
            </a:pPr>
            <a:r>
              <a:rPr lang="en" sz="1200" b="1"/>
              <a:t>Page 1</a:t>
            </a:r>
            <a:endParaRPr sz="1200" b="1"/>
          </a:p>
          <a:p>
            <a:pPr marL="457200" lvl="0" indent="0" algn="l" rtl="0">
              <a:lnSpc>
                <a:spcPct val="115000"/>
              </a:lnSpc>
              <a:spcBef>
                <a:spcPts val="1200"/>
              </a:spcBef>
              <a:spcAft>
                <a:spcPts val="0"/>
              </a:spcAft>
              <a:buNone/>
            </a:pPr>
            <a:r>
              <a:rPr lang="en" sz="1200"/>
              <a:t>This is the title page for the Power BI report consisting the name of the project and three (3) buttons named, KPIs, Analysis and Insights. </a:t>
            </a:r>
            <a:endParaRPr sz="1200"/>
          </a:p>
          <a:p>
            <a:pPr marL="457200" lvl="0" indent="-304800" algn="l" rtl="0">
              <a:lnSpc>
                <a:spcPct val="115000"/>
              </a:lnSpc>
              <a:spcBef>
                <a:spcPts val="1200"/>
              </a:spcBef>
              <a:spcAft>
                <a:spcPts val="0"/>
              </a:spcAft>
              <a:buSzPts val="1200"/>
              <a:buAutoNum type="arabicPeriod"/>
            </a:pPr>
            <a:r>
              <a:rPr lang="en" sz="1200" b="1"/>
              <a:t>Page 2</a:t>
            </a:r>
            <a:endParaRPr sz="1200" b="1"/>
          </a:p>
          <a:p>
            <a:pPr marL="457200" lvl="0" indent="0" algn="l" rtl="0">
              <a:lnSpc>
                <a:spcPct val="115000"/>
              </a:lnSpc>
              <a:spcBef>
                <a:spcPts val="1200"/>
              </a:spcBef>
              <a:spcAft>
                <a:spcPts val="0"/>
              </a:spcAft>
              <a:buNone/>
            </a:pPr>
            <a:r>
              <a:rPr lang="en" sz="1200"/>
              <a:t>This page shows the KPI dashboard consisting of all the KPIs of the dataset.</a:t>
            </a:r>
            <a:endParaRPr sz="1200"/>
          </a:p>
          <a:p>
            <a:pPr marL="457200" lvl="0" indent="-304800" algn="l" rtl="0">
              <a:lnSpc>
                <a:spcPct val="115000"/>
              </a:lnSpc>
              <a:spcBef>
                <a:spcPts val="1200"/>
              </a:spcBef>
              <a:spcAft>
                <a:spcPts val="0"/>
              </a:spcAft>
              <a:buSzPts val="1200"/>
              <a:buAutoNum type="arabicPeriod"/>
            </a:pPr>
            <a:r>
              <a:rPr lang="en" sz="1200" b="1"/>
              <a:t>Page 3</a:t>
            </a:r>
            <a:endParaRPr sz="1200" b="1"/>
          </a:p>
          <a:p>
            <a:pPr marL="457200" lvl="0" indent="0" algn="l" rtl="0">
              <a:lnSpc>
                <a:spcPct val="115000"/>
              </a:lnSpc>
              <a:spcBef>
                <a:spcPts val="1200"/>
              </a:spcBef>
              <a:spcAft>
                <a:spcPts val="0"/>
              </a:spcAft>
              <a:buNone/>
            </a:pPr>
            <a:r>
              <a:rPr lang="en" sz="1200"/>
              <a:t>This page shows the Analysis dashboard consisting of all the analysis done with the help of visuals.</a:t>
            </a:r>
            <a:endParaRPr sz="1200"/>
          </a:p>
          <a:p>
            <a:pPr marL="457200" lvl="0" indent="-304800" algn="l" rtl="0">
              <a:lnSpc>
                <a:spcPct val="115000"/>
              </a:lnSpc>
              <a:spcBef>
                <a:spcPts val="1200"/>
              </a:spcBef>
              <a:spcAft>
                <a:spcPts val="0"/>
              </a:spcAft>
              <a:buSzPts val="1200"/>
              <a:buAutoNum type="arabicPeriod"/>
            </a:pPr>
            <a:r>
              <a:rPr lang="en" sz="1200" b="1"/>
              <a:t>Page 4</a:t>
            </a:r>
            <a:endParaRPr sz="1200" b="1"/>
          </a:p>
          <a:p>
            <a:pPr marL="457200" lvl="0" indent="0" algn="l" rtl="0">
              <a:lnSpc>
                <a:spcPct val="115000"/>
              </a:lnSpc>
              <a:spcBef>
                <a:spcPts val="1200"/>
              </a:spcBef>
              <a:spcAft>
                <a:spcPts val="1200"/>
              </a:spcAft>
              <a:buNone/>
            </a:pPr>
            <a:r>
              <a:rPr lang="en" sz="1200"/>
              <a:t>This page shows the Insights dashboard consisting of all the insights and conclusions gathered from the analysis.</a:t>
            </a:r>
            <a:endParaRPr sz="1200"/>
          </a:p>
        </p:txBody>
      </p:sp>
      <p:cxnSp>
        <p:nvCxnSpPr>
          <p:cNvPr id="5" name="Google Shape;495;p66"/>
          <p:cNvCxnSpPr/>
          <p:nvPr/>
        </p:nvCxnSpPr>
        <p:spPr>
          <a:xfrm>
            <a:off x="533400" y="895350"/>
            <a:ext cx="5940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80"/>
          <p:cNvSpPr txBox="1">
            <a:spLocks noGrp="1"/>
          </p:cNvSpPr>
          <p:nvPr>
            <p:ph type="body" idx="1"/>
          </p:nvPr>
        </p:nvSpPr>
        <p:spPr>
          <a:xfrm>
            <a:off x="616200" y="133350"/>
            <a:ext cx="8527800" cy="331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latin typeface="Arial"/>
                <a:ea typeface="Arial"/>
                <a:cs typeface="Arial"/>
                <a:sym typeface="Arial"/>
              </a:rPr>
              <a:t>Title Page</a:t>
            </a:r>
            <a:endParaRPr sz="1400" b="1" dirty="0">
              <a:latin typeface="Arial"/>
              <a:ea typeface="Arial"/>
              <a:cs typeface="Arial"/>
              <a:sym typeface="Arial"/>
            </a:endParaRPr>
          </a:p>
        </p:txBody>
      </p:sp>
      <p:pic>
        <p:nvPicPr>
          <p:cNvPr id="641" name="Google Shape;641;p80"/>
          <p:cNvPicPr preferRelativeResize="0"/>
          <p:nvPr/>
        </p:nvPicPr>
        <p:blipFill rotWithShape="1">
          <a:blip r:embed="rId3">
            <a:alphaModFix/>
          </a:blip>
          <a:srcRect l="68198" r="3"/>
          <a:stretch/>
        </p:blipFill>
        <p:spPr>
          <a:xfrm flipH="1">
            <a:off x="-24150" y="0"/>
            <a:ext cx="640499" cy="5143475"/>
          </a:xfrm>
          <a:prstGeom prst="rect">
            <a:avLst/>
          </a:prstGeom>
          <a:noFill/>
          <a:ln>
            <a:noFill/>
          </a:ln>
        </p:spPr>
      </p:pic>
      <p:pic>
        <p:nvPicPr>
          <p:cNvPr id="642" name="Google Shape;642;p80"/>
          <p:cNvPicPr preferRelativeResize="0"/>
          <p:nvPr/>
        </p:nvPicPr>
        <p:blipFill>
          <a:blip r:embed="rId4">
            <a:alphaModFix/>
          </a:blip>
          <a:stretch>
            <a:fillRect/>
          </a:stretch>
        </p:blipFill>
        <p:spPr>
          <a:xfrm>
            <a:off x="616350" y="616800"/>
            <a:ext cx="8527800" cy="452670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1"/>
          <p:cNvSpPr txBox="1">
            <a:spLocks noGrp="1"/>
          </p:cNvSpPr>
          <p:nvPr>
            <p:ph type="body" idx="1"/>
          </p:nvPr>
        </p:nvSpPr>
        <p:spPr>
          <a:xfrm>
            <a:off x="616200" y="133350"/>
            <a:ext cx="8527800" cy="3619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latin typeface="Arial"/>
                <a:ea typeface="Arial"/>
                <a:cs typeface="Arial"/>
                <a:sym typeface="Arial"/>
              </a:rPr>
              <a:t>KPI Dashboard</a:t>
            </a:r>
            <a:endParaRPr sz="1400" b="1" dirty="0">
              <a:latin typeface="Arial"/>
              <a:ea typeface="Arial"/>
              <a:cs typeface="Arial"/>
              <a:sym typeface="Arial"/>
            </a:endParaRPr>
          </a:p>
        </p:txBody>
      </p:sp>
      <p:pic>
        <p:nvPicPr>
          <p:cNvPr id="648" name="Google Shape;648;p81"/>
          <p:cNvPicPr preferRelativeResize="0"/>
          <p:nvPr/>
        </p:nvPicPr>
        <p:blipFill rotWithShape="1">
          <a:blip r:embed="rId3">
            <a:alphaModFix/>
          </a:blip>
          <a:srcRect l="68198" r="3"/>
          <a:stretch/>
        </p:blipFill>
        <p:spPr>
          <a:xfrm flipH="1">
            <a:off x="-24150" y="0"/>
            <a:ext cx="640499" cy="5143475"/>
          </a:xfrm>
          <a:prstGeom prst="rect">
            <a:avLst/>
          </a:prstGeom>
          <a:noFill/>
          <a:ln>
            <a:noFill/>
          </a:ln>
        </p:spPr>
      </p:pic>
      <p:pic>
        <p:nvPicPr>
          <p:cNvPr id="649" name="Google Shape;649;p81"/>
          <p:cNvPicPr preferRelativeResize="0"/>
          <p:nvPr/>
        </p:nvPicPr>
        <p:blipFill>
          <a:blip r:embed="rId4">
            <a:alphaModFix/>
          </a:blip>
          <a:stretch>
            <a:fillRect/>
          </a:stretch>
        </p:blipFill>
        <p:spPr>
          <a:xfrm>
            <a:off x="616350" y="616800"/>
            <a:ext cx="8527801" cy="45266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82"/>
          <p:cNvSpPr txBox="1">
            <a:spLocks noGrp="1"/>
          </p:cNvSpPr>
          <p:nvPr>
            <p:ph type="body" idx="1"/>
          </p:nvPr>
        </p:nvSpPr>
        <p:spPr>
          <a:xfrm>
            <a:off x="616200" y="133350"/>
            <a:ext cx="8527800" cy="331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latin typeface="Arial"/>
                <a:ea typeface="Arial"/>
                <a:cs typeface="Arial"/>
                <a:sym typeface="Arial"/>
              </a:rPr>
              <a:t>Analysis Dashboard</a:t>
            </a:r>
            <a:endParaRPr sz="1400" b="1" dirty="0">
              <a:latin typeface="Arial"/>
              <a:ea typeface="Arial"/>
              <a:cs typeface="Arial"/>
              <a:sym typeface="Arial"/>
            </a:endParaRPr>
          </a:p>
        </p:txBody>
      </p:sp>
      <p:pic>
        <p:nvPicPr>
          <p:cNvPr id="655" name="Google Shape;655;p82"/>
          <p:cNvPicPr preferRelativeResize="0"/>
          <p:nvPr/>
        </p:nvPicPr>
        <p:blipFill rotWithShape="1">
          <a:blip r:embed="rId3">
            <a:alphaModFix/>
          </a:blip>
          <a:srcRect l="68198" r="3"/>
          <a:stretch/>
        </p:blipFill>
        <p:spPr>
          <a:xfrm flipH="1">
            <a:off x="-24150" y="0"/>
            <a:ext cx="640499" cy="5143475"/>
          </a:xfrm>
          <a:prstGeom prst="rect">
            <a:avLst/>
          </a:prstGeom>
          <a:noFill/>
          <a:ln>
            <a:noFill/>
          </a:ln>
        </p:spPr>
      </p:pic>
      <p:pic>
        <p:nvPicPr>
          <p:cNvPr id="656" name="Google Shape;656;p82"/>
          <p:cNvPicPr preferRelativeResize="0"/>
          <p:nvPr/>
        </p:nvPicPr>
        <p:blipFill>
          <a:blip r:embed="rId4">
            <a:alphaModFix/>
          </a:blip>
          <a:stretch>
            <a:fillRect/>
          </a:stretch>
        </p:blipFill>
        <p:spPr>
          <a:xfrm>
            <a:off x="616200" y="616800"/>
            <a:ext cx="8527800" cy="45266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83"/>
          <p:cNvSpPr txBox="1">
            <a:spLocks noGrp="1"/>
          </p:cNvSpPr>
          <p:nvPr>
            <p:ph type="body" idx="1"/>
          </p:nvPr>
        </p:nvSpPr>
        <p:spPr>
          <a:xfrm>
            <a:off x="616200" y="133350"/>
            <a:ext cx="8527800" cy="331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b="1" dirty="0">
                <a:latin typeface="Arial"/>
                <a:ea typeface="Arial"/>
                <a:cs typeface="Arial"/>
                <a:sym typeface="Arial"/>
              </a:rPr>
              <a:t>Insights Dashboard</a:t>
            </a:r>
            <a:endParaRPr sz="1400" b="1" dirty="0">
              <a:latin typeface="Arial"/>
              <a:ea typeface="Arial"/>
              <a:cs typeface="Arial"/>
              <a:sym typeface="Arial"/>
            </a:endParaRPr>
          </a:p>
        </p:txBody>
      </p:sp>
      <p:pic>
        <p:nvPicPr>
          <p:cNvPr id="662" name="Google Shape;662;p83"/>
          <p:cNvPicPr preferRelativeResize="0"/>
          <p:nvPr/>
        </p:nvPicPr>
        <p:blipFill rotWithShape="1">
          <a:blip r:embed="rId3">
            <a:alphaModFix/>
          </a:blip>
          <a:srcRect l="68198" r="3"/>
          <a:stretch/>
        </p:blipFill>
        <p:spPr>
          <a:xfrm flipH="1">
            <a:off x="-24150" y="0"/>
            <a:ext cx="640499" cy="5143475"/>
          </a:xfrm>
          <a:prstGeom prst="rect">
            <a:avLst/>
          </a:prstGeom>
          <a:noFill/>
          <a:ln>
            <a:noFill/>
          </a:ln>
        </p:spPr>
      </p:pic>
      <p:pic>
        <p:nvPicPr>
          <p:cNvPr id="663" name="Google Shape;663;p83"/>
          <p:cNvPicPr preferRelativeResize="0"/>
          <p:nvPr/>
        </p:nvPicPr>
        <p:blipFill>
          <a:blip r:embed="rId4">
            <a:alphaModFix/>
          </a:blip>
          <a:stretch>
            <a:fillRect/>
          </a:stretch>
        </p:blipFill>
        <p:spPr>
          <a:xfrm>
            <a:off x="616350" y="616800"/>
            <a:ext cx="8527801" cy="45266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84"/>
          <p:cNvSpPr txBox="1">
            <a:spLocks noGrp="1"/>
          </p:cNvSpPr>
          <p:nvPr>
            <p:ph type="title"/>
          </p:nvPr>
        </p:nvSpPr>
        <p:spPr>
          <a:xfrm>
            <a:off x="720000" y="7091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Future Scope</a:t>
            </a:r>
            <a:endParaRPr sz="2000" dirty="0"/>
          </a:p>
        </p:txBody>
      </p:sp>
      <p:sp>
        <p:nvSpPr>
          <p:cNvPr id="669" name="Google Shape;669;p84"/>
          <p:cNvSpPr txBox="1"/>
          <p:nvPr/>
        </p:nvSpPr>
        <p:spPr>
          <a:xfrm>
            <a:off x="593700" y="1732750"/>
            <a:ext cx="7110000" cy="369900"/>
          </a:xfrm>
          <a:prstGeom prst="rect">
            <a:avLst/>
          </a:prstGeom>
          <a:noFill/>
          <a:ln>
            <a:noFill/>
          </a:ln>
        </p:spPr>
        <p:txBody>
          <a:bodyPr spcFirstLastPara="1" wrap="square" lIns="91425" tIns="91425" rIns="0" bIns="91425" anchor="t" anchorCtr="0">
            <a:noAutofit/>
          </a:bodyPr>
          <a:lstStyle/>
          <a:p>
            <a:pPr marL="457200" lvl="0" indent="-304800" algn="just" rtl="0">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Provide an in-depth analysis on the basis of geographical and sectional areas by adding more pages and utilizing more visualization metrics in the report.</a:t>
            </a:r>
            <a:endParaRPr sz="1200">
              <a:solidFill>
                <a:schemeClr val="dk1"/>
              </a:solidFill>
              <a:latin typeface="Albert Sans"/>
              <a:ea typeface="Albert Sans"/>
              <a:cs typeface="Albert Sans"/>
              <a:sym typeface="Albert Sans"/>
            </a:endParaRPr>
          </a:p>
          <a:p>
            <a:pPr marL="457200" lvl="0" indent="0" algn="just" rtl="0">
              <a:spcBef>
                <a:spcPts val="0"/>
              </a:spcBef>
              <a:spcAft>
                <a:spcPts val="0"/>
              </a:spcAft>
              <a:buNone/>
            </a:pPr>
            <a:endParaRPr sz="1200">
              <a:solidFill>
                <a:schemeClr val="dk1"/>
              </a:solidFill>
              <a:latin typeface="Albert Sans"/>
              <a:ea typeface="Albert Sans"/>
              <a:cs typeface="Albert Sans"/>
              <a:sym typeface="Albert Sans"/>
            </a:endParaRPr>
          </a:p>
          <a:p>
            <a:pPr marL="457200" lvl="0" indent="-304800" algn="just" rtl="0">
              <a:spcBef>
                <a:spcPts val="0"/>
              </a:spcBef>
              <a:spcAft>
                <a:spcPts val="0"/>
              </a:spcAft>
              <a:buClr>
                <a:schemeClr val="dk1"/>
              </a:buClr>
              <a:buSzPts val="1200"/>
              <a:buFont typeface="Albert Sans"/>
              <a:buChar char="●"/>
            </a:pPr>
            <a:r>
              <a:rPr lang="en" sz="1200" b="1">
                <a:solidFill>
                  <a:schemeClr val="dk1"/>
                </a:solidFill>
                <a:latin typeface="Albert Sans"/>
                <a:ea typeface="Albert Sans"/>
                <a:cs typeface="Albert Sans"/>
                <a:sym typeface="Albert Sans"/>
              </a:rPr>
              <a:t>﻿﻿</a:t>
            </a:r>
            <a:r>
              <a:rPr lang="en" sz="1200">
                <a:solidFill>
                  <a:schemeClr val="dk1"/>
                </a:solidFill>
                <a:latin typeface="Albert Sans"/>
                <a:ea typeface="Albert Sans"/>
                <a:cs typeface="Albert Sans"/>
                <a:sym typeface="Albert Sans"/>
              </a:rPr>
              <a:t>Utilize machine learning algorithms for anomaly detection, predictive modeling, and automated insights generation.</a:t>
            </a:r>
            <a:endParaRPr sz="1200">
              <a:solidFill>
                <a:schemeClr val="dk1"/>
              </a:solidFill>
              <a:latin typeface="Albert Sans"/>
              <a:ea typeface="Albert Sans"/>
              <a:cs typeface="Albert Sans"/>
              <a:sym typeface="Albert Sans"/>
            </a:endParaRPr>
          </a:p>
          <a:p>
            <a:pPr marL="457200" lvl="0" indent="0" algn="just" rtl="0">
              <a:spcBef>
                <a:spcPts val="0"/>
              </a:spcBef>
              <a:spcAft>
                <a:spcPts val="0"/>
              </a:spcAft>
              <a:buNone/>
            </a:pPr>
            <a:endParaRPr sz="1200">
              <a:solidFill>
                <a:schemeClr val="dk1"/>
              </a:solidFill>
              <a:latin typeface="Albert Sans"/>
              <a:ea typeface="Albert Sans"/>
              <a:cs typeface="Albert Sans"/>
              <a:sym typeface="Albert Sans"/>
            </a:endParaRPr>
          </a:p>
          <a:p>
            <a:pPr marL="457200" lvl="0" indent="-304800" algn="just" rtl="0">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﻿﻿Integrate NLP features for conversational data exploration and analysis.</a:t>
            </a:r>
            <a:endParaRPr sz="1200">
              <a:solidFill>
                <a:schemeClr val="dk1"/>
              </a:solidFill>
              <a:latin typeface="Albert Sans"/>
              <a:ea typeface="Albert Sans"/>
              <a:cs typeface="Albert Sans"/>
              <a:sym typeface="Albert Sans"/>
            </a:endParaRPr>
          </a:p>
          <a:p>
            <a:pPr marL="0" lvl="0" indent="0" algn="just" rtl="0">
              <a:spcBef>
                <a:spcPts val="0"/>
              </a:spcBef>
              <a:spcAft>
                <a:spcPts val="0"/>
              </a:spcAft>
              <a:buNone/>
            </a:pPr>
            <a:endParaRPr sz="1200" b="1">
              <a:solidFill>
                <a:schemeClr val="dk1"/>
              </a:solidFill>
              <a:latin typeface="Albert Sans"/>
              <a:ea typeface="Albert Sans"/>
              <a:cs typeface="Albert Sans"/>
              <a:sym typeface="Albert Sans"/>
            </a:endParaRPr>
          </a:p>
        </p:txBody>
      </p:sp>
      <p:cxnSp>
        <p:nvCxnSpPr>
          <p:cNvPr id="5" name="Google Shape;495;p66"/>
          <p:cNvCxnSpPr/>
          <p:nvPr/>
        </p:nvCxnSpPr>
        <p:spPr>
          <a:xfrm>
            <a:off x="685800" y="1200150"/>
            <a:ext cx="59403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rgbClr val="DBD4EB"/>
            </a:gs>
            <a:gs pos="100000">
              <a:srgbClr val="9180BB"/>
            </a:gs>
          </a:gsLst>
          <a:path path="circle">
            <a:fillToRect l="50000" t="50000" r="50000" b="50000"/>
          </a:path>
          <a:tileRect/>
        </a:gradFill>
        <a:effectLst/>
      </p:bgPr>
    </p:bg>
    <p:spTree>
      <p:nvGrpSpPr>
        <p:cNvPr id="1" name="Shape 674"/>
        <p:cNvGrpSpPr/>
        <p:nvPr/>
      </p:nvGrpSpPr>
      <p:grpSpPr>
        <a:xfrm>
          <a:off x="0" y="0"/>
          <a:ext cx="0" cy="0"/>
          <a:chOff x="0" y="0"/>
          <a:chExt cx="0" cy="0"/>
        </a:xfrm>
      </p:grpSpPr>
      <p:sp>
        <p:nvSpPr>
          <p:cNvPr id="675" name="Google Shape;675;p85"/>
          <p:cNvSpPr txBox="1"/>
          <p:nvPr/>
        </p:nvSpPr>
        <p:spPr>
          <a:xfrm>
            <a:off x="2751675" y="1979100"/>
            <a:ext cx="4148700" cy="118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b="1">
                <a:solidFill>
                  <a:srgbClr val="435D74"/>
                </a:solidFill>
                <a:latin typeface="Proxima Nova"/>
                <a:ea typeface="Proxima Nova"/>
                <a:cs typeface="Proxima Nova"/>
                <a:sym typeface="Proxima Nova"/>
              </a:rPr>
              <a:t>Thank You!</a:t>
            </a:r>
            <a:endParaRPr sz="5000" b="1">
              <a:solidFill>
                <a:srgbClr val="435D74"/>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53"/>
          <p:cNvSpPr txBox="1">
            <a:spLocks noGrp="1"/>
          </p:cNvSpPr>
          <p:nvPr>
            <p:ph type="title" idx="8"/>
          </p:nvPr>
        </p:nvSpPr>
        <p:spPr>
          <a:xfrm>
            <a:off x="964150" y="905238"/>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Introduction</a:t>
            </a:r>
            <a:endParaRPr/>
          </a:p>
        </p:txBody>
      </p:sp>
      <p:sp>
        <p:nvSpPr>
          <p:cNvPr id="342" name="Google Shape;342;p53"/>
          <p:cNvSpPr txBox="1"/>
          <p:nvPr/>
        </p:nvSpPr>
        <p:spPr>
          <a:xfrm>
            <a:off x="459200" y="1823375"/>
            <a:ext cx="7428300" cy="2528100"/>
          </a:xfrm>
          <a:prstGeom prst="rect">
            <a:avLst/>
          </a:prstGeom>
          <a:noFill/>
          <a:ln>
            <a:noFill/>
          </a:ln>
        </p:spPr>
        <p:txBody>
          <a:bodyPr spcFirstLastPara="1" wrap="square" lIns="91425" tIns="91425" rIns="0" bIns="91425" anchor="t" anchorCtr="0">
            <a:noAutofit/>
          </a:bodyPr>
          <a:lstStyle/>
          <a:p>
            <a:pPr marL="457200" lvl="0" indent="0" algn="just" rtl="0">
              <a:spcBef>
                <a:spcPts val="0"/>
              </a:spcBef>
              <a:spcAft>
                <a:spcPts val="0"/>
              </a:spcAft>
              <a:buNone/>
            </a:pPr>
            <a:r>
              <a:rPr lang="en" sz="1200">
                <a:solidFill>
                  <a:schemeClr val="dk1"/>
                </a:solidFill>
                <a:latin typeface="Albert Sans"/>
                <a:ea typeface="Albert Sans"/>
                <a:cs typeface="Albert Sans"/>
                <a:sym typeface="Albert Sans"/>
              </a:rPr>
              <a:t>In this Project, CSV Data Source based Data Analysis is implemented. Using this approach, we can unlock valuable insights and drive significant business dynamics.</a:t>
            </a:r>
            <a:endParaRPr sz="1200">
              <a:solidFill>
                <a:schemeClr val="dk1"/>
              </a:solidFill>
              <a:latin typeface="Albert Sans"/>
              <a:ea typeface="Albert Sans"/>
              <a:cs typeface="Albert Sans"/>
              <a:sym typeface="Albert Sans"/>
            </a:endParaRPr>
          </a:p>
          <a:p>
            <a:pPr marL="457200" lvl="0" indent="0" algn="just" rtl="0">
              <a:spcBef>
                <a:spcPts val="0"/>
              </a:spcBef>
              <a:spcAft>
                <a:spcPts val="0"/>
              </a:spcAft>
              <a:buNone/>
            </a:pPr>
            <a:endParaRPr sz="1200">
              <a:solidFill>
                <a:schemeClr val="dk1"/>
              </a:solidFill>
              <a:latin typeface="Albert Sans"/>
              <a:ea typeface="Albert Sans"/>
              <a:cs typeface="Albert Sans"/>
              <a:sym typeface="Albert Sans"/>
            </a:endParaRPr>
          </a:p>
          <a:p>
            <a:pPr marL="457200" lvl="0" indent="0" algn="just" rtl="0">
              <a:spcBef>
                <a:spcPts val="0"/>
              </a:spcBef>
              <a:spcAft>
                <a:spcPts val="0"/>
              </a:spcAft>
              <a:buNone/>
            </a:pPr>
            <a:r>
              <a:rPr lang="en" sz="1200" b="1">
                <a:solidFill>
                  <a:schemeClr val="dk1"/>
                </a:solidFill>
                <a:latin typeface="Albert Sans"/>
                <a:ea typeface="Albert Sans"/>
                <a:cs typeface="Albert Sans"/>
                <a:sym typeface="Albert Sans"/>
              </a:rPr>
              <a:t>Main Objectives:</a:t>
            </a:r>
            <a:endParaRPr sz="1200" b="1">
              <a:solidFill>
                <a:schemeClr val="dk1"/>
              </a:solidFill>
              <a:latin typeface="Albert Sans"/>
              <a:ea typeface="Albert Sans"/>
              <a:cs typeface="Albert Sans"/>
              <a:sym typeface="Albert Sans"/>
            </a:endParaRPr>
          </a:p>
          <a:p>
            <a:pPr marL="457200" lvl="0" indent="0" algn="just" rtl="0">
              <a:spcBef>
                <a:spcPts val="0"/>
              </a:spcBef>
              <a:spcAft>
                <a:spcPts val="0"/>
              </a:spcAft>
              <a:buNone/>
            </a:pPr>
            <a:endParaRPr sz="1200">
              <a:solidFill>
                <a:schemeClr val="dk1"/>
              </a:solidFill>
              <a:latin typeface="Albert Sans"/>
              <a:ea typeface="Albert Sans"/>
              <a:cs typeface="Albert Sans"/>
              <a:sym typeface="Albert Sans"/>
            </a:endParaRPr>
          </a:p>
          <a:p>
            <a:pPr marL="742950" lvl="0" indent="-304800" algn="just" rtl="0">
              <a:lnSpc>
                <a:spcPct val="150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﻿﻿Which Company having highest return on investment?</a:t>
            </a:r>
            <a:endParaRPr sz="1200">
              <a:solidFill>
                <a:schemeClr val="dk1"/>
              </a:solidFill>
              <a:latin typeface="Albert Sans"/>
              <a:ea typeface="Albert Sans"/>
              <a:cs typeface="Albert Sans"/>
              <a:sym typeface="Albert Sans"/>
            </a:endParaRPr>
          </a:p>
          <a:p>
            <a:pPr marL="742950" lvl="0" indent="-304800" algn="just" rtl="0">
              <a:lnSpc>
                <a:spcPct val="150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﻿﻿Which country had most unicorns?</a:t>
            </a:r>
            <a:endParaRPr sz="1200">
              <a:solidFill>
                <a:schemeClr val="dk1"/>
              </a:solidFill>
              <a:latin typeface="Albert Sans"/>
              <a:ea typeface="Albert Sans"/>
              <a:cs typeface="Albert Sans"/>
              <a:sym typeface="Albert Sans"/>
            </a:endParaRPr>
          </a:p>
          <a:p>
            <a:pPr marL="742950" lvl="0" indent="-304800" algn="just" rtl="0">
              <a:lnSpc>
                <a:spcPct val="150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﻿﻿Which Year has most of the unicorns?</a:t>
            </a:r>
            <a:endParaRPr sz="1200">
              <a:solidFill>
                <a:schemeClr val="dk1"/>
              </a:solidFill>
              <a:latin typeface="Albert Sans"/>
              <a:ea typeface="Albert Sans"/>
              <a:cs typeface="Albert Sans"/>
              <a:sym typeface="Albert Sans"/>
            </a:endParaRPr>
          </a:p>
          <a:p>
            <a:pPr marL="742950" lvl="0" indent="-304800" algn="just" rtl="0">
              <a:lnSpc>
                <a:spcPct val="150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﻿﻿Number. of Years to become a company to Unicorn?</a:t>
            </a:r>
            <a:endParaRPr sz="1200">
              <a:solidFill>
                <a:schemeClr val="dk1"/>
              </a:solidFill>
              <a:latin typeface="Albert Sans"/>
              <a:ea typeface="Albert Sans"/>
              <a:cs typeface="Albert Sans"/>
              <a:sym typeface="Albert Sans"/>
            </a:endParaRPr>
          </a:p>
          <a:p>
            <a:pPr marL="742950" lvl="0" indent="-304800" algn="just" rtl="0">
              <a:lnSpc>
                <a:spcPct val="150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Which investor founded most of the Unicorns?</a:t>
            </a:r>
            <a:endParaRPr sz="1200">
              <a:solidFill>
                <a:schemeClr val="dk1"/>
              </a:solidFill>
              <a:latin typeface="Albert Sans"/>
              <a:ea typeface="Albert Sans"/>
              <a:cs typeface="Albert Sans"/>
              <a:sym typeface="Albert Sans"/>
            </a:endParaRPr>
          </a:p>
          <a:p>
            <a:pPr marL="914400" lvl="0" indent="0" algn="just" rtl="0">
              <a:lnSpc>
                <a:spcPct val="150000"/>
              </a:lnSpc>
              <a:spcBef>
                <a:spcPts val="0"/>
              </a:spcBef>
              <a:spcAft>
                <a:spcPts val="0"/>
              </a:spcAft>
              <a:buNone/>
            </a:pPr>
            <a:endParaRPr sz="1200">
              <a:solidFill>
                <a:schemeClr val="dk1"/>
              </a:solidFill>
              <a:latin typeface="Albert Sans"/>
              <a:ea typeface="Albert Sans"/>
              <a:cs typeface="Albert Sans"/>
              <a:sym typeface="Alber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4"/>
          <p:cNvSpPr txBox="1">
            <a:spLocks noGrp="1"/>
          </p:cNvSpPr>
          <p:nvPr>
            <p:ph type="title"/>
          </p:nvPr>
        </p:nvSpPr>
        <p:spPr>
          <a:xfrm>
            <a:off x="720000" y="527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Project Methodology</a:t>
            </a:r>
            <a:endParaRPr/>
          </a:p>
        </p:txBody>
      </p:sp>
      <p:sp>
        <p:nvSpPr>
          <p:cNvPr id="349" name="Google Shape;349;p54"/>
          <p:cNvSpPr txBox="1"/>
          <p:nvPr/>
        </p:nvSpPr>
        <p:spPr>
          <a:xfrm>
            <a:off x="639625" y="1181675"/>
            <a:ext cx="7110000" cy="369900"/>
          </a:xfrm>
          <a:prstGeom prst="rect">
            <a:avLst/>
          </a:prstGeom>
          <a:noFill/>
          <a:ln>
            <a:noFill/>
          </a:ln>
        </p:spPr>
        <p:txBody>
          <a:bodyPr spcFirstLastPara="1" wrap="square" lIns="91425" tIns="91425" rIns="0" bIns="91425" anchor="t" anchorCtr="0">
            <a:noAutofit/>
          </a:bodyPr>
          <a:lstStyle/>
          <a:p>
            <a:pPr marL="457200" lvl="0" indent="-304800" algn="just" rtl="0">
              <a:lnSpc>
                <a:spcPct val="115000"/>
              </a:lnSpc>
              <a:spcBef>
                <a:spcPts val="0"/>
              </a:spcBef>
              <a:spcAft>
                <a:spcPts val="0"/>
              </a:spcAft>
              <a:buClr>
                <a:schemeClr val="dk1"/>
              </a:buClr>
              <a:buSzPts val="1200"/>
              <a:buFont typeface="Albert Sans"/>
              <a:buAutoNum type="arabicPeriod"/>
            </a:pPr>
            <a:r>
              <a:rPr lang="en" sz="1200" b="1">
                <a:solidFill>
                  <a:schemeClr val="dk1"/>
                </a:solidFill>
                <a:latin typeface="Albert Sans"/>
                <a:ea typeface="Albert Sans"/>
                <a:cs typeface="Albert Sans"/>
                <a:sym typeface="Albert Sans"/>
              </a:rPr>
              <a:t>Data Acquisition and Importing:</a:t>
            </a:r>
            <a:endParaRPr sz="1200" b="1">
              <a:solidFill>
                <a:schemeClr val="dk1"/>
              </a:solidFill>
              <a:latin typeface="Albert Sans"/>
              <a:ea typeface="Albert Sans"/>
              <a:cs typeface="Albert Sans"/>
              <a:sym typeface="Albert Sans"/>
            </a:endParaRPr>
          </a:p>
          <a:p>
            <a:pPr marL="914400" lvl="0" indent="-304800" algn="just" rtl="0">
              <a:lnSpc>
                <a:spcPct val="115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Connect to Data Sources</a:t>
            </a:r>
            <a:endParaRPr sz="1200">
              <a:solidFill>
                <a:schemeClr val="dk1"/>
              </a:solidFill>
              <a:latin typeface="Albert Sans"/>
              <a:ea typeface="Albert Sans"/>
              <a:cs typeface="Albert Sans"/>
              <a:sym typeface="Albert Sans"/>
            </a:endParaRPr>
          </a:p>
          <a:p>
            <a:pPr marL="914400" lvl="0" indent="-304800" algn="just" rtl="0">
              <a:lnSpc>
                <a:spcPct val="115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Import and Transform Data</a:t>
            </a:r>
            <a:endParaRPr sz="1200">
              <a:solidFill>
                <a:schemeClr val="dk1"/>
              </a:solidFill>
              <a:latin typeface="Albert Sans"/>
              <a:ea typeface="Albert Sans"/>
              <a:cs typeface="Albert Sans"/>
              <a:sym typeface="Albert Sans"/>
            </a:endParaRPr>
          </a:p>
          <a:p>
            <a:pPr marL="457200" lvl="0" indent="0" algn="just" rtl="0">
              <a:lnSpc>
                <a:spcPct val="115000"/>
              </a:lnSpc>
              <a:spcBef>
                <a:spcPts val="0"/>
              </a:spcBef>
              <a:spcAft>
                <a:spcPts val="0"/>
              </a:spcAft>
              <a:buNone/>
            </a:pPr>
            <a:endParaRPr sz="1200">
              <a:solidFill>
                <a:schemeClr val="dk1"/>
              </a:solidFill>
              <a:latin typeface="Albert Sans"/>
              <a:ea typeface="Albert Sans"/>
              <a:cs typeface="Albert Sans"/>
              <a:sym typeface="Albert Sans"/>
            </a:endParaRPr>
          </a:p>
          <a:p>
            <a:pPr marL="457200" lvl="0" indent="-304800" algn="just" rtl="0">
              <a:lnSpc>
                <a:spcPct val="115000"/>
              </a:lnSpc>
              <a:spcBef>
                <a:spcPts val="0"/>
              </a:spcBef>
              <a:spcAft>
                <a:spcPts val="0"/>
              </a:spcAft>
              <a:buClr>
                <a:schemeClr val="dk1"/>
              </a:buClr>
              <a:buSzPts val="1200"/>
              <a:buFont typeface="Albert Sans"/>
              <a:buAutoNum type="arabicPeriod"/>
            </a:pPr>
            <a:r>
              <a:rPr lang="en" sz="1200" b="1">
                <a:solidFill>
                  <a:schemeClr val="dk1"/>
                </a:solidFill>
                <a:latin typeface="Albert Sans"/>
                <a:ea typeface="Albert Sans"/>
                <a:cs typeface="Albert Sans"/>
                <a:sym typeface="Albert Sans"/>
              </a:rPr>
              <a:t>Preparation of the Data(Pre Processing):</a:t>
            </a:r>
            <a:endParaRPr sz="1200" b="1">
              <a:solidFill>
                <a:schemeClr val="dk1"/>
              </a:solidFill>
              <a:latin typeface="Albert Sans"/>
              <a:ea typeface="Albert Sans"/>
              <a:cs typeface="Albert Sans"/>
              <a:sym typeface="Albert Sans"/>
            </a:endParaRPr>
          </a:p>
          <a:p>
            <a:pPr marL="914400" lvl="0" indent="-304800" algn="just" rtl="0">
              <a:lnSpc>
                <a:spcPct val="115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Clean the Data to remove Duplicates, nulls etc.</a:t>
            </a:r>
            <a:endParaRPr sz="1200">
              <a:solidFill>
                <a:schemeClr val="dk1"/>
              </a:solidFill>
              <a:latin typeface="Albert Sans"/>
              <a:ea typeface="Albert Sans"/>
              <a:cs typeface="Albert Sans"/>
              <a:sym typeface="Albert Sans"/>
            </a:endParaRPr>
          </a:p>
          <a:p>
            <a:pPr marL="914400" lvl="0" indent="-304800" algn="just" rtl="0">
              <a:lnSpc>
                <a:spcPct val="115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Understand the Data and Transform the Data</a:t>
            </a:r>
            <a:endParaRPr sz="1200">
              <a:solidFill>
                <a:schemeClr val="dk1"/>
              </a:solidFill>
              <a:latin typeface="Albert Sans"/>
              <a:ea typeface="Albert Sans"/>
              <a:cs typeface="Albert Sans"/>
              <a:sym typeface="Albert Sans"/>
            </a:endParaRPr>
          </a:p>
          <a:p>
            <a:pPr marL="457200" lvl="0" indent="0" algn="just" rtl="0">
              <a:lnSpc>
                <a:spcPct val="115000"/>
              </a:lnSpc>
              <a:spcBef>
                <a:spcPts val="0"/>
              </a:spcBef>
              <a:spcAft>
                <a:spcPts val="0"/>
              </a:spcAft>
              <a:buNone/>
            </a:pPr>
            <a:endParaRPr sz="1200">
              <a:solidFill>
                <a:schemeClr val="dk1"/>
              </a:solidFill>
              <a:latin typeface="Albert Sans"/>
              <a:ea typeface="Albert Sans"/>
              <a:cs typeface="Albert Sans"/>
              <a:sym typeface="Albert Sans"/>
            </a:endParaRPr>
          </a:p>
          <a:p>
            <a:pPr marL="457200" lvl="0" indent="-304800" algn="just" rtl="0">
              <a:lnSpc>
                <a:spcPct val="115000"/>
              </a:lnSpc>
              <a:spcBef>
                <a:spcPts val="0"/>
              </a:spcBef>
              <a:spcAft>
                <a:spcPts val="0"/>
              </a:spcAft>
              <a:buClr>
                <a:schemeClr val="dk1"/>
              </a:buClr>
              <a:buSzPts val="1200"/>
              <a:buFont typeface="Albert Sans"/>
              <a:buAutoNum type="arabicPeriod"/>
            </a:pPr>
            <a:r>
              <a:rPr lang="en" sz="1200" b="1">
                <a:solidFill>
                  <a:schemeClr val="dk1"/>
                </a:solidFill>
                <a:latin typeface="Albert Sans"/>
                <a:ea typeface="Albert Sans"/>
                <a:cs typeface="Albert Sans"/>
                <a:sym typeface="Albert Sans"/>
              </a:rPr>
              <a:t>Identify Dynamics of the Business:</a:t>
            </a:r>
            <a:endParaRPr sz="1200" b="1">
              <a:solidFill>
                <a:schemeClr val="dk1"/>
              </a:solidFill>
              <a:latin typeface="Albert Sans"/>
              <a:ea typeface="Albert Sans"/>
              <a:cs typeface="Albert Sans"/>
              <a:sym typeface="Albert Sans"/>
            </a:endParaRPr>
          </a:p>
          <a:p>
            <a:pPr marL="914400" lvl="0" indent="-304800" algn="just" rtl="0">
              <a:lnSpc>
                <a:spcPct val="115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Use DAX to add value to the data</a:t>
            </a:r>
            <a:endParaRPr sz="1200">
              <a:solidFill>
                <a:schemeClr val="dk1"/>
              </a:solidFill>
              <a:latin typeface="Albert Sans"/>
              <a:ea typeface="Albert Sans"/>
              <a:cs typeface="Albert Sans"/>
              <a:sym typeface="Albert Sans"/>
            </a:endParaRPr>
          </a:p>
          <a:p>
            <a:pPr marL="914400" lvl="0" indent="-304800" algn="just" rtl="0">
              <a:lnSpc>
                <a:spcPct val="115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Calculate Descriptive Statistics</a:t>
            </a:r>
            <a:endParaRPr sz="1200">
              <a:solidFill>
                <a:schemeClr val="dk1"/>
              </a:solidFill>
              <a:latin typeface="Albert Sans"/>
              <a:ea typeface="Albert Sans"/>
              <a:cs typeface="Albert Sans"/>
              <a:sym typeface="Albert Sans"/>
            </a:endParaRPr>
          </a:p>
          <a:p>
            <a:pPr marL="457200" lvl="0" indent="0" algn="just" rtl="0">
              <a:lnSpc>
                <a:spcPct val="115000"/>
              </a:lnSpc>
              <a:spcBef>
                <a:spcPts val="0"/>
              </a:spcBef>
              <a:spcAft>
                <a:spcPts val="0"/>
              </a:spcAft>
              <a:buNone/>
            </a:pPr>
            <a:endParaRPr sz="1200">
              <a:solidFill>
                <a:schemeClr val="dk1"/>
              </a:solidFill>
              <a:latin typeface="Albert Sans"/>
              <a:ea typeface="Albert Sans"/>
              <a:cs typeface="Albert Sans"/>
              <a:sym typeface="Albert Sans"/>
            </a:endParaRPr>
          </a:p>
          <a:p>
            <a:pPr marL="457200" lvl="0" indent="-304800" algn="just" rtl="0">
              <a:lnSpc>
                <a:spcPct val="115000"/>
              </a:lnSpc>
              <a:spcBef>
                <a:spcPts val="0"/>
              </a:spcBef>
              <a:spcAft>
                <a:spcPts val="0"/>
              </a:spcAft>
              <a:buClr>
                <a:schemeClr val="dk1"/>
              </a:buClr>
              <a:buSzPts val="1200"/>
              <a:buFont typeface="Albert Sans"/>
              <a:buAutoNum type="arabicPeriod"/>
            </a:pPr>
            <a:r>
              <a:rPr lang="en" sz="1200" b="1">
                <a:solidFill>
                  <a:schemeClr val="dk1"/>
                </a:solidFill>
                <a:latin typeface="Albert Sans"/>
                <a:ea typeface="Albert Sans"/>
                <a:cs typeface="Albert Sans"/>
                <a:sym typeface="Albert Sans"/>
              </a:rPr>
              <a:t>Visualization and Testing:</a:t>
            </a:r>
            <a:endParaRPr sz="1200" b="1">
              <a:solidFill>
                <a:schemeClr val="dk1"/>
              </a:solidFill>
              <a:latin typeface="Albert Sans"/>
              <a:ea typeface="Albert Sans"/>
              <a:cs typeface="Albert Sans"/>
              <a:sym typeface="Albert Sans"/>
            </a:endParaRPr>
          </a:p>
          <a:p>
            <a:pPr marL="914400" lvl="0" indent="-304800" algn="just" rtl="0">
              <a:lnSpc>
                <a:spcPct val="115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Converting insights into visuals and Testing</a:t>
            </a:r>
            <a:endParaRPr sz="1200">
              <a:solidFill>
                <a:schemeClr val="dk1"/>
              </a:solidFill>
              <a:latin typeface="Albert Sans"/>
              <a:ea typeface="Albert Sans"/>
              <a:cs typeface="Albert Sans"/>
              <a:sym typeface="Albert Sans"/>
            </a:endParaRPr>
          </a:p>
          <a:p>
            <a:pPr marL="457200" lvl="0" indent="0" algn="just" rtl="0">
              <a:lnSpc>
                <a:spcPct val="115000"/>
              </a:lnSpc>
              <a:spcBef>
                <a:spcPts val="0"/>
              </a:spcBef>
              <a:spcAft>
                <a:spcPts val="0"/>
              </a:spcAft>
              <a:buNone/>
            </a:pPr>
            <a:endParaRPr sz="1200">
              <a:solidFill>
                <a:schemeClr val="dk1"/>
              </a:solidFill>
              <a:latin typeface="Albert Sans"/>
              <a:ea typeface="Albert Sans"/>
              <a:cs typeface="Albert Sans"/>
              <a:sym typeface="Albert Sans"/>
            </a:endParaRPr>
          </a:p>
          <a:p>
            <a:pPr marL="457200" lvl="0" indent="-304800" algn="just" rtl="0">
              <a:lnSpc>
                <a:spcPct val="115000"/>
              </a:lnSpc>
              <a:spcBef>
                <a:spcPts val="0"/>
              </a:spcBef>
              <a:spcAft>
                <a:spcPts val="0"/>
              </a:spcAft>
              <a:buClr>
                <a:schemeClr val="dk1"/>
              </a:buClr>
              <a:buSzPts val="1200"/>
              <a:buFont typeface="Albert Sans"/>
              <a:buAutoNum type="arabicPeriod"/>
            </a:pPr>
            <a:r>
              <a:rPr lang="en" sz="1200" b="1">
                <a:solidFill>
                  <a:schemeClr val="dk1"/>
                </a:solidFill>
                <a:latin typeface="Albert Sans"/>
                <a:ea typeface="Albert Sans"/>
                <a:cs typeface="Albert Sans"/>
                <a:sym typeface="Albert Sans"/>
              </a:rPr>
              <a:t>Story Telling:</a:t>
            </a:r>
            <a:endParaRPr sz="1200" b="1">
              <a:solidFill>
                <a:schemeClr val="dk1"/>
              </a:solidFill>
              <a:latin typeface="Albert Sans"/>
              <a:ea typeface="Albert Sans"/>
              <a:cs typeface="Albert Sans"/>
              <a:sym typeface="Albert Sans"/>
            </a:endParaRPr>
          </a:p>
          <a:p>
            <a:pPr marL="914400" lvl="0" indent="-304800" algn="just" rtl="0">
              <a:lnSpc>
                <a:spcPct val="115000"/>
              </a:lnSpc>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Present the Project before the stakeholders </a:t>
            </a:r>
            <a:endParaRPr sz="1200">
              <a:solidFill>
                <a:schemeClr val="dk1"/>
              </a:solidFill>
              <a:latin typeface="Albert Sans"/>
              <a:ea typeface="Albert Sans"/>
              <a:cs typeface="Albert Sans"/>
              <a:sym typeface="Albert Sans"/>
            </a:endParaRPr>
          </a:p>
          <a:p>
            <a:pPr marL="457200" lvl="0" indent="0" algn="just" rtl="0">
              <a:spcBef>
                <a:spcPts val="0"/>
              </a:spcBef>
              <a:spcAft>
                <a:spcPts val="0"/>
              </a:spcAft>
              <a:buNone/>
            </a:pPr>
            <a:endParaRPr sz="1200">
              <a:solidFill>
                <a:schemeClr val="dk1"/>
              </a:solidFill>
              <a:latin typeface="Albert Sans"/>
              <a:ea typeface="Albert Sans"/>
              <a:cs typeface="Albert Sans"/>
              <a:sym typeface="Albert Sans"/>
            </a:endParaRPr>
          </a:p>
          <a:p>
            <a:pPr marL="0" lvl="0" indent="0" algn="just" rtl="0">
              <a:spcBef>
                <a:spcPts val="0"/>
              </a:spcBef>
              <a:spcAft>
                <a:spcPts val="0"/>
              </a:spcAft>
              <a:buClr>
                <a:schemeClr val="dk1"/>
              </a:buClr>
              <a:buSzPts val="1100"/>
              <a:buFont typeface="Arial"/>
              <a:buNone/>
            </a:pPr>
            <a:endParaRPr sz="1200" b="1">
              <a:solidFill>
                <a:schemeClr val="dk1"/>
              </a:solidFill>
              <a:latin typeface="Albert Sans"/>
              <a:ea typeface="Albert Sans"/>
              <a:cs typeface="Albert Sans"/>
              <a:sym typeface="Albert Sans"/>
            </a:endParaRPr>
          </a:p>
          <a:p>
            <a:pPr marL="0" lvl="0" indent="0" algn="just" rtl="0">
              <a:spcBef>
                <a:spcPts val="0"/>
              </a:spcBef>
              <a:spcAft>
                <a:spcPts val="0"/>
              </a:spcAft>
              <a:buNone/>
            </a:pPr>
            <a:endParaRPr sz="1200">
              <a:solidFill>
                <a:schemeClr val="dk1"/>
              </a:solidFill>
              <a:latin typeface="Albert Sans"/>
              <a:ea typeface="Albert Sans"/>
              <a:cs typeface="Albert Sans"/>
              <a:sym typeface="Alber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5"/>
          <p:cNvSpPr txBox="1">
            <a:spLocks noGrp="1"/>
          </p:cNvSpPr>
          <p:nvPr>
            <p:ph type="title"/>
          </p:nvPr>
        </p:nvSpPr>
        <p:spPr>
          <a:xfrm>
            <a:off x="2029025" y="1428763"/>
            <a:ext cx="3665700" cy="167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Week 1</a:t>
            </a:r>
            <a:endParaRPr/>
          </a:p>
        </p:txBody>
      </p:sp>
      <p:sp>
        <p:nvSpPr>
          <p:cNvPr id="356" name="Google Shape;356;p55"/>
          <p:cNvSpPr txBox="1">
            <a:spLocks noGrp="1"/>
          </p:cNvSpPr>
          <p:nvPr>
            <p:ph type="title" idx="2"/>
          </p:nvPr>
        </p:nvSpPr>
        <p:spPr>
          <a:xfrm>
            <a:off x="720000" y="2027725"/>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57" name="Google Shape;357;p55"/>
          <p:cNvSpPr txBox="1">
            <a:spLocks noGrp="1"/>
          </p:cNvSpPr>
          <p:nvPr>
            <p:ph type="subTitle" idx="1"/>
          </p:nvPr>
        </p:nvSpPr>
        <p:spPr>
          <a:xfrm>
            <a:off x="720000" y="3765525"/>
            <a:ext cx="4854600" cy="5985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Data Acquisition and Importing</a:t>
            </a:r>
            <a:endParaRPr/>
          </a:p>
          <a:p>
            <a:pPr marL="457200" lvl="0" indent="-317500" algn="l" rtl="0">
              <a:spcBef>
                <a:spcPts val="0"/>
              </a:spcBef>
              <a:spcAft>
                <a:spcPts val="0"/>
              </a:spcAft>
              <a:buSzPts val="1400"/>
              <a:buChar char="●"/>
            </a:pPr>
            <a:r>
              <a:rPr lang="en"/>
              <a:t>Preprocessing of Data</a:t>
            </a:r>
            <a:endParaRPr/>
          </a:p>
        </p:txBody>
      </p:sp>
      <p:cxnSp>
        <p:nvCxnSpPr>
          <p:cNvPr id="358" name="Google Shape;358;p55"/>
          <p:cNvCxnSpPr/>
          <p:nvPr/>
        </p:nvCxnSpPr>
        <p:spPr>
          <a:xfrm>
            <a:off x="720000" y="3600175"/>
            <a:ext cx="6414600" cy="0"/>
          </a:xfrm>
          <a:prstGeom prst="straightConnector1">
            <a:avLst/>
          </a:prstGeom>
          <a:noFill/>
          <a:ln w="9525" cap="flat" cmpd="sng">
            <a:solidFill>
              <a:schemeClr val="dk1"/>
            </a:solidFill>
            <a:prstDash val="solid"/>
            <a:round/>
            <a:headEnd type="none" w="med" len="med"/>
            <a:tailEnd type="none" w="med" len="med"/>
          </a:ln>
        </p:spPr>
      </p:cxnSp>
      <p:grpSp>
        <p:nvGrpSpPr>
          <p:cNvPr id="359" name="Google Shape;359;p55"/>
          <p:cNvGrpSpPr/>
          <p:nvPr/>
        </p:nvGrpSpPr>
        <p:grpSpPr>
          <a:xfrm>
            <a:off x="518561" y="355031"/>
            <a:ext cx="402866" cy="369933"/>
            <a:chOff x="6985538" y="307000"/>
            <a:chExt cx="1545325" cy="1419000"/>
          </a:xfrm>
        </p:grpSpPr>
        <p:sp>
          <p:nvSpPr>
            <p:cNvPr id="360" name="Google Shape;360;p55"/>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5"/>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5"/>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5"/>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5"/>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5"/>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6" name="Google Shape;366;p55"/>
          <p:cNvPicPr preferRelativeResize="0"/>
          <p:nvPr/>
        </p:nvPicPr>
        <p:blipFill>
          <a:blip r:embed="rId3">
            <a:alphaModFix/>
          </a:blip>
          <a:stretch>
            <a:fillRect/>
          </a:stretch>
        </p:blipFill>
        <p:spPr>
          <a:xfrm flipH="1">
            <a:off x="7129800" y="0"/>
            <a:ext cx="2014201" cy="5143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6"/>
          <p:cNvSpPr txBox="1">
            <a:spLocks noGrp="1"/>
          </p:cNvSpPr>
          <p:nvPr>
            <p:ph type="title"/>
          </p:nvPr>
        </p:nvSpPr>
        <p:spPr>
          <a:xfrm>
            <a:off x="4267200" y="1885950"/>
            <a:ext cx="4611600" cy="1713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400" dirty="0"/>
              <a:t>Data Acquisition and Importing</a:t>
            </a:r>
            <a:endParaRPr sz="4400" dirty="0">
              <a:solidFill>
                <a:schemeClr val="accent1"/>
              </a:solidFill>
            </a:endParaRPr>
          </a:p>
        </p:txBody>
      </p:sp>
      <p:grpSp>
        <p:nvGrpSpPr>
          <p:cNvPr id="372" name="Google Shape;372;p56"/>
          <p:cNvGrpSpPr/>
          <p:nvPr/>
        </p:nvGrpSpPr>
        <p:grpSpPr>
          <a:xfrm>
            <a:off x="8021086" y="540006"/>
            <a:ext cx="402866" cy="369933"/>
            <a:chOff x="6985538" y="307000"/>
            <a:chExt cx="1545325" cy="1419000"/>
          </a:xfrm>
        </p:grpSpPr>
        <p:sp>
          <p:nvSpPr>
            <p:cNvPr id="373" name="Google Shape;373;p56"/>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56"/>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56"/>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6"/>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6"/>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6"/>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79" name="Google Shape;379;p56"/>
          <p:cNvPicPr preferRelativeResize="0"/>
          <p:nvPr/>
        </p:nvPicPr>
        <p:blipFill>
          <a:blip r:embed="rId3">
            <a:alphaModFix/>
          </a:blip>
          <a:stretch>
            <a:fillRect/>
          </a:stretch>
        </p:blipFill>
        <p:spPr>
          <a:xfrm>
            <a:off x="1802364" y="0"/>
            <a:ext cx="2014201" cy="5143475"/>
          </a:xfrm>
          <a:prstGeom prst="rect">
            <a:avLst/>
          </a:prstGeom>
          <a:noFill/>
          <a:ln>
            <a:noFill/>
          </a:ln>
        </p:spPr>
      </p:pic>
      <p:sp>
        <p:nvSpPr>
          <p:cNvPr id="380" name="Google Shape;380;p56"/>
          <p:cNvSpPr/>
          <p:nvPr/>
        </p:nvSpPr>
        <p:spPr>
          <a:xfrm>
            <a:off x="0" y="-24000"/>
            <a:ext cx="31536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7"/>
          <p:cNvSpPr txBox="1">
            <a:spLocks noGrp="1"/>
          </p:cNvSpPr>
          <p:nvPr>
            <p:ph type="title"/>
          </p:nvPr>
        </p:nvSpPr>
        <p:spPr>
          <a:xfrm>
            <a:off x="685800" y="5143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About Dataset</a:t>
            </a:r>
            <a:endParaRPr sz="2000" dirty="0"/>
          </a:p>
        </p:txBody>
      </p:sp>
      <p:graphicFrame>
        <p:nvGraphicFramePr>
          <p:cNvPr id="386" name="Google Shape;386;p57"/>
          <p:cNvGraphicFramePr/>
          <p:nvPr/>
        </p:nvGraphicFramePr>
        <p:xfrm>
          <a:off x="777425" y="1956800"/>
          <a:ext cx="7118450" cy="2900949"/>
        </p:xfrm>
        <a:graphic>
          <a:graphicData uri="http://schemas.openxmlformats.org/drawingml/2006/table">
            <a:tbl>
              <a:tblPr>
                <a:noFill/>
                <a:tableStyleId>{25A37C10-E3A5-48BA-B49D-DC57E34D16C3}</a:tableStyleId>
              </a:tblPr>
              <a:tblGrid>
                <a:gridCol w="1938325"/>
                <a:gridCol w="5180125"/>
              </a:tblGrid>
              <a:tr h="240122">
                <a:tc>
                  <a:txBody>
                    <a:bodyPr/>
                    <a:lstStyle/>
                    <a:p>
                      <a:pPr marL="0" lvl="0" indent="0" algn="l" rtl="0">
                        <a:spcBef>
                          <a:spcPts val="0"/>
                        </a:spcBef>
                        <a:spcAft>
                          <a:spcPts val="0"/>
                        </a:spcAft>
                        <a:buNone/>
                      </a:pPr>
                      <a:r>
                        <a:rPr lang="en" sz="1100" b="1" dirty="0">
                          <a:solidFill>
                            <a:schemeClr val="dk1"/>
                          </a:solidFill>
                          <a:latin typeface="Albert Sans"/>
                          <a:ea typeface="Albert Sans"/>
                          <a:cs typeface="Albert Sans"/>
                          <a:sym typeface="Albert Sans"/>
                        </a:rPr>
                        <a:t>Company</a:t>
                      </a:r>
                      <a:endParaRPr sz="1100" b="1" dirty="0">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lbert Sans"/>
                          <a:ea typeface="Albert Sans"/>
                          <a:cs typeface="Albert Sans"/>
                          <a:sym typeface="Albert Sans"/>
                        </a:rPr>
                        <a:t>Company Name</a:t>
                      </a:r>
                      <a:endParaRPr sz="100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r>
              <a:tr h="295703">
                <a:tc>
                  <a:txBody>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Valuation</a:t>
                      </a:r>
                      <a:endParaRPr sz="1100" b="1">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000">
                          <a:solidFill>
                            <a:schemeClr val="dk1"/>
                          </a:solidFill>
                          <a:latin typeface="Albert Sans"/>
                          <a:ea typeface="Albert Sans"/>
                          <a:cs typeface="Albert Sans"/>
                          <a:sym typeface="Albert Sans"/>
                        </a:rPr>
                        <a:t>Company valuation in billions (B) of dollars		</a:t>
                      </a:r>
                      <a:endParaRPr sz="100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91034">
                <a:tc>
                  <a:txBody>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Date Joined</a:t>
                      </a:r>
                      <a:endParaRPr sz="1100" b="1">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lbert Sans"/>
                          <a:ea typeface="Albert Sans"/>
                          <a:cs typeface="Albert Sans"/>
                          <a:sym typeface="Albert Sans"/>
                        </a:rPr>
                        <a:t>The date in which the company reached $1 billion in valuation		</a:t>
                      </a:r>
                      <a:endParaRPr sz="100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91034">
                <a:tc>
                  <a:txBody>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Industry</a:t>
                      </a:r>
                      <a:endParaRPr sz="1100" b="1">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lbert Sans"/>
                          <a:ea typeface="Albert Sans"/>
                          <a:cs typeface="Albert Sans"/>
                          <a:sym typeface="Albert Sans"/>
                        </a:rPr>
                        <a:t>Company industry	</a:t>
                      </a:r>
                      <a:endParaRPr sz="100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91034">
                <a:tc>
                  <a:txBody>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City</a:t>
                      </a:r>
                      <a:endParaRPr sz="1100" b="1">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dk1"/>
                          </a:solidFill>
                          <a:latin typeface="Albert Sans"/>
                          <a:ea typeface="Albert Sans"/>
                          <a:cs typeface="Albert Sans"/>
                          <a:sym typeface="Albert Sans"/>
                        </a:rPr>
                        <a:t>City the company was founded in</a:t>
                      </a:r>
                      <a:endParaRPr sz="100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91034">
                <a:tc>
                  <a:txBody>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Country</a:t>
                      </a:r>
                      <a:endParaRPr sz="1100" b="1">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lbert Sans"/>
                          <a:ea typeface="Albert Sans"/>
                          <a:cs typeface="Albert Sans"/>
                          <a:sym typeface="Albert Sans"/>
                        </a:rPr>
                        <a:t>Country the company was founded in		</a:t>
                      </a:r>
                      <a:endParaRPr sz="100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91034">
                <a:tc>
                  <a:txBody>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Continent</a:t>
                      </a:r>
                      <a:endParaRPr sz="1100" b="1">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lbert Sans"/>
                          <a:ea typeface="Albert Sans"/>
                          <a:cs typeface="Albert Sans"/>
                          <a:sym typeface="Albert Sans"/>
                        </a:rPr>
                        <a:t>Continent the company was founded in		</a:t>
                      </a:r>
                      <a:endParaRPr sz="100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291034">
                <a:tc>
                  <a:txBody>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Year Founded</a:t>
                      </a:r>
                      <a:endParaRPr sz="1100" b="1">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lbert Sans"/>
                          <a:ea typeface="Albert Sans"/>
                          <a:cs typeface="Albert Sans"/>
                          <a:sym typeface="Albert Sans"/>
                        </a:rPr>
                        <a:t>Year the company was founded	</a:t>
                      </a:r>
                      <a:endParaRPr sz="100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9460">
                <a:tc>
                  <a:txBody>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Funding</a:t>
                      </a:r>
                      <a:endParaRPr sz="1100" b="1">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000">
                          <a:solidFill>
                            <a:schemeClr val="dk1"/>
                          </a:solidFill>
                          <a:latin typeface="Albert Sans"/>
                          <a:ea typeface="Albert Sans"/>
                          <a:cs typeface="Albert Sans"/>
                          <a:sym typeface="Albert Sans"/>
                        </a:rPr>
                        <a:t>Total amount raised across all funding rounds in billions (B) or millions (M) of dollars</a:t>
                      </a:r>
                      <a:endParaRPr sz="100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r>
              <a:tr h="309460">
                <a:tc>
                  <a:txBody>
                    <a:bodyPr/>
                    <a:lstStyle/>
                    <a:p>
                      <a:pPr marL="0" lvl="0" indent="0" algn="l" rtl="0">
                        <a:spcBef>
                          <a:spcPts val="0"/>
                        </a:spcBef>
                        <a:spcAft>
                          <a:spcPts val="0"/>
                        </a:spcAft>
                        <a:buNone/>
                      </a:pPr>
                      <a:r>
                        <a:rPr lang="en" sz="1100" b="1">
                          <a:solidFill>
                            <a:schemeClr val="dk1"/>
                          </a:solidFill>
                          <a:latin typeface="Albert Sans"/>
                          <a:ea typeface="Albert Sans"/>
                          <a:cs typeface="Albert Sans"/>
                          <a:sym typeface="Albert Sans"/>
                        </a:rPr>
                        <a:t>Select Investors</a:t>
                      </a:r>
                      <a:endParaRPr sz="1100" b="1">
                        <a:solidFill>
                          <a:schemeClr val="dk1"/>
                        </a:solidFill>
                        <a:latin typeface="Albert Sans"/>
                        <a:ea typeface="Albert Sans"/>
                        <a:cs typeface="Albert Sans"/>
                        <a:sym typeface="Albert Sans"/>
                      </a:endParaRPr>
                    </a:p>
                  </a:txBody>
                  <a:tcPr marL="91425" marR="91425" marT="0" marB="0" anchor="ctr">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c>
                  <a:txBody>
                    <a:bodyPr/>
                    <a:lstStyle/>
                    <a:p>
                      <a:pPr marL="0" lvl="0" indent="0" algn="l" rtl="0">
                        <a:spcBef>
                          <a:spcPts val="0"/>
                        </a:spcBef>
                        <a:spcAft>
                          <a:spcPts val="1600"/>
                        </a:spcAft>
                        <a:buNone/>
                      </a:pPr>
                      <a:r>
                        <a:rPr lang="en" sz="1000" smtClean="0">
                          <a:solidFill>
                            <a:schemeClr val="dk1"/>
                          </a:solidFill>
                          <a:latin typeface="Albert Sans"/>
                          <a:ea typeface="Albert Sans"/>
                          <a:cs typeface="Albert Sans"/>
                          <a:sym typeface="Albert Sans"/>
                        </a:rPr>
                        <a:t>Top </a:t>
                      </a:r>
                      <a:r>
                        <a:rPr lang="en" sz="1000" dirty="0">
                          <a:solidFill>
                            <a:schemeClr val="dk1"/>
                          </a:solidFill>
                          <a:latin typeface="Albert Sans"/>
                          <a:ea typeface="Albert Sans"/>
                          <a:cs typeface="Albert Sans"/>
                          <a:sym typeface="Albert Sans"/>
                        </a:rPr>
                        <a:t>4 investing firms or individual investors (some have less than 4)		</a:t>
                      </a:r>
                      <a:endParaRPr sz="1000" dirty="0">
                        <a:solidFill>
                          <a:schemeClr val="dk1"/>
                        </a:solidFill>
                        <a:latin typeface="Albert Sans"/>
                        <a:ea typeface="Albert Sans"/>
                        <a:cs typeface="Albert Sans"/>
                        <a:sym typeface="Albert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alpha val="0"/>
                        </a:schemeClr>
                      </a:solidFill>
                      <a:prstDash val="solid"/>
                      <a:round/>
                      <a:headEnd type="none" w="sm" len="sm"/>
                      <a:tailEnd type="none" w="sm" len="sm"/>
                    </a:lnB>
                  </a:tcPr>
                </a:tc>
              </a:tr>
            </a:tbl>
          </a:graphicData>
        </a:graphic>
      </p:graphicFrame>
      <p:sp>
        <p:nvSpPr>
          <p:cNvPr id="387" name="Google Shape;387;p57"/>
          <p:cNvSpPr txBox="1"/>
          <p:nvPr/>
        </p:nvSpPr>
        <p:spPr>
          <a:xfrm>
            <a:off x="720000" y="879925"/>
            <a:ext cx="7233300" cy="369900"/>
          </a:xfrm>
          <a:prstGeom prst="rect">
            <a:avLst/>
          </a:prstGeom>
          <a:noFill/>
          <a:ln>
            <a:noFill/>
          </a:ln>
        </p:spPr>
        <p:txBody>
          <a:bodyPr spcFirstLastPara="1" wrap="square" lIns="91425" tIns="91425" rIns="0" bIns="91425" anchor="t" anchorCtr="0">
            <a:noAutofit/>
          </a:bodyPr>
          <a:lstStyle/>
          <a:p>
            <a:pPr marL="0" lvl="0" indent="0" algn="just" rtl="0">
              <a:spcBef>
                <a:spcPts val="0"/>
              </a:spcBef>
              <a:spcAft>
                <a:spcPts val="0"/>
              </a:spcAft>
              <a:buNone/>
            </a:pPr>
            <a:r>
              <a:rPr lang="en" sz="1200" dirty="0">
                <a:solidFill>
                  <a:schemeClr val="dk1"/>
                </a:solidFill>
                <a:latin typeface="Albert Sans"/>
                <a:ea typeface="Albert Sans"/>
                <a:cs typeface="Albert Sans"/>
                <a:sym typeface="Albert Sans"/>
              </a:rPr>
              <a:t>A unicorn company is a privately held company with a current valuation of over $1 billion USD. This dataset consists of unicorn companies and startups across the globe as of April 2022, including country of origin, sector, select investors, and valuation of each unicorn. </a:t>
            </a:r>
            <a:endParaRPr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a:p>
            <a:pPr marL="0" lvl="0" indent="0" algn="l" rtl="0">
              <a:spcBef>
                <a:spcPts val="0"/>
              </a:spcBef>
              <a:spcAft>
                <a:spcPts val="0"/>
              </a:spcAft>
              <a:buNone/>
            </a:pPr>
            <a:r>
              <a:rPr lang="en" sz="1200" dirty="0">
                <a:solidFill>
                  <a:schemeClr val="dk1"/>
                </a:solidFill>
                <a:latin typeface="Albert Sans"/>
                <a:ea typeface="Albert Sans"/>
                <a:cs typeface="Albert Sans"/>
                <a:sym typeface="Albert Sans"/>
              </a:rPr>
              <a:t>The data dictionary of the dataset is given below:</a:t>
            </a:r>
            <a:endParaRPr sz="1200" b="1" dirty="0">
              <a:solidFill>
                <a:schemeClr val="dk1"/>
              </a:solidFill>
              <a:latin typeface="Albert Sans"/>
              <a:ea typeface="Albert Sans"/>
              <a:cs typeface="Albert Sans"/>
              <a:sym typeface="Albert Sans"/>
            </a:endParaRPr>
          </a:p>
        </p:txBody>
      </p:sp>
      <p:cxnSp>
        <p:nvCxnSpPr>
          <p:cNvPr id="6" name="Google Shape;402;p58"/>
          <p:cNvCxnSpPr/>
          <p:nvPr/>
        </p:nvCxnSpPr>
        <p:spPr>
          <a:xfrm>
            <a:off x="762000" y="895350"/>
            <a:ext cx="7162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58"/>
          <p:cNvSpPr txBox="1">
            <a:spLocks noGrp="1"/>
          </p:cNvSpPr>
          <p:nvPr>
            <p:ph type="title"/>
          </p:nvPr>
        </p:nvSpPr>
        <p:spPr>
          <a:xfrm>
            <a:off x="2590800" y="57150"/>
            <a:ext cx="5239800" cy="841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Importing Data from CSV file</a:t>
            </a:r>
            <a:endParaRPr sz="2000" dirty="0"/>
          </a:p>
        </p:txBody>
      </p:sp>
      <p:sp>
        <p:nvSpPr>
          <p:cNvPr id="394" name="Google Shape;394;p58"/>
          <p:cNvSpPr txBox="1">
            <a:spLocks noGrp="1"/>
          </p:cNvSpPr>
          <p:nvPr>
            <p:ph type="subTitle" idx="1"/>
          </p:nvPr>
        </p:nvSpPr>
        <p:spPr>
          <a:xfrm>
            <a:off x="2628800" y="782375"/>
            <a:ext cx="6475800" cy="71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a:t>Here, we got data from the saved CSV file of the dataset named Unicorn_Companies.csv to the Power BI Desktop.</a:t>
            </a:r>
            <a:endParaRPr/>
          </a:p>
        </p:txBody>
      </p:sp>
      <p:grpSp>
        <p:nvGrpSpPr>
          <p:cNvPr id="395" name="Google Shape;395;p58"/>
          <p:cNvGrpSpPr/>
          <p:nvPr/>
        </p:nvGrpSpPr>
        <p:grpSpPr>
          <a:xfrm>
            <a:off x="8222574" y="355031"/>
            <a:ext cx="402866" cy="369933"/>
            <a:chOff x="6985538" y="307000"/>
            <a:chExt cx="1545325" cy="1419000"/>
          </a:xfrm>
        </p:grpSpPr>
        <p:sp>
          <p:nvSpPr>
            <p:cNvPr id="396" name="Google Shape;396;p58"/>
            <p:cNvSpPr/>
            <p:nvPr/>
          </p:nvSpPr>
          <p:spPr>
            <a:xfrm>
              <a:off x="7441700" y="10165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58"/>
            <p:cNvSpPr/>
            <p:nvPr/>
          </p:nvSpPr>
          <p:spPr>
            <a:xfrm rot="10800000">
              <a:off x="7441750" y="307000"/>
              <a:ext cx="633000" cy="7095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58"/>
            <p:cNvSpPr/>
            <p:nvPr/>
          </p:nvSpPr>
          <p:spPr>
            <a:xfrm rot="3599744">
              <a:off x="7134528" y="8390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8"/>
            <p:cNvSpPr/>
            <p:nvPr/>
          </p:nvSpPr>
          <p:spPr>
            <a:xfrm rot="-7200256">
              <a:off x="7748953" y="4845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8"/>
            <p:cNvSpPr/>
            <p:nvPr/>
          </p:nvSpPr>
          <p:spPr>
            <a:xfrm rot="7200256">
              <a:off x="7134541" y="484438"/>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8"/>
            <p:cNvSpPr/>
            <p:nvPr/>
          </p:nvSpPr>
          <p:spPr>
            <a:xfrm rot="-3599744">
              <a:off x="7748916" y="839176"/>
              <a:ext cx="632919" cy="709386"/>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2" name="Google Shape;402;p58"/>
          <p:cNvCxnSpPr/>
          <p:nvPr/>
        </p:nvCxnSpPr>
        <p:spPr>
          <a:xfrm>
            <a:off x="2557625" y="841200"/>
            <a:ext cx="5940300" cy="0"/>
          </a:xfrm>
          <a:prstGeom prst="straightConnector1">
            <a:avLst/>
          </a:prstGeom>
          <a:noFill/>
          <a:ln w="9525" cap="flat" cmpd="sng">
            <a:solidFill>
              <a:schemeClr val="dk1"/>
            </a:solidFill>
            <a:prstDash val="solid"/>
            <a:round/>
            <a:headEnd type="none" w="med" len="med"/>
            <a:tailEnd type="none" w="med" len="med"/>
          </a:ln>
        </p:spPr>
      </p:cxnSp>
      <p:pic>
        <p:nvPicPr>
          <p:cNvPr id="403" name="Google Shape;403;p58"/>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404" name="Google Shape;404;p58"/>
          <p:cNvSpPr/>
          <p:nvPr/>
        </p:nvSpPr>
        <p:spPr>
          <a:xfrm>
            <a:off x="-29800" y="-24000"/>
            <a:ext cx="18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5" name="Google Shape;405;p58"/>
          <p:cNvPicPr preferRelativeResize="0"/>
          <p:nvPr/>
        </p:nvPicPr>
        <p:blipFill>
          <a:blip r:embed="rId4">
            <a:alphaModFix/>
          </a:blip>
          <a:stretch>
            <a:fillRect/>
          </a:stretch>
        </p:blipFill>
        <p:spPr>
          <a:xfrm>
            <a:off x="2929846" y="1351850"/>
            <a:ext cx="5129828" cy="3791625"/>
          </a:xfrm>
          <a:prstGeom prst="rect">
            <a:avLst/>
          </a:prstGeom>
          <a:noFill/>
          <a:ln>
            <a:noFill/>
          </a:ln>
        </p:spPr>
      </p:pic>
    </p:spTree>
  </p:cSld>
  <p:clrMapOvr>
    <a:masterClrMapping/>
  </p:clrMapOvr>
</p:sld>
</file>

<file path=ppt/theme/theme1.xml><?xml version="1.0" encoding="utf-8"?>
<a:theme xmlns:a="http://schemas.openxmlformats.org/drawingml/2006/main"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1334</Words>
  <Application>Microsoft Office PowerPoint</Application>
  <PresentationFormat>On-screen Show (16:9)</PresentationFormat>
  <Paragraphs>223</Paragraphs>
  <Slides>36</Slides>
  <Notes>36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36</vt:i4>
      </vt:variant>
    </vt:vector>
  </HeadingPairs>
  <TitlesOfParts>
    <vt:vector size="44" baseType="lpstr">
      <vt:lpstr>Arial</vt:lpstr>
      <vt:lpstr>Anybody SemiBold</vt:lpstr>
      <vt:lpstr>Albert Sans</vt:lpstr>
      <vt:lpstr>Proxima Nova</vt:lpstr>
      <vt:lpstr>Roboto Condensed Light</vt:lpstr>
      <vt:lpstr>Open Sans</vt:lpstr>
      <vt:lpstr>Data Analysis Consulting by Slidesgo</vt:lpstr>
      <vt:lpstr>Slidesgo Final Pages</vt:lpstr>
      <vt:lpstr>Power Bi Enabled Comprehensive Analysis on Unicorn Businesses</vt:lpstr>
      <vt:lpstr>02</vt:lpstr>
      <vt:lpstr>Industry Use Cases</vt:lpstr>
      <vt:lpstr>Project Introduction</vt:lpstr>
      <vt:lpstr>Project Methodology</vt:lpstr>
      <vt:lpstr>Week 1</vt:lpstr>
      <vt:lpstr>Data Acquisition and Importing</vt:lpstr>
      <vt:lpstr>About Dataset</vt:lpstr>
      <vt:lpstr>Importing Data from CSV file</vt:lpstr>
      <vt:lpstr>Preparation  of Data  </vt:lpstr>
      <vt:lpstr>Understanding the Data</vt:lpstr>
      <vt:lpstr>Preprocessing of Data</vt:lpstr>
      <vt:lpstr>Slide 13</vt:lpstr>
      <vt:lpstr>Slide 14</vt:lpstr>
      <vt:lpstr>Week 2</vt:lpstr>
      <vt:lpstr>Exploratory Data Analysis</vt:lpstr>
      <vt:lpstr>Creating Slicers and Measures</vt:lpstr>
      <vt:lpstr>Visualization of Data</vt:lpstr>
      <vt:lpstr>Visualization of Data</vt:lpstr>
      <vt:lpstr>Visualization of Data</vt:lpstr>
      <vt:lpstr>Slide 21</vt:lpstr>
      <vt:lpstr>Week 3</vt:lpstr>
      <vt:lpstr>Advanced Visualization</vt:lpstr>
      <vt:lpstr>Visualization of Data</vt:lpstr>
      <vt:lpstr>Dashboard Preparation</vt:lpstr>
      <vt:lpstr>Analysis of KPIs</vt:lpstr>
      <vt:lpstr>Slide 27</vt:lpstr>
      <vt:lpstr>Week 4</vt:lpstr>
      <vt:lpstr>Dashboard Formatting</vt:lpstr>
      <vt:lpstr>Formatting and Adding Pages</vt:lpstr>
      <vt:lpstr>Slide 31</vt:lpstr>
      <vt:lpstr>Slide 32</vt:lpstr>
      <vt:lpstr>Slide 33</vt:lpstr>
      <vt:lpstr>Slide 34</vt:lpstr>
      <vt:lpstr>Future Scope</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2</cp:revision>
  <dcterms:modified xsi:type="dcterms:W3CDTF">2025-05-10T12:26:39Z</dcterms:modified>
</cp:coreProperties>
</file>