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Libre Franklin"/>
      <p:regular r:id="rId22"/>
      <p:bold r:id="rId23"/>
      <p:italic r:id="rId24"/>
      <p:boldItalic r:id="rId25"/>
    </p:embeddedFont>
    <p:embeddedFont>
      <p:font typeface="Franklin Gothic"/>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7" roundtripDataSignature="AMtx7mh8aDTuFPMdqhTWss6oosxBhslb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ibreFranklin-regular.fntdata"/><Relationship Id="rId21" Type="http://schemas.openxmlformats.org/officeDocument/2006/relationships/slide" Target="slides/slide16.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ranklinGothic-bold.fntdata"/><Relationship Id="rId25" Type="http://schemas.openxmlformats.org/officeDocument/2006/relationships/font" Target="fonts/LibreFranklin-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5cb9d6f61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c5cb9d6f61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5cb9d6f61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c5cb9d6f61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5cb9d6f61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c5cb9d6f61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5"/>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5"/>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5"/>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5"/>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7"/>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8"/>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8"/>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9"/>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19"/>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0"/>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0"/>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0"/>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2"/>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2"/>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2"/>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2"/>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2"/>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3"/>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p:nvPr>
            <p:ph idx="2" type="pic"/>
          </p:nvPr>
        </p:nvSpPr>
        <p:spPr>
          <a:xfrm>
            <a:off x="447817" y="641350"/>
            <a:ext cx="11290859" cy="3651249"/>
          </a:xfrm>
          <a:prstGeom prst="rect">
            <a:avLst/>
          </a:prstGeom>
          <a:noFill/>
          <a:ln>
            <a:noFill/>
          </a:ln>
        </p:spPr>
      </p:sp>
      <p:sp>
        <p:nvSpPr>
          <p:cNvPr id="72" name="Google Shape;72;p23"/>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4"/>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4"/>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4"/>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4"/>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WALMART SALES FORECASTING</a:t>
            </a:r>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2177100" y="4127150"/>
            <a:ext cx="78378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b="1" i="0" sz="2000" u="none" cap="none" strike="noStrike">
              <a:solidFill>
                <a:srgbClr val="1482AB"/>
              </a:solidFill>
              <a:latin typeface="Arial"/>
              <a:ea typeface="Arial"/>
              <a:cs typeface="Arial"/>
              <a:sym typeface="Arial"/>
            </a:endParaRPr>
          </a:p>
          <a:p>
            <a:pPr indent="0" lvl="0" marL="0" marR="0" rtl="0" algn="l">
              <a:spcBef>
                <a:spcPts val="0"/>
              </a:spcBef>
              <a:spcAft>
                <a:spcPts val="0"/>
              </a:spcAft>
              <a:buNone/>
            </a:pPr>
            <a:r>
              <a:t/>
            </a:r>
            <a:endParaRPr b="1" sz="2000">
              <a:solidFill>
                <a:srgbClr val="1482AB"/>
              </a:solidFill>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S</a:t>
            </a:r>
            <a:r>
              <a:rPr b="1" lang="en-IN" sz="2000">
                <a:solidFill>
                  <a:srgbClr val="1482AB"/>
                </a:solidFill>
              </a:rPr>
              <a:t>anya Bhanot </a:t>
            </a:r>
            <a:endParaRPr b="1" sz="2000">
              <a:solidFill>
                <a:srgbClr val="1482AB"/>
              </a:solidFill>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 </a:t>
            </a:r>
            <a:r>
              <a:rPr b="1" lang="en-IN" sz="2000">
                <a:solidFill>
                  <a:srgbClr val="1482AB"/>
                </a:solidFill>
              </a:rPr>
              <a:t>Bharati Vidyapeeth’s College of Engineering, New Delhi</a:t>
            </a:r>
            <a:endParaRPr b="1" sz="2000">
              <a:solidFill>
                <a:srgbClr val="1482AB"/>
              </a:solidFill>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 </a:t>
            </a:r>
            <a:r>
              <a:rPr b="1" lang="en-IN" sz="2000">
                <a:solidFill>
                  <a:srgbClr val="1482AB"/>
                </a:solidFill>
              </a:rPr>
              <a:t>B.TECH (Computer Science &amp;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c5cb9d6f61_0_1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RESULT</a:t>
            </a:r>
            <a:endParaRPr sz="3300"/>
          </a:p>
        </p:txBody>
      </p:sp>
      <p:sp>
        <p:nvSpPr>
          <p:cNvPr id="155" name="Google Shape;155;g2c5cb9d6f61_0_13"/>
          <p:cNvSpPr txBox="1"/>
          <p:nvPr>
            <p:ph idx="1" type="body"/>
          </p:nvPr>
        </p:nvSpPr>
        <p:spPr>
          <a:xfrm>
            <a:off x="581200" y="1232550"/>
            <a:ext cx="11029500" cy="530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rPr lang="en-IN" sz="1900">
                <a:latin typeface="Arial"/>
                <a:ea typeface="Arial"/>
                <a:cs typeface="Arial"/>
                <a:sym typeface="Arial"/>
              </a:rPr>
              <a:t>Model Deployment using Streamlit</a:t>
            </a:r>
            <a:endParaRPr sz="1900">
              <a:latin typeface="Arial"/>
              <a:ea typeface="Arial"/>
              <a:cs typeface="Arial"/>
              <a:sym typeface="Arial"/>
            </a:endParaRPr>
          </a:p>
        </p:txBody>
      </p:sp>
      <p:pic>
        <p:nvPicPr>
          <p:cNvPr id="156" name="Google Shape;156;g2c5cb9d6f61_0_13"/>
          <p:cNvPicPr preferRelativeResize="0"/>
          <p:nvPr/>
        </p:nvPicPr>
        <p:blipFill>
          <a:blip r:embed="rId3">
            <a:alphaModFix/>
          </a:blip>
          <a:stretch>
            <a:fillRect/>
          </a:stretch>
        </p:blipFill>
        <p:spPr>
          <a:xfrm>
            <a:off x="3877025" y="1762950"/>
            <a:ext cx="4772000" cy="499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CONCLUSION</a:t>
            </a:r>
            <a:endParaRPr sz="3300"/>
          </a:p>
        </p:txBody>
      </p:sp>
      <p:sp>
        <p:nvSpPr>
          <p:cNvPr id="162" name="Google Shape;162;p8"/>
          <p:cNvSpPr txBox="1"/>
          <p:nvPr>
            <p:ph idx="1" type="body"/>
          </p:nvPr>
        </p:nvSpPr>
        <p:spPr>
          <a:xfrm>
            <a:off x="581200" y="1424475"/>
            <a:ext cx="11175300" cy="5173200"/>
          </a:xfrm>
          <a:prstGeom prst="rect">
            <a:avLst/>
          </a:prstGeom>
          <a:noFill/>
          <a:ln>
            <a:noFill/>
          </a:ln>
        </p:spPr>
        <p:txBody>
          <a:bodyPr anchorCtr="0" anchor="ctr" bIns="45700" lIns="91425" spcFirstLastPara="1" rIns="91425" wrap="square" tIns="45700">
            <a:normAutofit fontScale="62500" lnSpcReduction="20000"/>
          </a:bodyPr>
          <a:lstStyle/>
          <a:p>
            <a:pPr indent="-318319" lvl="0" marL="306000" rtl="0" algn="just">
              <a:lnSpc>
                <a:spcPct val="115000"/>
              </a:lnSpc>
              <a:spcBef>
                <a:spcPts val="0"/>
              </a:spcBef>
              <a:spcAft>
                <a:spcPts val="0"/>
              </a:spcAft>
              <a:buSzPct val="112121"/>
              <a:buChar char="◼"/>
            </a:pPr>
            <a:r>
              <a:rPr lang="en-IN" sz="2640">
                <a:solidFill>
                  <a:srgbClr val="0F0F0F"/>
                </a:solidFill>
                <a:latin typeface="Arial"/>
                <a:ea typeface="Arial"/>
                <a:cs typeface="Arial"/>
                <a:sym typeface="Arial"/>
              </a:rPr>
              <a:t>I</a:t>
            </a:r>
            <a:r>
              <a:rPr lang="en-IN" sz="2850">
                <a:solidFill>
                  <a:srgbClr val="0F0F0F"/>
                </a:solidFill>
                <a:latin typeface="Arial"/>
                <a:ea typeface="Arial"/>
                <a:cs typeface="Arial"/>
                <a:sym typeface="Arial"/>
              </a:rPr>
              <a:t>n </a:t>
            </a:r>
            <a:r>
              <a:rPr lang="en-IN" sz="2850">
                <a:solidFill>
                  <a:srgbClr val="0F0F0F"/>
                </a:solidFill>
                <a:latin typeface="Arial"/>
                <a:ea typeface="Arial"/>
                <a:cs typeface="Arial"/>
                <a:sym typeface="Arial"/>
              </a:rPr>
              <a:t>conclusion, some departments has higher sales, on average others can be best. It shows us, some departments has effect on sales on some seasons like Thanksgiving.</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It is same for stores, means that some areas has higher seasonal sales.</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Stores has 3 types as A, B and C according to their sizes. Almost half of the stores are bigger than 150000 and categorized as A. According to type, sales of the stores are changing.</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As expected, holiday average sales are higher than normal dates.</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Top 4 sales belongs to Christmas, </a:t>
            </a:r>
            <a:r>
              <a:rPr lang="en-IN" sz="2850">
                <a:solidFill>
                  <a:srgbClr val="0F0F0F"/>
                </a:solidFill>
                <a:latin typeface="Arial"/>
                <a:ea typeface="Arial"/>
                <a:cs typeface="Arial"/>
                <a:sym typeface="Arial"/>
              </a:rPr>
              <a:t>Thanksgiving</a:t>
            </a:r>
            <a:r>
              <a:rPr lang="en-IN" sz="2850">
                <a:solidFill>
                  <a:srgbClr val="0F0F0F"/>
                </a:solidFill>
                <a:latin typeface="Arial"/>
                <a:ea typeface="Arial"/>
                <a:cs typeface="Arial"/>
                <a:sym typeface="Arial"/>
              </a:rPr>
              <a:t> and Black Friday times. Interestingly, 22th week of the year is the 5th best sales. It is end of May and the time when schools are closed.</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Christmas holiday introduces as the last days of the year. But people generally shop at 51th week. So, when we look at the total sales of holidays, </a:t>
            </a:r>
            <a:r>
              <a:rPr lang="en-IN" sz="2850">
                <a:solidFill>
                  <a:srgbClr val="0F0F0F"/>
                </a:solidFill>
                <a:latin typeface="Arial"/>
                <a:ea typeface="Arial"/>
                <a:cs typeface="Arial"/>
                <a:sym typeface="Arial"/>
              </a:rPr>
              <a:t>Thanksgiving</a:t>
            </a:r>
            <a:r>
              <a:rPr lang="en-IN" sz="2850">
                <a:solidFill>
                  <a:srgbClr val="0F0F0F"/>
                </a:solidFill>
                <a:latin typeface="Arial"/>
                <a:ea typeface="Arial"/>
                <a:cs typeface="Arial"/>
                <a:sym typeface="Arial"/>
              </a:rPr>
              <a:t> has higher sales between them which was assigned by Walmart. But, when we look at the data we can understand it is not a good idea to assign Christmas sales in data to last days of the year. It must assign 51th week.</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January sales are significantly less than other months. This is the result of November and December high sales. After two high sales month, people prefer to pay less on January.</a:t>
            </a:r>
            <a:endParaRPr sz="2850">
              <a:solidFill>
                <a:srgbClr val="0F0F0F"/>
              </a:solidFill>
              <a:latin typeface="Arial"/>
              <a:ea typeface="Arial"/>
              <a:cs typeface="Arial"/>
              <a:sym typeface="Arial"/>
            </a:endParaRPr>
          </a:p>
          <a:p>
            <a:pPr indent="-313953" lvl="0" marL="306000" rtl="0" algn="just">
              <a:lnSpc>
                <a:spcPct val="115000"/>
              </a:lnSpc>
              <a:spcBef>
                <a:spcPts val="1000"/>
              </a:spcBef>
              <a:spcAft>
                <a:spcPts val="0"/>
              </a:spcAft>
              <a:buSzPct val="100000"/>
              <a:buFont typeface="Arial"/>
              <a:buChar char="◼"/>
            </a:pPr>
            <a:r>
              <a:rPr lang="en-IN" sz="2850">
                <a:solidFill>
                  <a:srgbClr val="0F0F0F"/>
                </a:solidFill>
                <a:latin typeface="Arial"/>
                <a:ea typeface="Arial"/>
                <a:cs typeface="Arial"/>
                <a:sym typeface="Arial"/>
              </a:rPr>
              <a:t>CPI, temperature, unemployment rate and fuel price have no pattern on weekly sales.</a:t>
            </a:r>
            <a:endParaRPr sz="2850">
              <a:solidFill>
                <a:srgbClr val="0F0F0F"/>
              </a:solidFill>
              <a:latin typeface="Arial"/>
              <a:ea typeface="Arial"/>
              <a:cs typeface="Arial"/>
              <a:sym typeface="Arial"/>
            </a:endParaRPr>
          </a:p>
          <a:p>
            <a:pPr indent="0" lvl="0" marL="306000" rtl="0" algn="l">
              <a:lnSpc>
                <a:spcPct val="110000"/>
              </a:lnSpc>
              <a:spcBef>
                <a:spcPts val="1000"/>
              </a:spcBef>
              <a:spcAft>
                <a:spcPts val="0"/>
              </a:spcAft>
              <a:buNone/>
            </a:pPr>
            <a:r>
              <a:t/>
            </a:r>
            <a:endParaRPr sz="2000">
              <a:solidFill>
                <a:srgbClr val="0F0F0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581200" y="1302025"/>
            <a:ext cx="11029500" cy="5142600"/>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0000"/>
              </a:lnSpc>
              <a:spcBef>
                <a:spcPts val="0"/>
              </a:spcBef>
              <a:spcAft>
                <a:spcPts val="0"/>
              </a:spcAft>
              <a:buSzPct val="91999"/>
              <a:buNone/>
            </a:pPr>
            <a:r>
              <a:t/>
            </a:r>
            <a:endParaRPr b="1" sz="2000"/>
          </a:p>
          <a:p>
            <a:pPr indent="-315110" lvl="0" marL="306000" rtl="0" algn="l">
              <a:spcBef>
                <a:spcPts val="1000"/>
              </a:spcBef>
              <a:spcAft>
                <a:spcPts val="0"/>
              </a:spcAft>
              <a:buSzPct val="100000"/>
              <a:buFont typeface="Arial"/>
              <a:buChar char="◼"/>
            </a:pPr>
            <a:r>
              <a:rPr lang="en-IN" sz="2321">
                <a:latin typeface="Arial"/>
                <a:ea typeface="Arial"/>
                <a:cs typeface="Arial"/>
                <a:sym typeface="Arial"/>
              </a:rPr>
              <a:t>Data will be made more stationary with different techniques.</a:t>
            </a:r>
            <a:endParaRPr sz="2321">
              <a:latin typeface="Arial"/>
              <a:ea typeface="Arial"/>
              <a:cs typeface="Arial"/>
              <a:sym typeface="Arial"/>
            </a:endParaRPr>
          </a:p>
          <a:p>
            <a:pPr indent="0" lvl="0" marL="0" rtl="0" algn="l">
              <a:spcBef>
                <a:spcPts val="1000"/>
              </a:spcBef>
              <a:spcAft>
                <a:spcPts val="0"/>
              </a:spcAft>
              <a:buNone/>
            </a:pPr>
            <a:r>
              <a:t/>
            </a:r>
            <a:endParaRPr sz="2321">
              <a:latin typeface="Arial"/>
              <a:ea typeface="Arial"/>
              <a:cs typeface="Arial"/>
              <a:sym typeface="Arial"/>
            </a:endParaRPr>
          </a:p>
          <a:p>
            <a:pPr indent="-315110" lvl="0" marL="306000" rtl="0" algn="l">
              <a:spcBef>
                <a:spcPts val="1000"/>
              </a:spcBef>
              <a:spcAft>
                <a:spcPts val="0"/>
              </a:spcAft>
              <a:buSzPct val="100000"/>
              <a:buFont typeface="Arial"/>
              <a:buChar char="◼"/>
            </a:pPr>
            <a:r>
              <a:rPr lang="en-IN" sz="2321">
                <a:latin typeface="Arial"/>
                <a:ea typeface="Arial"/>
                <a:cs typeface="Arial"/>
                <a:sym typeface="Arial"/>
              </a:rPr>
              <a:t>More detailed feature engineering and feature selection will be done.</a:t>
            </a:r>
            <a:endParaRPr sz="2321">
              <a:latin typeface="Arial"/>
              <a:ea typeface="Arial"/>
              <a:cs typeface="Arial"/>
              <a:sym typeface="Arial"/>
            </a:endParaRPr>
          </a:p>
          <a:p>
            <a:pPr indent="0" lvl="0" marL="306000" rtl="0" algn="l">
              <a:spcBef>
                <a:spcPts val="1000"/>
              </a:spcBef>
              <a:spcAft>
                <a:spcPts val="0"/>
              </a:spcAft>
              <a:buNone/>
            </a:pPr>
            <a:r>
              <a:t/>
            </a:r>
            <a:endParaRPr sz="2321">
              <a:latin typeface="Arial"/>
              <a:ea typeface="Arial"/>
              <a:cs typeface="Arial"/>
              <a:sym typeface="Arial"/>
            </a:endParaRPr>
          </a:p>
          <a:p>
            <a:pPr indent="-315110" lvl="0" marL="306000" rtl="0" algn="l">
              <a:spcBef>
                <a:spcPts val="1000"/>
              </a:spcBef>
              <a:spcAft>
                <a:spcPts val="0"/>
              </a:spcAft>
              <a:buSzPct val="100000"/>
              <a:buFont typeface="Arial"/>
              <a:buChar char="◼"/>
            </a:pPr>
            <a:r>
              <a:rPr lang="en-IN" sz="2321">
                <a:latin typeface="Arial"/>
                <a:ea typeface="Arial"/>
                <a:cs typeface="Arial"/>
                <a:sym typeface="Arial"/>
              </a:rPr>
              <a:t>More data can be found to observe holiday effects on sales and different holidays will be added like Easter, Halloween and Come Back to School times.</a:t>
            </a:r>
            <a:endParaRPr sz="2321">
              <a:latin typeface="Arial"/>
              <a:ea typeface="Arial"/>
              <a:cs typeface="Arial"/>
              <a:sym typeface="Arial"/>
            </a:endParaRPr>
          </a:p>
          <a:p>
            <a:pPr indent="0" lvl="0" marL="306000" rtl="0" algn="l">
              <a:spcBef>
                <a:spcPts val="1000"/>
              </a:spcBef>
              <a:spcAft>
                <a:spcPts val="0"/>
              </a:spcAft>
              <a:buNone/>
            </a:pPr>
            <a:r>
              <a:t/>
            </a:r>
            <a:endParaRPr sz="2321">
              <a:solidFill>
                <a:schemeClr val="dk1"/>
              </a:solidFill>
              <a:latin typeface="Arial"/>
              <a:ea typeface="Arial"/>
              <a:cs typeface="Arial"/>
              <a:sym typeface="Arial"/>
            </a:endParaRPr>
          </a:p>
          <a:p>
            <a:pPr indent="-315110" lvl="0" marL="306000" rtl="0" algn="l">
              <a:spcBef>
                <a:spcPts val="1000"/>
              </a:spcBef>
              <a:spcAft>
                <a:spcPts val="0"/>
              </a:spcAft>
              <a:buSzPct val="100000"/>
              <a:buFont typeface="Arial"/>
              <a:buChar char="◼"/>
            </a:pPr>
            <a:r>
              <a:rPr lang="en-IN" sz="2321">
                <a:latin typeface="Arial"/>
                <a:ea typeface="Arial"/>
                <a:cs typeface="Arial"/>
                <a:sym typeface="Arial"/>
              </a:rPr>
              <a:t>Markdown effects on model will be improved according to department sales.</a:t>
            </a:r>
            <a:endParaRPr sz="2321">
              <a:latin typeface="Arial"/>
              <a:ea typeface="Arial"/>
              <a:cs typeface="Arial"/>
              <a:sym typeface="Arial"/>
            </a:endParaRPr>
          </a:p>
          <a:p>
            <a:pPr indent="0" lvl="0" marL="306000" rtl="0" algn="l">
              <a:spcBef>
                <a:spcPts val="1000"/>
              </a:spcBef>
              <a:spcAft>
                <a:spcPts val="0"/>
              </a:spcAft>
              <a:buNone/>
            </a:pPr>
            <a:r>
              <a:t/>
            </a:r>
            <a:endParaRPr sz="2321">
              <a:latin typeface="Arial"/>
              <a:ea typeface="Arial"/>
              <a:cs typeface="Arial"/>
              <a:sym typeface="Arial"/>
            </a:endParaRPr>
          </a:p>
          <a:p>
            <a:pPr indent="-315110" lvl="0" marL="306000" rtl="0" algn="l">
              <a:spcBef>
                <a:spcPts val="1000"/>
              </a:spcBef>
              <a:spcAft>
                <a:spcPts val="0"/>
              </a:spcAft>
              <a:buSzPct val="100000"/>
              <a:buFont typeface="Arial"/>
              <a:buChar char="◼"/>
            </a:pPr>
            <a:r>
              <a:rPr lang="en-IN" sz="2321">
                <a:latin typeface="Arial"/>
                <a:ea typeface="Arial"/>
                <a:cs typeface="Arial"/>
                <a:sym typeface="Arial"/>
              </a:rPr>
              <a:t>Different models can be build for special stores or departments.</a:t>
            </a:r>
            <a:endParaRPr sz="2321">
              <a:latin typeface="Arial"/>
              <a:ea typeface="Arial"/>
              <a:cs typeface="Arial"/>
              <a:sym typeface="Arial"/>
            </a:endParaRPr>
          </a:p>
          <a:p>
            <a:pPr indent="0" lvl="0" marL="306000" rtl="0" algn="l">
              <a:spcBef>
                <a:spcPts val="1000"/>
              </a:spcBef>
              <a:spcAft>
                <a:spcPts val="0"/>
              </a:spcAft>
              <a:buNone/>
            </a:pPr>
            <a:r>
              <a:t/>
            </a:r>
            <a:endParaRPr sz="2321">
              <a:latin typeface="Arial"/>
              <a:ea typeface="Arial"/>
              <a:cs typeface="Arial"/>
              <a:sym typeface="Arial"/>
            </a:endParaRPr>
          </a:p>
          <a:p>
            <a:pPr indent="-315110" lvl="0" marL="306000" rtl="0" algn="l">
              <a:spcBef>
                <a:spcPts val="1000"/>
              </a:spcBef>
              <a:spcAft>
                <a:spcPts val="0"/>
              </a:spcAft>
              <a:buSzPct val="100000"/>
              <a:buFont typeface="Arial"/>
              <a:buChar char="◼"/>
            </a:pPr>
            <a:r>
              <a:rPr lang="en-IN" sz="2321">
                <a:latin typeface="Arial"/>
                <a:ea typeface="Arial"/>
                <a:cs typeface="Arial"/>
                <a:sym typeface="Arial"/>
              </a:rPr>
              <a:t>Market basket analysis can be done to find higher demand items of departments.</a:t>
            </a:r>
            <a:endParaRPr sz="2321">
              <a:latin typeface="Arial"/>
              <a:ea typeface="Arial"/>
              <a:cs typeface="Arial"/>
              <a:sym typeface="Arial"/>
            </a:endParaRPr>
          </a:p>
          <a:p>
            <a:pPr indent="0" lvl="0" marL="306000" rtl="0" algn="l">
              <a:lnSpc>
                <a:spcPct val="110000"/>
              </a:lnSpc>
              <a:spcBef>
                <a:spcPts val="1000"/>
              </a:spcBef>
              <a:spcAft>
                <a:spcPts val="0"/>
              </a:spcAft>
              <a:buNone/>
            </a:pPr>
            <a:r>
              <a:t/>
            </a:r>
            <a:endParaRPr/>
          </a:p>
        </p:txBody>
      </p:sp>
      <p:sp>
        <p:nvSpPr>
          <p:cNvPr id="168" name="Google Shape;168;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872067" y="717481"/>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REFERENCES</a:t>
            </a:r>
            <a:endParaRPr sz="3300"/>
          </a:p>
        </p:txBody>
      </p:sp>
      <p:sp>
        <p:nvSpPr>
          <p:cNvPr id="174" name="Google Shape;174;p10"/>
          <p:cNvSpPr txBox="1"/>
          <p:nvPr>
            <p:ph idx="1" type="body"/>
          </p:nvPr>
        </p:nvSpPr>
        <p:spPr>
          <a:xfrm>
            <a:off x="581242" y="1592876"/>
            <a:ext cx="11029500" cy="4673400"/>
          </a:xfrm>
          <a:prstGeom prst="rect">
            <a:avLst/>
          </a:prstGeom>
          <a:noFill/>
          <a:ln>
            <a:noFill/>
          </a:ln>
        </p:spPr>
        <p:txBody>
          <a:bodyPr anchorCtr="0" anchor="ctr" bIns="45700" lIns="91425" spcFirstLastPara="1" rIns="91425" wrap="square" tIns="45700">
            <a:normAutofit/>
          </a:bodyPr>
          <a:lstStyle/>
          <a:p>
            <a:pPr indent="-286385" lvl="0" marL="305435" rtl="0" algn="just">
              <a:lnSpc>
                <a:spcPct val="110000"/>
              </a:lnSpc>
              <a:spcBef>
                <a:spcPts val="0"/>
              </a:spcBef>
              <a:spcAft>
                <a:spcPts val="0"/>
              </a:spcAft>
              <a:buSzPts val="1908"/>
              <a:buFont typeface="Arial"/>
              <a:buChar char="◼"/>
            </a:pPr>
            <a:r>
              <a:rPr lang="en-IN" sz="1800">
                <a:solidFill>
                  <a:srgbClr val="0F0F0F"/>
                </a:solidFill>
                <a:latin typeface="Arial"/>
                <a:ea typeface="Arial"/>
                <a:cs typeface="Arial"/>
                <a:sym typeface="Arial"/>
              </a:rPr>
              <a:t>Tingli Feng, Chenming Niu, Yuchen Song, "Short Term E- commerce Sales Forecast Method Based on Machine Learning Models", Proceedings of the 2022 6th International Seminar on Education, Management and Social Sciences (ISEMSS 2022), pp.1020, 2022. </a:t>
            </a:r>
            <a:endParaRPr sz="1800">
              <a:solidFill>
                <a:srgbClr val="0F0F0F"/>
              </a:solidFill>
              <a:latin typeface="Arial"/>
              <a:ea typeface="Arial"/>
              <a:cs typeface="Arial"/>
              <a:sym typeface="Arial"/>
            </a:endParaRPr>
          </a:p>
          <a:p>
            <a:pPr indent="-286385" lvl="0" marL="305435" rtl="0" algn="just">
              <a:lnSpc>
                <a:spcPct val="110000"/>
              </a:lnSpc>
              <a:spcBef>
                <a:spcPts val="1000"/>
              </a:spcBef>
              <a:spcAft>
                <a:spcPts val="0"/>
              </a:spcAft>
              <a:buSzPts val="1908"/>
              <a:buFont typeface="Arial"/>
              <a:buChar char="◼"/>
            </a:pPr>
            <a:r>
              <a:rPr lang="en-IN" sz="1800">
                <a:solidFill>
                  <a:srgbClr val="0F0F0F"/>
                </a:solidFill>
                <a:latin typeface="Arial"/>
                <a:ea typeface="Arial"/>
                <a:cs typeface="Arial"/>
                <a:sym typeface="Arial"/>
              </a:rPr>
              <a:t>Md. Anisur Rahman Mia, Mohammad Abu Yousuf, Rupon Ghosh, "Business Forecasting System using Machine Learning Approach", 2021 2nd International Conference on Robotics, Electrical and Signal Processing Techniques (ICREST), pp.314- 318, 2021. </a:t>
            </a:r>
            <a:endParaRPr sz="1800">
              <a:solidFill>
                <a:srgbClr val="0F0F0F"/>
              </a:solidFill>
              <a:latin typeface="Arial"/>
              <a:ea typeface="Arial"/>
              <a:cs typeface="Arial"/>
              <a:sym typeface="Arial"/>
            </a:endParaRPr>
          </a:p>
          <a:p>
            <a:pPr indent="-286385" lvl="0" marL="305435" rtl="0" algn="just">
              <a:lnSpc>
                <a:spcPct val="110000"/>
              </a:lnSpc>
              <a:spcBef>
                <a:spcPts val="1000"/>
              </a:spcBef>
              <a:spcAft>
                <a:spcPts val="0"/>
              </a:spcAft>
              <a:buSzPts val="1908"/>
              <a:buFont typeface="Arial"/>
              <a:buChar char="◼"/>
            </a:pPr>
            <a:r>
              <a:rPr lang="en-IN" sz="1800">
                <a:solidFill>
                  <a:srgbClr val="0F0F0F"/>
                </a:solidFill>
                <a:latin typeface="Arial"/>
                <a:ea typeface="Arial"/>
                <a:cs typeface="Arial"/>
                <a:sym typeface="Arial"/>
              </a:rPr>
              <a:t>Pei Guo, Aly Megahed, Shubhi Asthana, Paul Messinger, "Winnability Prediction for IT Services Bids", 2019 IEEE International Conference on Services Computing (SCC), pp.237- 239, 2019</a:t>
            </a:r>
            <a:endParaRPr sz="1800">
              <a:solidFill>
                <a:srgbClr val="0F0F0F"/>
              </a:solidFill>
              <a:latin typeface="Arial"/>
              <a:ea typeface="Arial"/>
              <a:cs typeface="Arial"/>
              <a:sym typeface="Arial"/>
            </a:endParaRPr>
          </a:p>
          <a:p>
            <a:pPr indent="-279526" lvl="0" marL="305435" rtl="0" algn="just">
              <a:lnSpc>
                <a:spcPct val="110000"/>
              </a:lnSpc>
              <a:spcBef>
                <a:spcPts val="1000"/>
              </a:spcBef>
              <a:spcAft>
                <a:spcPts val="0"/>
              </a:spcAft>
              <a:buClr>
                <a:srgbClr val="00B0F0"/>
              </a:buClr>
              <a:buSzPts val="1800"/>
              <a:buFont typeface="Arial"/>
              <a:buChar char="◼"/>
            </a:pPr>
            <a:r>
              <a:rPr lang="en-IN" sz="1800">
                <a:solidFill>
                  <a:srgbClr val="0F0F0F"/>
                </a:solidFill>
                <a:latin typeface="Arial"/>
                <a:ea typeface="Arial"/>
                <a:cs typeface="Arial"/>
                <a:sym typeface="Arial"/>
              </a:rPr>
              <a:t>Mrithula Nandhini Devi, Hari Haran , Praveen Kumar, </a:t>
            </a:r>
            <a:r>
              <a:rPr lang="en-IN" sz="1800">
                <a:solidFill>
                  <a:srgbClr val="0F0F0F"/>
                </a:solidFill>
                <a:latin typeface="Arial"/>
                <a:ea typeface="Arial"/>
                <a:cs typeface="Arial"/>
                <a:sym typeface="Arial"/>
              </a:rPr>
              <a:t>“Future Sales Forecasting Using Arima Model”, </a:t>
            </a:r>
            <a:r>
              <a:rPr lang="en-IN" sz="1800">
                <a:solidFill>
                  <a:srgbClr val="0F0F0F"/>
                </a:solidFill>
                <a:latin typeface="Arial"/>
                <a:ea typeface="Arial"/>
                <a:cs typeface="Arial"/>
                <a:sym typeface="Arial"/>
              </a:rPr>
              <a:t>International Journal of Research Publication and Reviews, Vol 4, no 5, pp 210-215 May 2023.</a:t>
            </a:r>
            <a:endParaRPr sz="1800">
              <a:solidFill>
                <a:srgbClr val="0F0F0F"/>
              </a:solidFill>
              <a:latin typeface="Arial"/>
              <a:ea typeface="Arial"/>
              <a:cs typeface="Arial"/>
              <a:sym typeface="Arial"/>
            </a:endParaRPr>
          </a:p>
          <a:p>
            <a:pPr indent="-279526" lvl="0" marL="305435" rtl="0" algn="just">
              <a:lnSpc>
                <a:spcPct val="110000"/>
              </a:lnSpc>
              <a:spcBef>
                <a:spcPts val="1000"/>
              </a:spcBef>
              <a:spcAft>
                <a:spcPts val="1000"/>
              </a:spcAft>
              <a:buClr>
                <a:srgbClr val="00B0F0"/>
              </a:buClr>
              <a:buSzPts val="1800"/>
              <a:buFont typeface="Arial"/>
              <a:buChar char="◼"/>
            </a:pPr>
            <a:r>
              <a:rPr lang="en-IN" sz="1800">
                <a:solidFill>
                  <a:srgbClr val="0F0F0F"/>
                </a:solidFill>
                <a:latin typeface="Arial"/>
                <a:ea typeface="Arial"/>
                <a:cs typeface="Arial"/>
                <a:sym typeface="Arial"/>
              </a:rPr>
              <a:t>Dr. Lutful Islam, Mohammad Farzan Farooqui , Ayyan Khan, Mohammad Wasi, Tousif Shaikh, “Walmart Sales Analysis and Prediction”, International Journal of Advanced Research in Science, Communication and Technology (IJARSCT), April 2023</a:t>
            </a:r>
            <a:endParaRPr sz="1800">
              <a:solidFill>
                <a:srgbClr val="0F0F0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1 </a:t>
            </a:r>
            <a:endParaRPr/>
          </a:p>
        </p:txBody>
      </p:sp>
      <p:pic>
        <p:nvPicPr>
          <p:cNvPr id="180" name="Google Shape;180;p11"/>
          <p:cNvPicPr preferRelativeResize="0"/>
          <p:nvPr/>
        </p:nvPicPr>
        <p:blipFill>
          <a:blip r:embed="rId3">
            <a:alphaModFix/>
          </a:blip>
          <a:stretch>
            <a:fillRect/>
          </a:stretch>
        </p:blipFill>
        <p:spPr>
          <a:xfrm>
            <a:off x="2757475" y="1384852"/>
            <a:ext cx="6677025" cy="519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ph type="title"/>
          </p:nvPr>
        </p:nvSpPr>
        <p:spPr>
          <a:xfrm>
            <a:off x="596432" y="71739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B0F0"/>
              </a:buClr>
              <a:buSzPts val="3200"/>
              <a:buFont typeface="Arial"/>
              <a:buNone/>
            </a:pPr>
            <a:r>
              <a:rPr b="1" lang="en-IN" sz="3200">
                <a:solidFill>
                  <a:srgbClr val="00B0F0"/>
                </a:solidFill>
                <a:latin typeface="Arial"/>
                <a:ea typeface="Arial"/>
                <a:cs typeface="Arial"/>
                <a:sym typeface="Arial"/>
              </a:rPr>
              <a:t>COURSE CERTIFICATE 2</a:t>
            </a:r>
            <a:endParaRPr b="1" sz="3200">
              <a:solidFill>
                <a:srgbClr val="00B0F0"/>
              </a:solidFill>
              <a:latin typeface="Arial"/>
              <a:ea typeface="Arial"/>
              <a:cs typeface="Arial"/>
              <a:sym typeface="Arial"/>
            </a:endParaRPr>
          </a:p>
        </p:txBody>
      </p:sp>
      <p:pic>
        <p:nvPicPr>
          <p:cNvPr id="186" name="Google Shape;186;p12"/>
          <p:cNvPicPr preferRelativeResize="0"/>
          <p:nvPr/>
        </p:nvPicPr>
        <p:blipFill>
          <a:blip r:embed="rId3">
            <a:alphaModFix/>
          </a:blip>
          <a:stretch>
            <a:fillRect/>
          </a:stretch>
        </p:blipFill>
        <p:spPr>
          <a:xfrm>
            <a:off x="2767963" y="1369467"/>
            <a:ext cx="6686550" cy="521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sz="3300">
                <a:solidFill>
                  <a:srgbClr val="002060"/>
                </a:solidFill>
                <a:latin typeface="Arial"/>
                <a:ea typeface="Arial"/>
                <a:cs typeface="Arial"/>
                <a:sym typeface="Arial"/>
              </a:rPr>
              <a:t>THANK YOU</a:t>
            </a:r>
            <a:endParaRPr sz="3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Result</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6000" lvl="0" marL="306000"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686" lvl="0" marL="30600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783881"/>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PROBLEM STATEMENT</a:t>
            </a:r>
            <a:endParaRPr sz="3300"/>
          </a:p>
        </p:txBody>
      </p:sp>
      <p:sp>
        <p:nvSpPr>
          <p:cNvPr id="110" name="Google Shape;110;p3"/>
          <p:cNvSpPr txBox="1"/>
          <p:nvPr>
            <p:ph idx="1" type="body"/>
          </p:nvPr>
        </p:nvSpPr>
        <p:spPr>
          <a:xfrm>
            <a:off x="452400" y="1653276"/>
            <a:ext cx="11029500" cy="4334400"/>
          </a:xfrm>
          <a:prstGeom prst="rect">
            <a:avLst/>
          </a:prstGeom>
          <a:noFill/>
          <a:ln>
            <a:noFill/>
          </a:ln>
        </p:spPr>
        <p:txBody>
          <a:bodyPr anchorCtr="0" anchor="ctr" bIns="45700" lIns="91425" spcFirstLastPara="1" rIns="91425" wrap="square" tIns="45700">
            <a:normAutofit/>
          </a:bodyPr>
          <a:lstStyle/>
          <a:p>
            <a:pPr indent="0" lvl="0" marL="0" rtl="0" algn="just">
              <a:lnSpc>
                <a:spcPct val="110000"/>
              </a:lnSpc>
              <a:spcBef>
                <a:spcPts val="0"/>
              </a:spcBef>
              <a:spcAft>
                <a:spcPts val="0"/>
              </a:spcAft>
              <a:buSzPts val="2944"/>
              <a:buNone/>
            </a:pPr>
            <a:r>
              <a:rPr lang="en-IN" sz="2000">
                <a:solidFill>
                  <a:srgbClr val="0F0F0F"/>
                </a:solidFill>
                <a:latin typeface="Arial"/>
                <a:ea typeface="Arial"/>
                <a:cs typeface="Arial"/>
                <a:sym typeface="Arial"/>
              </a:rPr>
              <a:t>Walmart is a renowned retail corporation that operates a chain of hypermarkets. Here, Walmart has provided a data combining of 45 stores located in different regions including store information and monthly sales. Each store contains a number of departments and the task is to predict the department-wise sales for each store. The data is provided on weekly basis. In addition, Walmart runs several promotional markdown events throughout the year. These markdowns precede prominent holidays, the four largest of which are Christmas, Thanksgiving, Super bowl and Labor Day. The weeks including these holidays are weighted five times higher in the evaluation than non-holiday weeks. Part of the problem is modelling the effects of markdowns on these holiday weeks in the absence of complete/historical 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PROPOSED SOLUTION</a:t>
            </a:r>
            <a:endParaRPr sz="3300">
              <a:latin typeface="Arial"/>
              <a:ea typeface="Arial"/>
              <a:cs typeface="Arial"/>
              <a:sym typeface="Arial"/>
            </a:endParaRPr>
          </a:p>
        </p:txBody>
      </p:sp>
      <p:sp>
        <p:nvSpPr>
          <p:cNvPr id="116" name="Google Shape;116;p4"/>
          <p:cNvSpPr txBox="1"/>
          <p:nvPr>
            <p:ph idx="1" type="body"/>
          </p:nvPr>
        </p:nvSpPr>
        <p:spPr>
          <a:xfrm>
            <a:off x="290850" y="1084850"/>
            <a:ext cx="11756700" cy="6155700"/>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0" lvl="0" marL="306000" rtl="0" algn="just">
              <a:lnSpc>
                <a:spcPct val="110000"/>
              </a:lnSpc>
              <a:spcBef>
                <a:spcPts val="840"/>
              </a:spcBef>
              <a:spcAft>
                <a:spcPts val="0"/>
              </a:spcAft>
              <a:buNone/>
            </a:pPr>
            <a:r>
              <a:rPr lang="en-IN" sz="1300">
                <a:latin typeface="Arial"/>
                <a:ea typeface="Arial"/>
                <a:cs typeface="Arial"/>
                <a:sym typeface="Arial"/>
              </a:rPr>
              <a:t>The proposed system aims to address the challenge of </a:t>
            </a:r>
            <a:r>
              <a:rPr lang="en-IN" sz="1300">
                <a:latin typeface="Arial"/>
                <a:ea typeface="Arial"/>
                <a:cs typeface="Arial"/>
                <a:sym typeface="Arial"/>
              </a:rPr>
              <a:t>predicting department</a:t>
            </a:r>
            <a:r>
              <a:rPr lang="en-IN" sz="1300">
                <a:latin typeface="Arial"/>
                <a:ea typeface="Arial"/>
                <a:cs typeface="Arial"/>
                <a:sym typeface="Arial"/>
              </a:rPr>
              <a:t>-wise sales for each store on a weekly basis</a:t>
            </a:r>
            <a:r>
              <a:rPr lang="en-IN" sz="1300">
                <a:latin typeface="Arial"/>
                <a:ea typeface="Arial"/>
                <a:cs typeface="Arial"/>
                <a:sym typeface="Arial"/>
              </a:rPr>
              <a:t>. This involves leveraging data analytics and machine learning techniques to forecast demand patterns accurately. The solution will consist of the following components:</a:t>
            </a:r>
            <a:endParaRPr sz="1300">
              <a:latin typeface="Arial"/>
              <a:ea typeface="Arial"/>
              <a:cs typeface="Arial"/>
              <a:sym typeface="Arial"/>
            </a:endParaRPr>
          </a:p>
          <a:p>
            <a:pPr indent="0" lvl="0" marL="306000" rtl="0" algn="just">
              <a:lnSpc>
                <a:spcPct val="110000"/>
              </a:lnSpc>
              <a:spcBef>
                <a:spcPts val="840"/>
              </a:spcBef>
              <a:spcAft>
                <a:spcPts val="0"/>
              </a:spcAft>
              <a:buNone/>
            </a:pPr>
            <a:r>
              <a:rPr b="1" lang="en-IN" sz="1300">
                <a:latin typeface="Arial"/>
                <a:ea typeface="Arial"/>
                <a:cs typeface="Arial"/>
                <a:sym typeface="Arial"/>
              </a:rPr>
              <a:t>Data Collection</a:t>
            </a:r>
            <a:endParaRPr b="1"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Gather historical data on department-wise sales, including time, date, location, and other relevant factors.</a:t>
            </a:r>
            <a:endParaRPr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Utilize real-time data sources, such as events, and holidays, to enhance prediction accuracy.</a:t>
            </a:r>
            <a:endParaRPr sz="1300">
              <a:latin typeface="Arial"/>
              <a:ea typeface="Arial"/>
              <a:cs typeface="Arial"/>
              <a:sym typeface="Arial"/>
            </a:endParaRPr>
          </a:p>
          <a:p>
            <a:pPr indent="0" lvl="0" marL="306000" rtl="0" algn="just">
              <a:lnSpc>
                <a:spcPct val="110000"/>
              </a:lnSpc>
              <a:spcBef>
                <a:spcPts val="840"/>
              </a:spcBef>
              <a:spcAft>
                <a:spcPts val="0"/>
              </a:spcAft>
              <a:buNone/>
            </a:pPr>
            <a:r>
              <a:rPr b="1" lang="en-IN" sz="1300">
                <a:latin typeface="Arial"/>
                <a:ea typeface="Arial"/>
                <a:cs typeface="Arial"/>
                <a:sym typeface="Arial"/>
              </a:rPr>
              <a:t>Data Preprocessing</a:t>
            </a:r>
            <a:endParaRPr b="1"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Clean and preprocess the collected data to handle missing values, outliers, and inconsistencies.</a:t>
            </a:r>
            <a:endParaRPr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Feature engineering to extract relevant features from the data that might impact bike demand.</a:t>
            </a:r>
            <a:endParaRPr sz="1300">
              <a:latin typeface="Arial"/>
              <a:ea typeface="Arial"/>
              <a:cs typeface="Arial"/>
              <a:sym typeface="Arial"/>
            </a:endParaRPr>
          </a:p>
          <a:p>
            <a:pPr indent="0" lvl="0" marL="306000" rtl="0" algn="just">
              <a:lnSpc>
                <a:spcPct val="110000"/>
              </a:lnSpc>
              <a:spcBef>
                <a:spcPts val="840"/>
              </a:spcBef>
              <a:spcAft>
                <a:spcPts val="0"/>
              </a:spcAft>
              <a:buNone/>
            </a:pPr>
            <a:r>
              <a:rPr b="1" lang="en-IN" sz="1300">
                <a:latin typeface="Arial"/>
                <a:ea typeface="Arial"/>
                <a:cs typeface="Arial"/>
                <a:sym typeface="Arial"/>
              </a:rPr>
              <a:t>Machine Learning Algorithm</a:t>
            </a:r>
            <a:endParaRPr b="1"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Implement a machine learning algorithm, such as a time-series forecasting model , ARIMA, to predict weekly sales based on historical patterns.</a:t>
            </a:r>
            <a:endParaRPr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Consider incorporating other factors like month of the year, day of the week, and special events to improve prediction accuracy.</a:t>
            </a:r>
            <a:endParaRPr sz="1300">
              <a:latin typeface="Arial"/>
              <a:ea typeface="Arial"/>
              <a:cs typeface="Arial"/>
              <a:sym typeface="Arial"/>
            </a:endParaRPr>
          </a:p>
          <a:p>
            <a:pPr indent="0" lvl="0" marL="306000" rtl="0" algn="just">
              <a:lnSpc>
                <a:spcPct val="110000"/>
              </a:lnSpc>
              <a:spcBef>
                <a:spcPts val="840"/>
              </a:spcBef>
              <a:spcAft>
                <a:spcPts val="0"/>
              </a:spcAft>
              <a:buNone/>
            </a:pPr>
            <a:r>
              <a:rPr b="1" lang="en-IN" sz="1300">
                <a:latin typeface="Arial"/>
                <a:ea typeface="Arial"/>
                <a:cs typeface="Arial"/>
                <a:sym typeface="Arial"/>
              </a:rPr>
              <a:t>Deployment</a:t>
            </a:r>
            <a:endParaRPr b="1"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Develop a user-friendly interface or application that provides real-time predictions for weekly sales at different dates..</a:t>
            </a:r>
            <a:endParaRPr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Deploy the solution on a scalable and reliable platform, considering factors like server infrastructure, response time, and user accessibility.</a:t>
            </a:r>
            <a:endParaRPr sz="1300">
              <a:latin typeface="Arial"/>
              <a:ea typeface="Arial"/>
              <a:cs typeface="Arial"/>
              <a:sym typeface="Arial"/>
            </a:endParaRPr>
          </a:p>
          <a:p>
            <a:pPr indent="0" lvl="0" marL="306000" rtl="0" algn="just">
              <a:lnSpc>
                <a:spcPct val="110000"/>
              </a:lnSpc>
              <a:spcBef>
                <a:spcPts val="840"/>
              </a:spcBef>
              <a:spcAft>
                <a:spcPts val="0"/>
              </a:spcAft>
              <a:buNone/>
            </a:pPr>
            <a:r>
              <a:rPr b="1" lang="en-IN" sz="1300">
                <a:latin typeface="Arial"/>
                <a:ea typeface="Arial"/>
                <a:cs typeface="Arial"/>
                <a:sym typeface="Arial"/>
              </a:rPr>
              <a:t>Evaluation</a:t>
            </a:r>
            <a:endParaRPr b="1"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Assess the model's performance using appropriate metrics such as Mean Absolute Error (MAE), Root Mean Squared Error (RMSE), or other relevant metrics.</a:t>
            </a:r>
            <a:endParaRPr sz="1300">
              <a:latin typeface="Arial"/>
              <a:ea typeface="Arial"/>
              <a:cs typeface="Arial"/>
              <a:sym typeface="Arial"/>
            </a:endParaRPr>
          </a:p>
          <a:p>
            <a:pPr indent="-317881" lvl="1" marL="629920" rtl="0" algn="just">
              <a:spcBef>
                <a:spcPts val="840"/>
              </a:spcBef>
              <a:spcAft>
                <a:spcPts val="0"/>
              </a:spcAft>
              <a:buSzPts val="1300"/>
              <a:buFont typeface="Arial"/>
              <a:buChar char="◼"/>
            </a:pPr>
            <a:r>
              <a:rPr lang="en-IN" sz="1300">
                <a:latin typeface="Arial"/>
                <a:ea typeface="Arial"/>
                <a:cs typeface="Arial"/>
                <a:sym typeface="Arial"/>
              </a:rPr>
              <a:t>Fine-tune the model based on feedback and continuous monitoring of prediction accuracy.</a:t>
            </a:r>
            <a:endParaRPr sz="1300">
              <a:latin typeface="Arial"/>
              <a:ea typeface="Arial"/>
              <a:cs typeface="Arial"/>
              <a:sym typeface="Arial"/>
            </a:endParaRPr>
          </a:p>
          <a:p>
            <a:pPr indent="0" lvl="0" marL="630000" rtl="0" algn="l">
              <a:spcBef>
                <a:spcPts val="840"/>
              </a:spcBef>
              <a:spcAft>
                <a:spcPts val="0"/>
              </a:spcAft>
              <a:buNone/>
            </a:pPr>
            <a:r>
              <a:t/>
            </a:r>
            <a:endParaRPr sz="1300">
              <a:latin typeface="Arial"/>
              <a:ea typeface="Arial"/>
              <a:cs typeface="Arial"/>
              <a:sym typeface="Arial"/>
            </a:endParaRPr>
          </a:p>
          <a:p>
            <a:pPr indent="0" lvl="0" marL="0"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242" y="708497"/>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SYSTEM  APPROACH</a:t>
            </a:r>
            <a:endParaRPr sz="3300">
              <a:solidFill>
                <a:schemeClr val="accent1"/>
              </a:solidFill>
              <a:latin typeface="Arial"/>
              <a:ea typeface="Arial"/>
              <a:cs typeface="Arial"/>
              <a:sym typeface="Arial"/>
            </a:endParaRPr>
          </a:p>
        </p:txBody>
      </p:sp>
      <p:sp>
        <p:nvSpPr>
          <p:cNvPr id="122" name="Google Shape;122;p5"/>
          <p:cNvSpPr txBox="1"/>
          <p:nvPr>
            <p:ph idx="1" type="body"/>
          </p:nvPr>
        </p:nvSpPr>
        <p:spPr>
          <a:xfrm>
            <a:off x="581250" y="1470400"/>
            <a:ext cx="11343900" cy="5081400"/>
          </a:xfrm>
          <a:prstGeom prst="rect">
            <a:avLst/>
          </a:prstGeom>
          <a:noFill/>
          <a:ln>
            <a:noFill/>
          </a:ln>
        </p:spPr>
        <p:txBody>
          <a:bodyPr anchorCtr="0" anchor="ctr" bIns="45700" lIns="91425" spcFirstLastPara="1" rIns="91425" wrap="square" tIns="45700">
            <a:noAutofit/>
          </a:bodyPr>
          <a:lstStyle/>
          <a:p>
            <a:pPr indent="-310133" lvl="0" marL="305435" rtl="0" algn="just">
              <a:lnSpc>
                <a:spcPct val="90000"/>
              </a:lnSpc>
              <a:spcBef>
                <a:spcPts val="960"/>
              </a:spcBef>
              <a:spcAft>
                <a:spcPts val="0"/>
              </a:spcAft>
              <a:buSzPts val="1730"/>
              <a:buFont typeface="Arial"/>
              <a:buChar char="◼"/>
            </a:pPr>
            <a:r>
              <a:rPr b="1" lang="en-IN" sz="1729">
                <a:solidFill>
                  <a:srgbClr val="0F0F0F"/>
                </a:solidFill>
                <a:latin typeface="Arial"/>
                <a:ea typeface="Arial"/>
                <a:cs typeface="Arial"/>
                <a:sym typeface="Arial"/>
              </a:rPr>
              <a:t>System requirements</a:t>
            </a:r>
            <a:endParaRPr b="1" sz="1729">
              <a:solidFill>
                <a:srgbClr val="0F0F0F"/>
              </a:solidFill>
              <a:latin typeface="Arial"/>
              <a:ea typeface="Arial"/>
              <a:cs typeface="Arial"/>
              <a:sym typeface="Arial"/>
            </a:endParaRPr>
          </a:p>
          <a:p>
            <a:pPr indent="-309880" lvl="0" marL="719999" rtl="0" algn="just">
              <a:lnSpc>
                <a:spcPct val="90000"/>
              </a:lnSpc>
              <a:spcBef>
                <a:spcPts val="1000"/>
              </a:spcBef>
              <a:spcAft>
                <a:spcPts val="0"/>
              </a:spcAft>
              <a:buClr>
                <a:srgbClr val="0F0F0F"/>
              </a:buClr>
              <a:buSzPts val="1730"/>
              <a:buFont typeface="Arial"/>
              <a:buChar char="◼"/>
            </a:pPr>
            <a:r>
              <a:rPr b="1" lang="en-IN" sz="1729">
                <a:solidFill>
                  <a:srgbClr val="0F0F0F"/>
                </a:solidFill>
                <a:latin typeface="Arial"/>
                <a:ea typeface="Arial"/>
                <a:cs typeface="Arial"/>
                <a:sym typeface="Arial"/>
              </a:rPr>
              <a:t>Hardware Requirements</a:t>
            </a:r>
            <a:endParaRPr b="1"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CPU: Intel Core i5 or AMD Ryzen 5 </a:t>
            </a:r>
            <a:endParaRPr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RAM: 8GB or more SSD 256 GB </a:t>
            </a:r>
            <a:endParaRPr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GPU: NVIDIA GeForce GTX 1060 or AMD Radeon RX 580 </a:t>
            </a:r>
            <a:endParaRPr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Internet Connectivity: A minimum download and upload speed of 10 Mbps is generally recommended </a:t>
            </a:r>
            <a:endParaRPr sz="1729">
              <a:solidFill>
                <a:srgbClr val="0F0F0F"/>
              </a:solidFill>
              <a:latin typeface="Arial"/>
              <a:ea typeface="Arial"/>
              <a:cs typeface="Arial"/>
              <a:sym typeface="Arial"/>
            </a:endParaRPr>
          </a:p>
          <a:p>
            <a:pPr indent="-309880" lvl="0" marL="719999" rtl="0" algn="just">
              <a:lnSpc>
                <a:spcPct val="90000"/>
              </a:lnSpc>
              <a:spcBef>
                <a:spcPts val="1000"/>
              </a:spcBef>
              <a:spcAft>
                <a:spcPts val="0"/>
              </a:spcAft>
              <a:buClr>
                <a:srgbClr val="0F0F0F"/>
              </a:buClr>
              <a:buSzPts val="1730"/>
              <a:buFont typeface="Arial"/>
              <a:buChar char="◼"/>
            </a:pPr>
            <a:r>
              <a:rPr b="1" lang="en-IN" sz="1729">
                <a:solidFill>
                  <a:srgbClr val="0F0F0F"/>
                </a:solidFill>
                <a:latin typeface="Arial"/>
                <a:ea typeface="Arial"/>
                <a:cs typeface="Arial"/>
                <a:sym typeface="Arial"/>
              </a:rPr>
              <a:t>Software Requirements </a:t>
            </a:r>
            <a:endParaRPr b="1"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Operating System: Windows 10 or above, Linux, or macOS . </a:t>
            </a:r>
            <a:endParaRPr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IDE: Jupyter Notebook, Flask, Google Colab, Dash. </a:t>
            </a:r>
            <a:endParaRPr sz="1729">
              <a:solidFill>
                <a:srgbClr val="0F0F0F"/>
              </a:solidFill>
              <a:latin typeface="Arial"/>
              <a:ea typeface="Arial"/>
              <a:cs typeface="Arial"/>
              <a:sym typeface="Arial"/>
            </a:endParaRPr>
          </a:p>
          <a:p>
            <a:pPr indent="-200025" lvl="0" marL="719999" rtl="0" algn="just">
              <a:lnSpc>
                <a:spcPct val="90000"/>
              </a:lnSpc>
              <a:spcBef>
                <a:spcPts val="960"/>
              </a:spcBef>
              <a:spcAft>
                <a:spcPts val="0"/>
              </a:spcAft>
              <a:buSzPts val="935"/>
              <a:buNone/>
            </a:pPr>
            <a:r>
              <a:t/>
            </a:r>
            <a:endParaRPr sz="1729">
              <a:solidFill>
                <a:srgbClr val="0F0F0F"/>
              </a:solidFill>
              <a:latin typeface="Arial"/>
              <a:ea typeface="Arial"/>
              <a:cs typeface="Arial"/>
              <a:sym typeface="Arial"/>
            </a:endParaRPr>
          </a:p>
          <a:p>
            <a:pPr indent="-310133" lvl="0" marL="305435" rtl="0" algn="just">
              <a:lnSpc>
                <a:spcPct val="90000"/>
              </a:lnSpc>
              <a:spcBef>
                <a:spcPts val="960"/>
              </a:spcBef>
              <a:spcAft>
                <a:spcPts val="0"/>
              </a:spcAft>
              <a:buSzPts val="1730"/>
              <a:buFont typeface="Arial"/>
              <a:buChar char="◼"/>
            </a:pPr>
            <a:r>
              <a:rPr b="1" lang="en-IN" sz="1729">
                <a:solidFill>
                  <a:srgbClr val="0F0F0F"/>
                </a:solidFill>
                <a:latin typeface="Arial"/>
                <a:ea typeface="Arial"/>
                <a:cs typeface="Arial"/>
                <a:sym typeface="Arial"/>
              </a:rPr>
              <a:t>Library required to build the model</a:t>
            </a:r>
            <a:endParaRPr b="1" sz="1729">
              <a:solidFill>
                <a:srgbClr val="0F0F0F"/>
              </a:solidFill>
              <a:latin typeface="Arial"/>
              <a:ea typeface="Arial"/>
              <a:cs typeface="Arial"/>
              <a:sym typeface="Arial"/>
            </a:endParaRPr>
          </a:p>
          <a:p>
            <a:pPr indent="0" lvl="0" marL="306000" rtl="0" algn="just">
              <a:lnSpc>
                <a:spcPct val="90000"/>
              </a:lnSpc>
              <a:spcBef>
                <a:spcPts val="960"/>
              </a:spcBef>
              <a:spcAft>
                <a:spcPts val="0"/>
              </a:spcAft>
              <a:buSzPts val="935"/>
              <a:buNone/>
            </a:pPr>
            <a:r>
              <a:rPr lang="en-IN" sz="1729">
                <a:solidFill>
                  <a:srgbClr val="0F0F0F"/>
                </a:solidFill>
                <a:latin typeface="Arial"/>
                <a:ea typeface="Arial"/>
                <a:cs typeface="Arial"/>
                <a:sym typeface="Arial"/>
              </a:rPr>
              <a:t>Python: A popular programming language for machine learning provides libraries such as Pandas, NumPy, Scikit-learn, Arima etc</a:t>
            </a:r>
            <a:endParaRPr sz="1729">
              <a:solidFill>
                <a:srgbClr val="0F0F0F"/>
              </a:solidFill>
              <a:latin typeface="Arial"/>
              <a:ea typeface="Arial"/>
              <a:cs typeface="Arial"/>
              <a:sym typeface="Arial"/>
            </a:endParaRPr>
          </a:p>
          <a:p>
            <a:pPr indent="0" lvl="0" marL="306000" rtl="0" algn="just">
              <a:lnSpc>
                <a:spcPct val="90000"/>
              </a:lnSpc>
              <a:spcBef>
                <a:spcPts val="960"/>
              </a:spcBef>
              <a:spcAft>
                <a:spcPts val="0"/>
              </a:spcAft>
              <a:buClr>
                <a:schemeClr val="dk1"/>
              </a:buClr>
              <a:buSzPts val="935"/>
              <a:buFont typeface="Arial"/>
              <a:buNone/>
            </a:pPr>
            <a:r>
              <a:rPr lang="en-IN" sz="1729">
                <a:solidFill>
                  <a:srgbClr val="0F0F0F"/>
                </a:solidFill>
                <a:latin typeface="Arial"/>
                <a:ea typeface="Arial"/>
                <a:cs typeface="Arial"/>
                <a:sym typeface="Arial"/>
              </a:rPr>
              <a:t>Visualization tools: Matplotlib, Seaborn.</a:t>
            </a:r>
            <a:endParaRPr sz="1729">
              <a:solidFill>
                <a:srgbClr val="0F0F0F"/>
              </a:solidFill>
              <a:latin typeface="Arial"/>
              <a:ea typeface="Arial"/>
              <a:cs typeface="Arial"/>
              <a:sym typeface="Arial"/>
            </a:endParaRPr>
          </a:p>
          <a:p>
            <a:pPr indent="0" lvl="0" marL="306000" rtl="0" algn="l">
              <a:lnSpc>
                <a:spcPct val="90000"/>
              </a:lnSpc>
              <a:spcBef>
                <a:spcPts val="960"/>
              </a:spcBef>
              <a:spcAft>
                <a:spcPts val="0"/>
              </a:spcAft>
              <a:buSzPts val="935"/>
              <a:buNone/>
            </a:pPr>
            <a:r>
              <a:t/>
            </a:r>
            <a:endParaRPr sz="1729">
              <a:solidFill>
                <a:srgbClr val="0F0F0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ALGORITHM &amp; DEPLOYMENT</a:t>
            </a:r>
            <a:endParaRPr sz="3300">
              <a:latin typeface="Arial"/>
              <a:ea typeface="Arial"/>
              <a:cs typeface="Arial"/>
              <a:sym typeface="Arial"/>
            </a:endParaRPr>
          </a:p>
        </p:txBody>
      </p:sp>
      <p:sp>
        <p:nvSpPr>
          <p:cNvPr id="128" name="Google Shape;128;p6"/>
          <p:cNvSpPr txBox="1"/>
          <p:nvPr>
            <p:ph idx="1" type="body"/>
          </p:nvPr>
        </p:nvSpPr>
        <p:spPr>
          <a:xfrm>
            <a:off x="581200" y="1324300"/>
            <a:ext cx="11328300" cy="5664000"/>
          </a:xfrm>
          <a:prstGeom prst="rect">
            <a:avLst/>
          </a:prstGeom>
          <a:noFill/>
          <a:ln>
            <a:noFill/>
          </a:ln>
        </p:spPr>
        <p:txBody>
          <a:bodyPr anchorCtr="0" anchor="ctr" bIns="45700" lIns="91425" spcFirstLastPara="1" rIns="91425" wrap="square" tIns="45700">
            <a:noAutofit/>
          </a:bodyPr>
          <a:lstStyle/>
          <a:p>
            <a:pPr indent="-312546" lvl="0" marL="305435" rtl="0" algn="just">
              <a:lnSpc>
                <a:spcPct val="110000"/>
              </a:lnSpc>
              <a:spcBef>
                <a:spcPts val="880"/>
              </a:spcBef>
              <a:spcAft>
                <a:spcPts val="0"/>
              </a:spcAft>
              <a:buSzPts val="1400"/>
              <a:buFont typeface="Arial"/>
              <a:buChar char="◼"/>
            </a:pPr>
            <a:r>
              <a:rPr b="1" lang="en-IN" sz="1400">
                <a:latin typeface="Arial"/>
                <a:ea typeface="Arial"/>
                <a:cs typeface="Arial"/>
                <a:sym typeface="Arial"/>
              </a:rPr>
              <a:t>Algorithm Selection</a:t>
            </a:r>
            <a:endParaRPr sz="1400">
              <a:latin typeface="Arial"/>
              <a:ea typeface="Arial"/>
              <a:cs typeface="Arial"/>
              <a:sym typeface="Arial"/>
            </a:endParaRPr>
          </a:p>
          <a:p>
            <a:pPr indent="0" lvl="0" marL="0" rtl="0" algn="just">
              <a:spcBef>
                <a:spcPts val="880"/>
              </a:spcBef>
              <a:spcAft>
                <a:spcPts val="0"/>
              </a:spcAft>
              <a:buNone/>
            </a:pPr>
            <a:r>
              <a:rPr lang="en-IN" sz="1400">
                <a:latin typeface="Arial"/>
                <a:ea typeface="Arial"/>
                <a:cs typeface="Arial"/>
                <a:sym typeface="Arial"/>
              </a:rPr>
              <a:t>ARIMA is a popular method of modeling time series, because of </a:t>
            </a:r>
            <a:r>
              <a:rPr lang="en-IN" sz="1400">
                <a:latin typeface="Arial"/>
                <a:ea typeface="Arial"/>
                <a:cs typeface="Arial"/>
                <a:sym typeface="Arial"/>
              </a:rPr>
              <a:t>its</a:t>
            </a:r>
            <a:r>
              <a:rPr lang="en-IN" sz="1400">
                <a:latin typeface="Arial"/>
                <a:ea typeface="Arial"/>
                <a:cs typeface="Arial"/>
                <a:sym typeface="Arial"/>
              </a:rPr>
              <a:t> flexibility and generalizability. The primary goal of this project was to examine a method to use fewer than 100 non-seasonal ARIMA models to generate weekly forecasts for over 3000 individual series, over the span of one year. </a:t>
            </a:r>
            <a:endParaRPr sz="1400">
              <a:latin typeface="Arial"/>
              <a:ea typeface="Arial"/>
              <a:cs typeface="Arial"/>
              <a:sym typeface="Arial"/>
            </a:endParaRPr>
          </a:p>
          <a:p>
            <a:pPr indent="-312546" lvl="0" marL="305435" rtl="0" algn="just">
              <a:lnSpc>
                <a:spcPct val="110000"/>
              </a:lnSpc>
              <a:spcBef>
                <a:spcPts val="1000"/>
              </a:spcBef>
              <a:spcAft>
                <a:spcPts val="0"/>
              </a:spcAft>
              <a:buSzPts val="1400"/>
              <a:buFont typeface="Arial"/>
              <a:buChar char="◼"/>
            </a:pPr>
            <a:r>
              <a:rPr b="1" lang="en-IN" sz="1400">
                <a:latin typeface="Arial"/>
                <a:ea typeface="Arial"/>
                <a:cs typeface="Arial"/>
                <a:sym typeface="Arial"/>
              </a:rPr>
              <a:t>Data Input</a:t>
            </a:r>
            <a:endParaRPr sz="1400">
              <a:latin typeface="Arial"/>
              <a:ea typeface="Arial"/>
              <a:cs typeface="Arial"/>
              <a:sym typeface="Arial"/>
            </a:endParaRPr>
          </a:p>
          <a:p>
            <a:pPr indent="0" lvl="0" marL="0" rtl="0" algn="just">
              <a:spcBef>
                <a:spcPts val="880"/>
              </a:spcBef>
              <a:spcAft>
                <a:spcPts val="0"/>
              </a:spcAft>
              <a:buNone/>
            </a:pPr>
            <a:r>
              <a:rPr lang="en-IN" sz="1400">
                <a:latin typeface="Arial"/>
                <a:ea typeface="Arial"/>
                <a:cs typeface="Arial"/>
                <a:sym typeface="Arial"/>
              </a:rPr>
              <a:t>The dataset used in this project contained five features:</a:t>
            </a:r>
            <a:endParaRPr sz="1400">
              <a:latin typeface="Arial"/>
              <a:ea typeface="Arial"/>
              <a:cs typeface="Arial"/>
              <a:sym typeface="Arial"/>
            </a:endParaRPr>
          </a:p>
          <a:p>
            <a:pPr indent="-317500" lvl="0" marL="914400" rtl="0" algn="just">
              <a:spcBef>
                <a:spcPts val="880"/>
              </a:spcBef>
              <a:spcAft>
                <a:spcPts val="0"/>
              </a:spcAft>
              <a:buSzPts val="1400"/>
              <a:buFont typeface="Arial"/>
              <a:buAutoNum type="arabicPeriod"/>
            </a:pPr>
            <a:r>
              <a:rPr lang="en-IN" sz="1400">
                <a:latin typeface="Arial"/>
                <a:ea typeface="Arial"/>
                <a:cs typeface="Arial"/>
                <a:sym typeface="Arial"/>
              </a:rPr>
              <a:t>Store: integer values to identify individual stores.</a:t>
            </a:r>
            <a:endParaRPr sz="1400">
              <a:latin typeface="Arial"/>
              <a:ea typeface="Arial"/>
              <a:cs typeface="Arial"/>
              <a:sym typeface="Arial"/>
            </a:endParaRPr>
          </a:p>
          <a:p>
            <a:pPr indent="-317500" lvl="0" marL="914400" rtl="0" algn="just">
              <a:spcBef>
                <a:spcPts val="0"/>
              </a:spcBef>
              <a:spcAft>
                <a:spcPts val="0"/>
              </a:spcAft>
              <a:buSzPts val="1400"/>
              <a:buFont typeface="Arial"/>
              <a:buAutoNum type="arabicPeriod"/>
            </a:pPr>
            <a:r>
              <a:rPr lang="en-IN" sz="1400">
                <a:latin typeface="Arial"/>
                <a:ea typeface="Arial"/>
                <a:cs typeface="Arial"/>
                <a:sym typeface="Arial"/>
              </a:rPr>
              <a:t>Dept: integer values to identify specific departments (not unique per store).</a:t>
            </a:r>
            <a:endParaRPr sz="1400">
              <a:latin typeface="Arial"/>
              <a:ea typeface="Arial"/>
              <a:cs typeface="Arial"/>
              <a:sym typeface="Arial"/>
            </a:endParaRPr>
          </a:p>
          <a:p>
            <a:pPr indent="-317500" lvl="0" marL="914400" rtl="0" algn="just">
              <a:spcBef>
                <a:spcPts val="0"/>
              </a:spcBef>
              <a:spcAft>
                <a:spcPts val="0"/>
              </a:spcAft>
              <a:buSzPts val="1400"/>
              <a:buFont typeface="Arial"/>
              <a:buAutoNum type="arabicPeriod"/>
            </a:pPr>
            <a:r>
              <a:rPr lang="en-IN" sz="1400">
                <a:latin typeface="Arial"/>
                <a:ea typeface="Arial"/>
                <a:cs typeface="Arial"/>
                <a:sym typeface="Arial"/>
              </a:rPr>
              <a:t>Date: strings of the form yyyy-mm-dd, meant to indicate the week of month and year.</a:t>
            </a:r>
            <a:endParaRPr sz="1400">
              <a:latin typeface="Arial"/>
              <a:ea typeface="Arial"/>
              <a:cs typeface="Arial"/>
              <a:sym typeface="Arial"/>
            </a:endParaRPr>
          </a:p>
          <a:p>
            <a:pPr indent="-317500" lvl="0" marL="914400" rtl="0" algn="just">
              <a:spcBef>
                <a:spcPts val="0"/>
              </a:spcBef>
              <a:spcAft>
                <a:spcPts val="0"/>
              </a:spcAft>
              <a:buSzPts val="1400"/>
              <a:buFont typeface="Arial"/>
              <a:buAutoNum type="arabicPeriod"/>
            </a:pPr>
            <a:r>
              <a:rPr lang="en-IN" sz="1400">
                <a:latin typeface="Arial"/>
                <a:ea typeface="Arial"/>
                <a:cs typeface="Arial"/>
                <a:sym typeface="Arial"/>
              </a:rPr>
              <a:t>Weekly_Sales: floats giving the sales recorded for that week, in dollars.</a:t>
            </a:r>
            <a:endParaRPr sz="1400">
              <a:latin typeface="Arial"/>
              <a:ea typeface="Arial"/>
              <a:cs typeface="Arial"/>
              <a:sym typeface="Arial"/>
            </a:endParaRPr>
          </a:p>
          <a:p>
            <a:pPr indent="-317500" lvl="0" marL="914400" rtl="0" algn="just">
              <a:spcBef>
                <a:spcPts val="0"/>
              </a:spcBef>
              <a:spcAft>
                <a:spcPts val="0"/>
              </a:spcAft>
              <a:buSzPts val="1400"/>
              <a:buFont typeface="Arial"/>
              <a:buAutoNum type="arabicPeriod"/>
            </a:pPr>
            <a:r>
              <a:rPr lang="en-IN" sz="1400">
                <a:latin typeface="Arial"/>
                <a:ea typeface="Arial"/>
                <a:cs typeface="Arial"/>
                <a:sym typeface="Arial"/>
              </a:rPr>
              <a:t>IsHoliday: Boolean (True/False) for if a major holiday occurred during that week.</a:t>
            </a:r>
            <a:endParaRPr sz="1400">
              <a:latin typeface="Arial"/>
              <a:ea typeface="Arial"/>
              <a:cs typeface="Arial"/>
              <a:sym typeface="Arial"/>
            </a:endParaRPr>
          </a:p>
          <a:p>
            <a:pPr indent="-312546" lvl="0" marL="305435" rtl="0" algn="just">
              <a:lnSpc>
                <a:spcPct val="110000"/>
              </a:lnSpc>
              <a:spcBef>
                <a:spcPts val="880"/>
              </a:spcBef>
              <a:spcAft>
                <a:spcPts val="0"/>
              </a:spcAft>
              <a:buSzPts val="1400"/>
              <a:buFont typeface="Arial"/>
              <a:buChar char="◼"/>
            </a:pPr>
            <a:r>
              <a:rPr b="1" lang="en-IN" sz="1400">
                <a:latin typeface="Arial"/>
                <a:ea typeface="Arial"/>
                <a:cs typeface="Arial"/>
                <a:sym typeface="Arial"/>
              </a:rPr>
              <a:t>Training Process</a:t>
            </a:r>
            <a:endParaRPr sz="1400">
              <a:latin typeface="Arial"/>
              <a:ea typeface="Arial"/>
              <a:cs typeface="Arial"/>
              <a:sym typeface="Arial"/>
            </a:endParaRPr>
          </a:p>
          <a:p>
            <a:pPr indent="0" lvl="0" marL="0" rtl="0" algn="just">
              <a:spcBef>
                <a:spcPts val="880"/>
              </a:spcBef>
              <a:spcAft>
                <a:spcPts val="0"/>
              </a:spcAft>
              <a:buNone/>
            </a:pPr>
            <a:r>
              <a:rPr lang="en-IN" sz="1400">
                <a:latin typeface="Arial"/>
                <a:ea typeface="Arial"/>
                <a:cs typeface="Arial"/>
                <a:sym typeface="Arial"/>
              </a:rPr>
              <a:t>T</a:t>
            </a:r>
            <a:r>
              <a:rPr lang="en-IN" sz="1400">
                <a:latin typeface="Arial"/>
                <a:ea typeface="Arial"/>
                <a:cs typeface="Arial"/>
                <a:sym typeface="Arial"/>
              </a:rPr>
              <a:t>he algorithm is trained using historical data using techniques such as feature selection or feature importance determining the model will train better with the whole dataset or by dropping specific columns..</a:t>
            </a:r>
            <a:endParaRPr sz="1400">
              <a:latin typeface="Arial"/>
              <a:ea typeface="Arial"/>
              <a:cs typeface="Arial"/>
              <a:sym typeface="Arial"/>
            </a:endParaRPr>
          </a:p>
          <a:p>
            <a:pPr indent="-312546" lvl="0" marL="305435" rtl="0" algn="just">
              <a:lnSpc>
                <a:spcPct val="110000"/>
              </a:lnSpc>
              <a:spcBef>
                <a:spcPts val="880"/>
              </a:spcBef>
              <a:spcAft>
                <a:spcPts val="0"/>
              </a:spcAft>
              <a:buSzPts val="1400"/>
              <a:buFont typeface="Arial"/>
              <a:buChar char="◼"/>
            </a:pPr>
            <a:r>
              <a:rPr b="1" lang="en-IN" sz="1400">
                <a:latin typeface="Arial"/>
                <a:ea typeface="Arial"/>
                <a:cs typeface="Arial"/>
                <a:sym typeface="Arial"/>
              </a:rPr>
              <a:t>Prediction Process</a:t>
            </a:r>
            <a:endParaRPr sz="1400">
              <a:latin typeface="Arial"/>
              <a:ea typeface="Arial"/>
              <a:cs typeface="Arial"/>
              <a:sym typeface="Arial"/>
            </a:endParaRPr>
          </a:p>
          <a:p>
            <a:pPr indent="0" lvl="0" marL="0" rtl="0" algn="just">
              <a:spcBef>
                <a:spcPts val="880"/>
              </a:spcBef>
              <a:spcAft>
                <a:spcPts val="0"/>
              </a:spcAft>
              <a:buNone/>
            </a:pPr>
            <a:r>
              <a:rPr lang="en-IN" sz="1400">
                <a:latin typeface="Arial"/>
                <a:ea typeface="Arial"/>
                <a:cs typeface="Arial"/>
                <a:sym typeface="Arial"/>
              </a:rPr>
              <a:t>Automated selection was achieved by iterating over each series, and fitting each to all order combinations, with values from zero to two. The models were evaluated, and orders selected, using Akaike Information Criterion (AIC). The process is made more accurate by using Exponential Smoothing.</a:t>
            </a:r>
            <a:endParaRPr sz="14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RESULT</a:t>
            </a:r>
            <a:endParaRPr sz="3300"/>
          </a:p>
        </p:txBody>
      </p:sp>
      <p:sp>
        <p:nvSpPr>
          <p:cNvPr id="134" name="Google Shape;134;p7"/>
          <p:cNvSpPr txBox="1"/>
          <p:nvPr>
            <p:ph idx="1" type="body"/>
          </p:nvPr>
        </p:nvSpPr>
        <p:spPr>
          <a:xfrm>
            <a:off x="581250" y="1455125"/>
            <a:ext cx="11343600" cy="412500"/>
          </a:xfrm>
          <a:prstGeom prst="rect">
            <a:avLst/>
          </a:prstGeom>
          <a:noFill/>
          <a:ln>
            <a:noFill/>
          </a:ln>
        </p:spPr>
        <p:txBody>
          <a:bodyPr anchorCtr="0" anchor="ctr" bIns="45700" lIns="91425" spcFirstLastPara="1" rIns="91425" wrap="square" tIns="45700">
            <a:noAutofit/>
          </a:bodyPr>
          <a:lstStyle/>
          <a:p>
            <a:pPr indent="0" lvl="0" marL="0" rtl="0" algn="just">
              <a:lnSpc>
                <a:spcPct val="110000"/>
              </a:lnSpc>
              <a:spcBef>
                <a:spcPts val="0"/>
              </a:spcBef>
              <a:spcAft>
                <a:spcPts val="0"/>
              </a:spcAft>
              <a:buSzPts val="1380"/>
              <a:buNone/>
            </a:pPr>
            <a:r>
              <a:rPr lang="en-IN" sz="1900">
                <a:latin typeface="Arial"/>
                <a:ea typeface="Arial"/>
                <a:cs typeface="Arial"/>
                <a:sym typeface="Arial"/>
              </a:rPr>
              <a:t>Graph showing prediction of weekly sales using auto-Arima model. The prediction lines are not that aligned to the test data.</a:t>
            </a:r>
            <a:endParaRPr sz="1900">
              <a:latin typeface="Arial"/>
              <a:ea typeface="Arial"/>
              <a:cs typeface="Arial"/>
              <a:sym typeface="Arial"/>
            </a:endParaRPr>
          </a:p>
        </p:txBody>
      </p:sp>
      <p:pic>
        <p:nvPicPr>
          <p:cNvPr id="135" name="Google Shape;135;p7"/>
          <p:cNvPicPr preferRelativeResize="0"/>
          <p:nvPr/>
        </p:nvPicPr>
        <p:blipFill>
          <a:blip r:embed="rId3">
            <a:alphaModFix/>
          </a:blip>
          <a:stretch>
            <a:fillRect/>
          </a:stretch>
        </p:blipFill>
        <p:spPr>
          <a:xfrm>
            <a:off x="152400" y="2310876"/>
            <a:ext cx="11887199" cy="40360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c5cb9d6f61_0_18"/>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RESULT</a:t>
            </a:r>
            <a:endParaRPr sz="3300"/>
          </a:p>
        </p:txBody>
      </p:sp>
      <p:sp>
        <p:nvSpPr>
          <p:cNvPr id="141" name="Google Shape;141;g2c5cb9d6f61_0_18"/>
          <p:cNvSpPr txBox="1"/>
          <p:nvPr>
            <p:ph idx="1" type="body"/>
          </p:nvPr>
        </p:nvSpPr>
        <p:spPr>
          <a:xfrm>
            <a:off x="581250" y="1232551"/>
            <a:ext cx="11029500" cy="39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42"/>
              <a:buNone/>
            </a:pPr>
            <a:r>
              <a:rPr lang="en-IN" sz="1920">
                <a:latin typeface="Arial"/>
                <a:ea typeface="Arial"/>
                <a:cs typeface="Arial"/>
                <a:sym typeface="Arial"/>
              </a:rPr>
              <a:t>Diagnostics</a:t>
            </a:r>
            <a:r>
              <a:rPr lang="en-IN" sz="1920">
                <a:latin typeface="Arial"/>
                <a:ea typeface="Arial"/>
                <a:cs typeface="Arial"/>
                <a:sym typeface="Arial"/>
              </a:rPr>
              <a:t> of auto Arima model-</a:t>
            </a:r>
            <a:endParaRPr sz="1920">
              <a:latin typeface="Arial"/>
              <a:ea typeface="Arial"/>
              <a:cs typeface="Arial"/>
              <a:sym typeface="Arial"/>
            </a:endParaRPr>
          </a:p>
        </p:txBody>
      </p:sp>
      <p:pic>
        <p:nvPicPr>
          <p:cNvPr id="142" name="Google Shape;142;g2c5cb9d6f61_0_18"/>
          <p:cNvPicPr preferRelativeResize="0"/>
          <p:nvPr/>
        </p:nvPicPr>
        <p:blipFill>
          <a:blip r:embed="rId3">
            <a:alphaModFix/>
          </a:blip>
          <a:stretch>
            <a:fillRect/>
          </a:stretch>
        </p:blipFill>
        <p:spPr>
          <a:xfrm>
            <a:off x="1133250" y="1775725"/>
            <a:ext cx="9214348" cy="4960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c5cb9d6f61_0_23"/>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4400"/>
              <a:buFont typeface="Arial"/>
              <a:buNone/>
            </a:pPr>
            <a:r>
              <a:rPr b="1" lang="en-IN" sz="3300">
                <a:solidFill>
                  <a:schemeClr val="accent1"/>
                </a:solidFill>
                <a:latin typeface="Arial"/>
                <a:ea typeface="Arial"/>
                <a:cs typeface="Arial"/>
                <a:sym typeface="Arial"/>
              </a:rPr>
              <a:t>RESULT</a:t>
            </a:r>
            <a:endParaRPr sz="3300"/>
          </a:p>
        </p:txBody>
      </p:sp>
      <p:sp>
        <p:nvSpPr>
          <p:cNvPr id="148" name="Google Shape;148;g2c5cb9d6f61_0_23"/>
          <p:cNvSpPr txBox="1"/>
          <p:nvPr>
            <p:ph idx="1" type="body"/>
          </p:nvPr>
        </p:nvSpPr>
        <p:spPr>
          <a:xfrm>
            <a:off x="581250" y="1389400"/>
            <a:ext cx="11358900" cy="70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042"/>
              <a:buNone/>
            </a:pPr>
            <a:r>
              <a:rPr lang="en-IN" sz="1920">
                <a:latin typeface="Arial"/>
                <a:ea typeface="Arial"/>
                <a:cs typeface="Arial"/>
                <a:sym typeface="Arial"/>
              </a:rPr>
              <a:t>Graph showing </a:t>
            </a:r>
            <a:r>
              <a:rPr lang="en-IN" sz="1920">
                <a:latin typeface="Arial"/>
                <a:ea typeface="Arial"/>
                <a:cs typeface="Arial"/>
                <a:sym typeface="Arial"/>
              </a:rPr>
              <a:t>prediction</a:t>
            </a:r>
            <a:r>
              <a:rPr lang="en-IN" sz="1920">
                <a:latin typeface="Arial"/>
                <a:ea typeface="Arial"/>
                <a:cs typeface="Arial"/>
                <a:sym typeface="Arial"/>
              </a:rPr>
              <a:t> of weekly sales using Exponential Smoothing. The lines are more aligned to the testing data.</a:t>
            </a:r>
            <a:endParaRPr sz="1920">
              <a:latin typeface="Arial"/>
              <a:ea typeface="Arial"/>
              <a:cs typeface="Arial"/>
              <a:sym typeface="Arial"/>
            </a:endParaRPr>
          </a:p>
        </p:txBody>
      </p:sp>
      <p:pic>
        <p:nvPicPr>
          <p:cNvPr id="149" name="Google Shape;149;g2c5cb9d6f61_0_23"/>
          <p:cNvPicPr preferRelativeResize="0"/>
          <p:nvPr/>
        </p:nvPicPr>
        <p:blipFill>
          <a:blip r:embed="rId3">
            <a:alphaModFix/>
          </a:blip>
          <a:stretch>
            <a:fillRect/>
          </a:stretch>
        </p:blipFill>
        <p:spPr>
          <a:xfrm>
            <a:off x="152350" y="2249750"/>
            <a:ext cx="11887199" cy="40360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