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78" r:id="rId2"/>
    <p:sldMasterId id="2147483690" r:id="rId3"/>
    <p:sldMasterId id="2147483702" r:id="rId4"/>
    <p:sldMasterId id="2147483714" r:id="rId5"/>
  </p:sldMasterIdLst>
  <p:sldIdLst>
    <p:sldId id="256" r:id="rId6"/>
    <p:sldId id="257" r:id="rId7"/>
    <p:sldId id="258" r:id="rId8"/>
    <p:sldId id="259" r:id="rId9"/>
    <p:sldId id="260" r:id="rId10"/>
    <p:sldId id="261" r:id="rId11"/>
    <p:sldId id="262" r:id="rId12"/>
    <p:sldId id="263" r:id="rId13"/>
    <p:sldId id="266" r:id="rId14"/>
    <p:sldId id="264" r:id="rId15"/>
    <p:sldId id="26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3" d="100"/>
          <a:sy n="93" d="100"/>
        </p:scale>
        <p:origin x="-1138"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770467"/>
            <a:ext cx="8086725"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00634" y="4206876"/>
            <a:ext cx="692115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616C123F-8309-458C-B21E-ADDF85356842}" type="datetimeFigureOut">
              <a:rPr lang="en-US" smtClean="0"/>
              <a:pPr/>
              <a:t>4/11/2020</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42680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pPr/>
              <a:t>4/11/2020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FE0B-02EE-4917-834A-3D9F9ABF200A}" type="slidenum">
              <a:rPr lang="en-US" smtClean="0"/>
              <a:pPr/>
              <a:t>‹#›</a:t>
            </a:fld>
            <a:endParaRPr lang="en-US"/>
          </a:p>
        </p:txBody>
      </p:sp>
    </p:spTree>
    <p:extLst>
      <p:ext uri="{BB962C8B-B14F-4D97-AF65-F5344CB8AC3E}">
        <p14:creationId xmlns:p14="http://schemas.microsoft.com/office/powerpoint/2010/main" val="2504041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pPr/>
              <a:t>4/11/2020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FE0B-02EE-4917-834A-3D9F9ABF200A}" type="slidenum">
              <a:rPr lang="en-US" smtClean="0"/>
              <a:pPr/>
              <a:t>‹#›</a:t>
            </a:fld>
            <a:endParaRPr lang="en-US"/>
          </a:p>
        </p:txBody>
      </p:sp>
    </p:spTree>
    <p:extLst>
      <p:ext uri="{BB962C8B-B14F-4D97-AF65-F5344CB8AC3E}">
        <p14:creationId xmlns:p14="http://schemas.microsoft.com/office/powerpoint/2010/main" val="3685981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30" y="770467"/>
            <a:ext cx="8086725"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00636" y="4206876"/>
            <a:ext cx="692115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4/11/2020</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28592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pPr/>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97719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00634" y="4204209"/>
            <a:ext cx="6919722"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07674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7492" y="1998134"/>
            <a:ext cx="349758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08498" y="1998134"/>
            <a:ext cx="349758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pPr/>
              <a:t>4/11/2020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37208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07492" y="2040467"/>
            <a:ext cx="349758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492" y="2753084"/>
            <a:ext cx="349758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05706" y="2038435"/>
            <a:ext cx="349758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05706" y="2750990"/>
            <a:ext cx="349758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pPr/>
              <a:t>4/11/2020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61530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pPr/>
              <a:t>4/11/2020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72905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pPr/>
              <a:t>4/11/2020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20497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pPr/>
              <a:t>4/11/2020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5103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pPr/>
              <a:t>4/11/2020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FE0B-02EE-4917-834A-3D9F9ABF200A}" type="slidenum">
              <a:rPr lang="en-US" smtClean="0"/>
              <a:pPr/>
              <a:t>‹#›</a:t>
            </a:fld>
            <a:endParaRPr lang="en-US"/>
          </a:p>
        </p:txBody>
      </p:sp>
    </p:spTree>
    <p:extLst>
      <p:ext uri="{BB962C8B-B14F-4D97-AF65-F5344CB8AC3E}">
        <p14:creationId xmlns:p14="http://schemas.microsoft.com/office/powerpoint/2010/main" val="2517301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72"/>
            <a:ext cx="8085582"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9144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4/11/2020</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564877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pPr/>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81974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pPr/>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57217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30" y="770467"/>
            <a:ext cx="8086725"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00637" y="4206876"/>
            <a:ext cx="692115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4/11/2020</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3361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pPr/>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278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00634" y="4204209"/>
            <a:ext cx="6919722"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81189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7492" y="1998134"/>
            <a:ext cx="349758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08498" y="1998134"/>
            <a:ext cx="349758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pPr/>
              <a:t>4/11/2020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2336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07492" y="2040467"/>
            <a:ext cx="349758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492" y="2753084"/>
            <a:ext cx="349758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05706" y="2038435"/>
            <a:ext cx="349758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05706" y="2750990"/>
            <a:ext cx="349758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pPr/>
              <a:t>4/11/2020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58236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pPr/>
              <a:t>4/11/2020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81361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pPr/>
              <a:t>4/11/2020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63738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00634" y="4204209"/>
            <a:ext cx="6919722"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4/11/2020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FE0B-02EE-4917-834A-3D9F9ABF200A}" type="slidenum">
              <a:rPr lang="en-US" smtClean="0"/>
              <a:pPr/>
              <a:t>‹#›</a:t>
            </a:fld>
            <a:endParaRPr lang="en-US"/>
          </a:p>
        </p:txBody>
      </p:sp>
    </p:spTree>
    <p:extLst>
      <p:ext uri="{BB962C8B-B14F-4D97-AF65-F5344CB8AC3E}">
        <p14:creationId xmlns:p14="http://schemas.microsoft.com/office/powerpoint/2010/main" val="1925868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pPr/>
              <a:t>4/11/2020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11965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74"/>
            <a:ext cx="8085582"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9144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4/11/2020</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150134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pPr/>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91239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pPr/>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49534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30" y="770467"/>
            <a:ext cx="8086725"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00638" y="4206876"/>
            <a:ext cx="692115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4/11/2020</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17228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pPr/>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48985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00634" y="4204209"/>
            <a:ext cx="6919722"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38051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7492" y="1998134"/>
            <a:ext cx="349758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08498" y="1998134"/>
            <a:ext cx="349758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pPr/>
              <a:t>4/11/2020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08086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07492" y="2040467"/>
            <a:ext cx="349758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492" y="2753084"/>
            <a:ext cx="349758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05706" y="2038435"/>
            <a:ext cx="349758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05706" y="2750990"/>
            <a:ext cx="349758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pPr/>
              <a:t>4/11/2020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6864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pPr/>
              <a:t>4/11/2020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40494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7492" y="1998134"/>
            <a:ext cx="349758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08498" y="1998134"/>
            <a:ext cx="349758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pPr/>
              <a:t>4/11/2020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0FFE0B-02EE-4917-834A-3D9F9ABF200A}" type="slidenum">
              <a:rPr lang="en-US" smtClean="0"/>
              <a:pPr/>
              <a:t>‹#›</a:t>
            </a:fld>
            <a:endParaRPr lang="en-US"/>
          </a:p>
        </p:txBody>
      </p:sp>
    </p:spTree>
    <p:extLst>
      <p:ext uri="{BB962C8B-B14F-4D97-AF65-F5344CB8AC3E}">
        <p14:creationId xmlns:p14="http://schemas.microsoft.com/office/powerpoint/2010/main" val="4077193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pPr/>
              <a:t>4/11/2020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3647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pPr/>
              <a:t>4/11/2020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3376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76"/>
            <a:ext cx="8085582"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9144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4/11/2020</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427552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pPr/>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38048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pPr/>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96947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6C123F-8309-458C-B21E-ADDF85356842}" type="datetimeFigureOut">
              <a:rPr lang="en-US" smtClean="0"/>
              <a:pPr/>
              <a:t>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transition spd="med">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2D3E9E-A95C-48F2-B4BF-A71542E0BE9A}" type="datetimeFigureOut">
              <a:rPr lang="en-US" smtClean="0"/>
              <a:pPr/>
              <a:t>4/11/2020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FE0B-02EE-4917-834A-3D9F9ABF200A}"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4/11/2020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FE0B-02EE-4917-834A-3D9F9ABF200A}"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2952B5-7A2F-4CC8-B7CE-9234E21C2837}" type="datetimeFigureOut">
              <a:rPr lang="en-US" smtClean="0"/>
              <a:pPr/>
              <a:t>4/11/2020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0FFE0B-02EE-4917-834A-3D9F9ABF200A}"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1DA07A-9201-4B4B-BAF2-015AFA30F520}" type="datetimeFigureOut">
              <a:rPr lang="en-US" smtClean="0"/>
              <a:pPr/>
              <a:t>4/11/2020</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0FFE0B-02EE-4917-834A-3D9F9ABF200A}"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07492" y="2040467"/>
            <a:ext cx="349758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492" y="2753084"/>
            <a:ext cx="349758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05706" y="2038435"/>
            <a:ext cx="349758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05706" y="2750990"/>
            <a:ext cx="349758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pPr/>
              <a:t>4/11/2020</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0FFE0B-02EE-4917-834A-3D9F9ABF200A}" type="slidenum">
              <a:rPr lang="en-US" smtClean="0"/>
              <a:pPr/>
              <a:t>‹#›</a:t>
            </a:fld>
            <a:endParaRPr lang="en-US"/>
          </a:p>
        </p:txBody>
      </p:sp>
    </p:spTree>
    <p:extLst>
      <p:ext uri="{BB962C8B-B14F-4D97-AF65-F5344CB8AC3E}">
        <p14:creationId xmlns:p14="http://schemas.microsoft.com/office/powerpoint/2010/main" val="1826430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D7E00A-486F-4252-8B1D-E32645521F49}" type="datetimeFigureOut">
              <a:rPr lang="en-US" smtClean="0"/>
              <a:pPr/>
              <a:t>4/11/2020</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0FFE0B-02EE-4917-834A-3D9F9ABF200A}"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pPr/>
              <a:t>4/11/2020</a:t>
            </a:fld>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0FFE0B-02EE-4917-834A-3D9F9ABF200A}"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pPr/>
              <a:t>4/11/2020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0FFE0B-02EE-4917-834A-3D9F9ABF200A}"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4/11/2020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0FFE0B-02EE-4917-834A-3D9F9ABF200A}"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4E5243-F52A-4D37-9694-EB26C6C31910}" type="datetimeFigureOut">
              <a:rPr lang="en-US" smtClean="0"/>
              <a:pPr/>
              <a:t>4/11/2020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FE0B-02EE-4917-834A-3D9F9ABF200A}"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77B6E1-634A-48DC-9E8B-D894023267EF}" type="datetimeFigureOut">
              <a:rPr lang="en-US" smtClean="0"/>
              <a:pPr/>
              <a:t>4/11/2020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FE0B-02EE-4917-834A-3D9F9ABF200A}"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pPr/>
              <a:t>4/11/2020</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0FFE0B-02EE-4917-834A-3D9F9ABF200A}" type="slidenum">
              <a:rPr lang="en-US" smtClean="0"/>
              <a:pPr/>
              <a:t>‹#›</a:t>
            </a:fld>
            <a:endParaRPr lang="en-US"/>
          </a:p>
        </p:txBody>
      </p:sp>
    </p:spTree>
    <p:extLst>
      <p:ext uri="{BB962C8B-B14F-4D97-AF65-F5344CB8AC3E}">
        <p14:creationId xmlns:p14="http://schemas.microsoft.com/office/powerpoint/2010/main" val="2431032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pPr/>
              <a:t>4/11/2020</a:t>
            </a:fld>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0FFE0B-02EE-4917-834A-3D9F9ABF200A}" type="slidenum">
              <a:rPr lang="en-US" smtClean="0"/>
              <a:pPr/>
              <a:t>‹#›</a:t>
            </a:fld>
            <a:endParaRPr lang="en-US"/>
          </a:p>
        </p:txBody>
      </p:sp>
    </p:spTree>
    <p:extLst>
      <p:ext uri="{BB962C8B-B14F-4D97-AF65-F5344CB8AC3E}">
        <p14:creationId xmlns:p14="http://schemas.microsoft.com/office/powerpoint/2010/main" val="3252860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pPr/>
              <a:t>4/11/2020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750FFE0B-02EE-4917-834A-3D9F9ABF200A}" type="slidenum">
              <a:rPr lang="en-US" smtClean="0"/>
              <a:pPr/>
              <a:t>‹#›</a:t>
            </a:fld>
            <a:endParaRPr lang="en-US"/>
          </a:p>
        </p:txBody>
      </p:sp>
    </p:spTree>
    <p:extLst>
      <p:ext uri="{BB962C8B-B14F-4D97-AF65-F5344CB8AC3E}">
        <p14:creationId xmlns:p14="http://schemas.microsoft.com/office/powerpoint/2010/main" val="4146713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68"/>
            <a:ext cx="8085582"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9144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4/11/2020</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750FFE0B-02EE-4917-834A-3D9F9ABF200A}" type="slidenum">
              <a:rPr lang="en-US" smtClean="0"/>
              <a:pPr/>
              <a:t>‹#›</a:t>
            </a:fld>
            <a:endParaRPr lang="en-US"/>
          </a:p>
        </p:txBody>
      </p:sp>
    </p:spTree>
    <p:extLst>
      <p:ext uri="{BB962C8B-B14F-4D97-AF65-F5344CB8AC3E}">
        <p14:creationId xmlns:p14="http://schemas.microsoft.com/office/powerpoint/2010/main" val="16623493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8" y="499533"/>
            <a:ext cx="8079581"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7492" y="2011680"/>
            <a:ext cx="8065294"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smtClean="0"/>
              <a:pPr/>
              <a:t>4/11/2020</a:t>
            </a:fld>
            <a:endParaRPr lang="en-US" dirty="0"/>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6572945" y="5876413"/>
            <a:ext cx="219456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750FFE0B-02EE-4917-834A-3D9F9ABF200A}" type="slidenum">
              <a:rPr lang="en-US" smtClean="0"/>
              <a:pPr/>
              <a:t>‹#›</a:t>
            </a:fld>
            <a:endParaRPr lang="en-US"/>
          </a:p>
        </p:txBody>
      </p:sp>
    </p:spTree>
    <p:extLst>
      <p:ext uri="{BB962C8B-B14F-4D97-AF65-F5344CB8AC3E}">
        <p14:creationId xmlns:p14="http://schemas.microsoft.com/office/powerpoint/2010/main" val="316151649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8" y="499533"/>
            <a:ext cx="8079581"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7492" y="2011680"/>
            <a:ext cx="8065294"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smtClean="0"/>
              <a:pPr/>
              <a:t>4/11/2020</a:t>
            </a:fld>
            <a:endParaRPr lang="en-US" dirty="0"/>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6572945" y="5876415"/>
            <a:ext cx="219456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9411188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8" y="499533"/>
            <a:ext cx="8079581"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7492" y="2011680"/>
            <a:ext cx="8065294"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smtClean="0"/>
              <a:pPr/>
              <a:t>4/11/2020</a:t>
            </a:fld>
            <a:endParaRPr lang="en-US" dirty="0"/>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6572945" y="5876417"/>
            <a:ext cx="219456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6734685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8" y="499533"/>
            <a:ext cx="8079581"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7492" y="2011680"/>
            <a:ext cx="8065294"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smtClean="0"/>
              <a:pPr/>
              <a:t>4/11/2020</a:t>
            </a:fld>
            <a:endParaRPr lang="en-US" dirty="0"/>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6572945" y="5876419"/>
            <a:ext cx="219456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0844682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86B75A-687E-405C-8A0B-8D00578BA2C3}" type="datetimeFigureOut">
              <a:rPr lang="en-US" smtClean="0"/>
              <a:pPr/>
              <a:t>4/11/2020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0FFE0B-02EE-4917-834A-3D9F9ABF200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ransition spd="med">
    <p:fade/>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6280" y="838200"/>
            <a:ext cx="7772400" cy="2057400"/>
          </a:xfrm>
        </p:spPr>
        <p:txBody>
          <a:bodyPr>
            <a:noAutofit/>
          </a:bodyPr>
          <a:lstStyle/>
          <a:p>
            <a:r>
              <a:rPr lang="en-IN" sz="2800" b="1" u="sng" dirty="0"/>
              <a:t>IOT based Thermal Signature Detector with alarm &amp; e-mail </a:t>
            </a:r>
            <a:r>
              <a:rPr lang="en-IN" sz="2800" b="1" u="sng" dirty="0" smtClean="0"/>
              <a:t>notification</a:t>
            </a:r>
            <a:br>
              <a:rPr lang="en-IN" sz="2800" b="1" u="sng" dirty="0" smtClean="0"/>
            </a:br>
            <a:r>
              <a:rPr lang="en-IN" sz="2800" b="1" u="sng" dirty="0" smtClean="0"/>
              <a:t>With Integrated Crowd Screening using</a:t>
            </a:r>
            <a:br>
              <a:rPr lang="en-IN" sz="2800" b="1" u="sng" dirty="0" smtClean="0"/>
            </a:br>
            <a:r>
              <a:rPr lang="en-IN" sz="2800" b="1" u="sng" dirty="0" smtClean="0"/>
              <a:t>computer vision</a:t>
            </a:r>
            <a:r>
              <a:rPr lang="en-IN" sz="3200" b="1" u="sng" dirty="0" smtClean="0"/>
              <a:t/>
            </a:r>
            <a:br>
              <a:rPr lang="en-IN" sz="3200" b="1" u="sng" dirty="0" smtClean="0"/>
            </a:br>
            <a:r>
              <a:rPr lang="en-US" sz="3200" dirty="0"/>
              <a:t/>
            </a:r>
            <a:br>
              <a:rPr lang="en-US" sz="3200" dirty="0"/>
            </a:br>
            <a:endParaRPr lang="en-US" sz="3200" dirty="0"/>
          </a:p>
        </p:txBody>
      </p:sp>
      <p:sp>
        <p:nvSpPr>
          <p:cNvPr id="3" name="Subtitle 2"/>
          <p:cNvSpPr>
            <a:spLocks noGrp="1"/>
          </p:cNvSpPr>
          <p:nvPr>
            <p:ph type="subTitle" idx="1"/>
          </p:nvPr>
        </p:nvSpPr>
        <p:spPr>
          <a:xfrm>
            <a:off x="685800" y="2438400"/>
            <a:ext cx="7848600" cy="3886200"/>
          </a:xfrm>
        </p:spPr>
        <p:txBody>
          <a:bodyPr>
            <a:normAutofit fontScale="92500" lnSpcReduction="20000"/>
          </a:bodyPr>
          <a:lstStyle/>
          <a:p>
            <a:r>
              <a:rPr lang="en-US" sz="2400" dirty="0" smtClean="0">
                <a:solidFill>
                  <a:schemeClr val="tx1"/>
                </a:solidFill>
              </a:rPr>
              <a:t>Team name : </a:t>
            </a:r>
            <a:r>
              <a:rPr lang="en-US" sz="1800" b="1" dirty="0" err="1" smtClean="0">
                <a:solidFill>
                  <a:schemeClr val="tx1"/>
                </a:solidFill>
              </a:rPr>
              <a:t>GreenHolics</a:t>
            </a:r>
            <a:endParaRPr lang="en-US" sz="1800" b="1" dirty="0" smtClean="0">
              <a:solidFill>
                <a:schemeClr val="tx1"/>
              </a:solidFill>
            </a:endParaRPr>
          </a:p>
          <a:p>
            <a:r>
              <a:rPr lang="en-US" sz="2400" dirty="0" smtClean="0">
                <a:solidFill>
                  <a:schemeClr val="tx1"/>
                </a:solidFill>
              </a:rPr>
              <a:t>Team members</a:t>
            </a:r>
            <a:r>
              <a:rPr lang="en-US" sz="2100" dirty="0" smtClean="0">
                <a:solidFill>
                  <a:schemeClr val="tx1"/>
                </a:solidFill>
              </a:rPr>
              <a:t>:      * </a:t>
            </a:r>
            <a:r>
              <a:rPr lang="en-US" sz="2100" dirty="0" err="1" smtClean="0">
                <a:solidFill>
                  <a:schemeClr val="tx1"/>
                </a:solidFill>
              </a:rPr>
              <a:t>Rohan</a:t>
            </a:r>
            <a:r>
              <a:rPr lang="en-US" sz="2100" dirty="0" smtClean="0">
                <a:solidFill>
                  <a:schemeClr val="tx1"/>
                </a:solidFill>
              </a:rPr>
              <a:t> </a:t>
            </a:r>
            <a:r>
              <a:rPr lang="en-US" sz="2100" dirty="0" err="1" smtClean="0">
                <a:solidFill>
                  <a:schemeClr val="tx1"/>
                </a:solidFill>
              </a:rPr>
              <a:t>Chakraborty</a:t>
            </a:r>
            <a:r>
              <a:rPr lang="en-US" sz="2100" dirty="0" smtClean="0">
                <a:solidFill>
                  <a:schemeClr val="tx1"/>
                </a:solidFill>
              </a:rPr>
              <a:t> (Team leader), </a:t>
            </a:r>
          </a:p>
          <a:p>
            <a:r>
              <a:rPr lang="en-US" sz="2100" dirty="0">
                <a:solidFill>
                  <a:schemeClr val="tx1"/>
                </a:solidFill>
              </a:rPr>
              <a:t> </a:t>
            </a:r>
            <a:r>
              <a:rPr lang="en-US" sz="2100" dirty="0" smtClean="0">
                <a:solidFill>
                  <a:schemeClr val="tx1"/>
                </a:solidFill>
              </a:rPr>
              <a:t>     *  </a:t>
            </a:r>
            <a:r>
              <a:rPr lang="en-US" sz="2100" dirty="0" err="1" smtClean="0">
                <a:solidFill>
                  <a:schemeClr val="tx1"/>
                </a:solidFill>
              </a:rPr>
              <a:t>Subhajit</a:t>
            </a:r>
            <a:r>
              <a:rPr lang="en-US" sz="2100" dirty="0" smtClean="0">
                <a:solidFill>
                  <a:schemeClr val="tx1"/>
                </a:solidFill>
              </a:rPr>
              <a:t> </a:t>
            </a:r>
            <a:r>
              <a:rPr lang="en-US" sz="2100" dirty="0" err="1" smtClean="0">
                <a:solidFill>
                  <a:schemeClr val="tx1"/>
                </a:solidFill>
              </a:rPr>
              <a:t>Sanyal</a:t>
            </a:r>
            <a:endParaRPr lang="en-US" sz="2100" dirty="0" smtClean="0">
              <a:solidFill>
                <a:schemeClr val="tx1"/>
              </a:solidFill>
            </a:endParaRPr>
          </a:p>
          <a:p>
            <a:r>
              <a:rPr lang="en-US" sz="2100" smtClean="0">
                <a:solidFill>
                  <a:schemeClr val="tx1"/>
                </a:solidFill>
              </a:rPr>
              <a:t>             *  </a:t>
            </a:r>
            <a:r>
              <a:rPr lang="en-US" sz="2100" dirty="0" err="1" smtClean="0">
                <a:solidFill>
                  <a:schemeClr val="tx1"/>
                </a:solidFill>
              </a:rPr>
              <a:t>Srijoni</a:t>
            </a:r>
            <a:r>
              <a:rPr lang="en-US" sz="2100" dirty="0" smtClean="0">
                <a:solidFill>
                  <a:schemeClr val="tx1"/>
                </a:solidFill>
              </a:rPr>
              <a:t> </a:t>
            </a:r>
            <a:r>
              <a:rPr lang="en-US" sz="2100" dirty="0" err="1" smtClean="0">
                <a:solidFill>
                  <a:schemeClr val="tx1"/>
                </a:solidFill>
              </a:rPr>
              <a:t>Chakraborty</a:t>
            </a:r>
            <a:r>
              <a:rPr lang="en-US" sz="2100" dirty="0" smtClean="0">
                <a:solidFill>
                  <a:schemeClr val="tx1"/>
                </a:solidFill>
              </a:rPr>
              <a:t> </a:t>
            </a:r>
          </a:p>
          <a:p>
            <a:endParaRPr lang="en-US" sz="1800" dirty="0">
              <a:solidFill>
                <a:schemeClr val="tx1"/>
              </a:solidFill>
            </a:endParaRPr>
          </a:p>
          <a:p>
            <a:r>
              <a:rPr lang="en-US" sz="2400" dirty="0" smtClean="0">
                <a:solidFill>
                  <a:schemeClr val="tx1"/>
                </a:solidFill>
              </a:rPr>
              <a:t>GURU NANAK INSTITUTE OF TECHNOLOGY</a:t>
            </a:r>
          </a:p>
          <a:p>
            <a:r>
              <a:rPr lang="en-US" sz="2400" dirty="0" smtClean="0">
                <a:solidFill>
                  <a:schemeClr val="tx1"/>
                </a:solidFill>
              </a:rPr>
              <a:t>KGEC</a:t>
            </a:r>
          </a:p>
          <a:p>
            <a:r>
              <a:rPr lang="en-US" sz="2400" dirty="0" smtClean="0">
                <a:solidFill>
                  <a:schemeClr val="tx1"/>
                </a:solidFill>
              </a:rPr>
              <a:t>Project Smart Screening</a:t>
            </a:r>
            <a:endParaRPr lang="en-US" sz="2400" dirty="0">
              <a:solidFill>
                <a:schemeClr val="tx1"/>
              </a:solidFill>
            </a:endParaRPr>
          </a:p>
          <a:p>
            <a:r>
              <a:rPr lang="en-US" sz="2400" dirty="0" smtClean="0">
                <a:solidFill>
                  <a:schemeClr val="tx1"/>
                </a:solidFill>
              </a:rPr>
              <a:t> </a:t>
            </a:r>
          </a:p>
          <a:p>
            <a:r>
              <a:rPr lang="en-US" sz="2400" dirty="0" smtClean="0">
                <a:solidFill>
                  <a:schemeClr val="tx1"/>
                </a:solidFill>
              </a:rPr>
              <a:t>Department of Computer Science and Engineering(CSE)</a:t>
            </a:r>
          </a:p>
          <a:p>
            <a:r>
              <a:rPr lang="en-US" sz="2400" dirty="0" smtClean="0">
                <a:solidFill>
                  <a:schemeClr val="tx1"/>
                </a:solidFill>
              </a:rPr>
              <a:t>2</a:t>
            </a:r>
            <a:r>
              <a:rPr lang="en-US" sz="2400" baseline="30000" dirty="0" smtClean="0">
                <a:solidFill>
                  <a:schemeClr val="tx1"/>
                </a:solidFill>
              </a:rPr>
              <a:t>nd</a:t>
            </a:r>
            <a:r>
              <a:rPr lang="en-US" sz="2400" dirty="0" smtClean="0">
                <a:solidFill>
                  <a:schemeClr val="tx1"/>
                </a:solidFill>
              </a:rPr>
              <a:t> year </a:t>
            </a:r>
          </a:p>
          <a:p>
            <a:endParaRPr lang="en-US" sz="2400" dirty="0" smtClean="0">
              <a:solidFill>
                <a:schemeClr val="tx1"/>
              </a:solidFill>
            </a:endParaRPr>
          </a:p>
          <a:p>
            <a:endParaRPr lang="en-US" sz="2400" dirty="0">
              <a:solidFill>
                <a:schemeClr val="tx1"/>
              </a:solidFill>
            </a:endParaRPr>
          </a:p>
        </p:txBody>
      </p:sp>
      <p:cxnSp>
        <p:nvCxnSpPr>
          <p:cNvPr id="8" name="Straight Connector 7"/>
          <p:cNvCxnSpPr/>
          <p:nvPr/>
        </p:nvCxnSpPr>
        <p:spPr>
          <a:xfrm>
            <a:off x="670560" y="4951412"/>
            <a:ext cx="7863840" cy="1588"/>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pitchFamily="34" charset="0"/>
              </a:rPr>
              <a:t>Challenges</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sz="1800" dirty="0" smtClean="0">
              <a:cs typeface="Arial" pitchFamily="34" charset="0"/>
            </a:endParaRPr>
          </a:p>
          <a:p>
            <a:pPr marL="0" indent="0">
              <a:buNone/>
            </a:pPr>
            <a:endParaRPr lang="en-US" sz="1800" dirty="0" smtClean="0">
              <a:cs typeface="Arial" pitchFamily="34" charset="0"/>
            </a:endParaRPr>
          </a:p>
          <a:p>
            <a:pPr marL="0" indent="0"/>
            <a:r>
              <a:rPr lang="en-US" sz="1800" dirty="0" smtClean="0">
                <a:cs typeface="Arial" pitchFamily="34" charset="0"/>
              </a:rPr>
              <a:t>Fully-Automated</a:t>
            </a:r>
          </a:p>
          <a:p>
            <a:pPr marL="0" indent="0"/>
            <a:r>
              <a:rPr lang="en-US" sz="1800" dirty="0" smtClean="0">
                <a:cs typeface="Arial" pitchFamily="34" charset="0"/>
              </a:rPr>
              <a:t>No human labour required.</a:t>
            </a:r>
          </a:p>
          <a:p>
            <a:pPr marL="0" indent="0"/>
            <a:r>
              <a:rPr lang="en-US" sz="1800" dirty="0" smtClean="0">
                <a:cs typeface="Arial" pitchFamily="34" charset="0"/>
              </a:rPr>
              <a:t>Availability of information to police and hospital of the effected people</a:t>
            </a:r>
          </a:p>
          <a:p>
            <a:pPr marL="0" indent="0"/>
            <a:r>
              <a:rPr lang="en-US" sz="1800" dirty="0" smtClean="0">
                <a:cs typeface="Arial" pitchFamily="34" charset="0"/>
              </a:rPr>
              <a:t> Use of modern sustainable technology(IOT,AI).</a:t>
            </a:r>
          </a:p>
          <a:p>
            <a:pPr marL="0" indent="0"/>
            <a:r>
              <a:rPr lang="en-US" sz="1800" dirty="0" smtClean="0">
                <a:cs typeface="Arial" pitchFamily="34" charset="0"/>
              </a:rPr>
              <a:t>Detects the probable effected people.</a:t>
            </a:r>
          </a:p>
          <a:p>
            <a:pPr marL="0" indent="0"/>
            <a:r>
              <a:rPr lang="en-US" sz="1800" dirty="0" smtClean="0">
                <a:cs typeface="Arial" pitchFamily="34" charset="0"/>
              </a:rPr>
              <a:t>Sends mail to local police kiosk</a:t>
            </a:r>
          </a:p>
          <a:p>
            <a:pPr marL="0" indent="0"/>
            <a:r>
              <a:rPr lang="en-US" sz="1800" dirty="0" smtClean="0">
                <a:cs typeface="Arial" pitchFamily="34" charset="0"/>
              </a:rPr>
              <a:t>Books appointment with detail information to the local dedicated hospital using mail.</a:t>
            </a:r>
          </a:p>
          <a:p>
            <a:pPr marL="0" indent="0"/>
            <a:r>
              <a:rPr lang="en-US" sz="1800" dirty="0" smtClean="0">
                <a:cs typeface="Arial" pitchFamily="34" charset="0"/>
              </a:rPr>
              <a:t>Sends booking massage with location to nearest ambulance service in one click.</a:t>
            </a:r>
          </a:p>
          <a:p>
            <a:pPr marL="0" indent="0"/>
            <a:r>
              <a:rPr lang="en-US" sz="1800" dirty="0" smtClean="0">
                <a:cs typeface="Arial" pitchFamily="34" charset="0"/>
              </a:rPr>
              <a:t>Real time gathering tracking and  informs  police. </a:t>
            </a:r>
          </a:p>
          <a:p>
            <a:pPr marL="0" indent="0"/>
            <a:endParaRPr lang="en-US" sz="1800" dirty="0" smtClean="0">
              <a:cs typeface="Arial" pitchFamily="34" charset="0"/>
            </a:endParaRPr>
          </a:p>
          <a:p>
            <a:pPr marL="0" indent="0">
              <a:buNone/>
            </a:pPr>
            <a:r>
              <a:rPr lang="en-US" sz="1800" b="1" dirty="0" smtClean="0">
                <a:latin typeface="Arial" pitchFamily="34" charset="0"/>
                <a:cs typeface="Arial" pitchFamily="34" charset="0"/>
              </a:rPr>
              <a:t>Every human life is important. Project</a:t>
            </a:r>
            <a:r>
              <a:rPr lang="en-US" sz="2800" b="1" dirty="0" smtClean="0">
                <a:latin typeface="Arial" pitchFamily="34" charset="0"/>
                <a:cs typeface="Arial" pitchFamily="34" charset="0"/>
              </a:rPr>
              <a:t> Smart Screening</a:t>
            </a:r>
            <a:r>
              <a:rPr lang="en-US" sz="1800" b="1" dirty="0" smtClean="0">
                <a:latin typeface="Arial" pitchFamily="34" charset="0"/>
                <a:cs typeface="Arial" pitchFamily="34" charset="0"/>
              </a:rPr>
              <a:t> makes sure of that.</a:t>
            </a:r>
            <a:endParaRPr lang="en-IN" sz="1800" b="1" dirty="0" smtClean="0">
              <a:latin typeface="Arial" pitchFamily="34" charset="0"/>
              <a:cs typeface="Arial" pitchFamily="34" charset="0"/>
            </a:endParaRPr>
          </a:p>
          <a:p>
            <a:pPr marL="0" indent="0">
              <a:buNone/>
            </a:pPr>
            <a:endParaRPr lang="en-IN" sz="1800" dirty="0" smtClean="0">
              <a:cs typeface="Arial" pitchFamily="34" charset="0"/>
            </a:endParaRPr>
          </a:p>
          <a:p>
            <a:endParaRPr lang="en-US" sz="1800" dirty="0" smtClean="0"/>
          </a:p>
          <a:p>
            <a:endParaRPr lang="en-US" sz="1800" dirty="0"/>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latin typeface="Arial" pitchFamily="34" charset="0"/>
                <a:cs typeface="Arial" pitchFamily="34" charset="0"/>
              </a:rPr>
              <a:t>            </a:t>
            </a:r>
          </a:p>
          <a:p>
            <a:endParaRPr lang="en-US" dirty="0" smtClean="0">
              <a:latin typeface="Arial" pitchFamily="34" charset="0"/>
              <a:cs typeface="Arial" pitchFamily="34" charset="0"/>
            </a:endParaRPr>
          </a:p>
          <a:p>
            <a:pPr>
              <a:buNone/>
            </a:pPr>
            <a:r>
              <a:rPr lang="en-US" dirty="0" smtClean="0">
                <a:latin typeface="Arial" pitchFamily="34" charset="0"/>
                <a:cs typeface="Arial" pitchFamily="34" charset="0"/>
              </a:rPr>
              <a:t>                         THANK YOU</a:t>
            </a:r>
          </a:p>
          <a:p>
            <a:endParaRPr lang="en-US" dirty="0"/>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pitchFamily="34" charset="0"/>
              </a:rPr>
              <a:t>Problem</a:t>
            </a:r>
            <a:r>
              <a:rPr lang="en-US" dirty="0" smtClean="0">
                <a:latin typeface="Arial" pitchFamily="34" charset="0"/>
                <a:cs typeface="Arial" pitchFamily="34" charset="0"/>
              </a:rPr>
              <a:t> Summary</a:t>
            </a:r>
            <a:endParaRPr lang="en-US" dirty="0"/>
          </a:p>
        </p:txBody>
      </p:sp>
      <p:sp>
        <p:nvSpPr>
          <p:cNvPr id="3" name="Content Placeholder 2"/>
          <p:cNvSpPr>
            <a:spLocks noGrp="1"/>
          </p:cNvSpPr>
          <p:nvPr>
            <p:ph idx="1"/>
          </p:nvPr>
        </p:nvSpPr>
        <p:spPr>
          <a:xfrm>
            <a:off x="457200" y="1447800"/>
            <a:ext cx="8229600" cy="4678363"/>
          </a:xfrm>
        </p:spPr>
        <p:txBody>
          <a:bodyPr>
            <a:normAutofit/>
          </a:bodyPr>
          <a:lstStyle/>
          <a:p>
            <a:r>
              <a:rPr lang="en-US" sz="1800" dirty="0" smtClean="0"/>
              <a:t>The main reason of spreading of corona virus in India is people living outside this country</a:t>
            </a:r>
            <a:r>
              <a:rPr lang="en-US" sz="1800" dirty="0"/>
              <a:t> </a:t>
            </a:r>
            <a:r>
              <a:rPr lang="en-US" sz="1800" dirty="0" smtClean="0"/>
              <a:t>are coming back to India.</a:t>
            </a:r>
          </a:p>
          <a:p>
            <a:endParaRPr lang="en-US" sz="1800" dirty="0" smtClean="0"/>
          </a:p>
          <a:p>
            <a:r>
              <a:rPr lang="en-US" sz="1800" dirty="0" smtClean="0"/>
              <a:t>If they are affected with covid-19 then their body temperature is higher than normal primarily.</a:t>
            </a:r>
          </a:p>
          <a:p>
            <a:endParaRPr lang="en-US" sz="1800" dirty="0" smtClean="0"/>
          </a:p>
          <a:p>
            <a:r>
              <a:rPr lang="en-US" sz="1800" dirty="0" smtClean="0"/>
              <a:t>So they are suggested to visit local hospital for further check ups and quarantine if required. </a:t>
            </a:r>
          </a:p>
          <a:p>
            <a:endParaRPr lang="en-US" sz="1800" dirty="0" smtClean="0"/>
          </a:p>
          <a:p>
            <a:endParaRPr lang="en-US" sz="1800" dirty="0" smtClean="0"/>
          </a:p>
          <a:p>
            <a:endParaRPr lang="en-US" sz="1800" dirty="0" smtClean="0"/>
          </a:p>
          <a:p>
            <a:endParaRPr lang="en-US" sz="1800" dirty="0" smtClean="0"/>
          </a:p>
        </p:txBody>
      </p:sp>
      <p:pic>
        <p:nvPicPr>
          <p:cNvPr id="4" name="Picture Placeholder 5">
            <a:extLst>
              <a:ext uri="{FF2B5EF4-FFF2-40B4-BE49-F238E27FC236}">
                <a16:creationId xmlns="" xmlns:a16="http://schemas.microsoft.com/office/drawing/2014/main" id="{97856798-C2E3-4F5D-B952-0FC1CA360557}"/>
              </a:ext>
            </a:extLst>
          </p:cNvPr>
          <p:cNvPicPr>
            <a:picLocks noChangeAspect="1"/>
          </p:cNvPicPr>
          <p:nvPr/>
        </p:nvPicPr>
        <p:blipFill>
          <a:blip r:embed="rId2">
            <a:extLst>
              <a:ext uri="{28A0092B-C50C-407E-A947-70E740481C1C}">
                <a14:useLocalDpi xmlns:a14="http://schemas.microsoft.com/office/drawing/2010/main" val="0"/>
              </a:ext>
            </a:extLst>
          </a:blip>
          <a:srcRect l="14539" r="14539"/>
          <a:stretch>
            <a:fillRect/>
          </a:stretch>
        </p:blipFill>
        <p:spPr>
          <a:xfrm>
            <a:off x="3733800" y="4038600"/>
            <a:ext cx="2675974" cy="1956562"/>
          </a:xfrm>
          <a:prstGeom prst="rect">
            <a:avLst/>
          </a:prstGeom>
        </p:spPr>
      </p:pic>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867400"/>
          </a:xfrm>
        </p:spPr>
        <p:txBody>
          <a:bodyPr>
            <a:normAutofit lnSpcReduction="10000"/>
          </a:bodyPr>
          <a:lstStyle/>
          <a:p>
            <a:pPr>
              <a:buNone/>
            </a:pPr>
            <a:endParaRPr lang="en-US" sz="1800" dirty="0" smtClean="0"/>
          </a:p>
          <a:p>
            <a:r>
              <a:rPr lang="en-US" sz="1800" dirty="0" smtClean="0"/>
              <a:t>The total checking process of those passengers is done by human using thermal gun manually which costs almost 15,000.</a:t>
            </a:r>
          </a:p>
          <a:p>
            <a:endParaRPr lang="en-US" sz="1800" dirty="0" smtClean="0"/>
          </a:p>
          <a:p>
            <a:r>
              <a:rPr lang="en-US" sz="1800" dirty="0" smtClean="0"/>
              <a:t>If the checkers miss to check some one it may cause more spreading of corona virus. Some influential people don’t agree to go local hospital if some abnormal is detected.</a:t>
            </a:r>
          </a:p>
          <a:p>
            <a:endParaRPr lang="en-US" sz="1800" dirty="0" smtClean="0"/>
          </a:p>
          <a:p>
            <a:r>
              <a:rPr lang="en-US" sz="1800" dirty="0" smtClean="0"/>
              <a:t>Some time police don’t get complete information about the travel history about the passengers.</a:t>
            </a:r>
          </a:p>
          <a:p>
            <a:endParaRPr lang="en-US" sz="1800" dirty="0" smtClean="0"/>
          </a:p>
          <a:p>
            <a:r>
              <a:rPr lang="en-US" sz="1800" dirty="0" smtClean="0"/>
              <a:t>In the mean time getting vacant bed for the patient is heard for the affected people for the huge rush.</a:t>
            </a:r>
            <a:br>
              <a:rPr lang="en-US" sz="1800" dirty="0" smtClean="0"/>
            </a:br>
            <a:endParaRPr lang="en-US" sz="1800" dirty="0" smtClean="0"/>
          </a:p>
          <a:p>
            <a:r>
              <a:rPr lang="en-US" sz="1800" dirty="0" smtClean="0"/>
              <a:t>Some time ambulance is not available currently at that place and booking that is becomes time  taken process.</a:t>
            </a:r>
          </a:p>
          <a:p>
            <a:pPr>
              <a:buNone/>
            </a:pPr>
            <a:endParaRPr lang="en-US" sz="1800" dirty="0" smtClean="0"/>
          </a:p>
          <a:p>
            <a:r>
              <a:rPr lang="en-US" sz="1800" dirty="0" smtClean="0"/>
              <a:t>Social gathering is happening every where. With 1.3 billion people it is impossible</a:t>
            </a:r>
          </a:p>
          <a:p>
            <a:pPr>
              <a:buNone/>
            </a:pPr>
            <a:r>
              <a:rPr lang="en-US" sz="1800" dirty="0" smtClean="0"/>
              <a:t>       to  track them all for cops.  </a:t>
            </a:r>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pitchFamily="34" charset="0"/>
              </a:rPr>
              <a:t>Scope  of The Solution</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r>
              <a:rPr lang="en-US" sz="1800" dirty="0" smtClean="0">
                <a:cs typeface="Arial" pitchFamily="34" charset="0"/>
              </a:rPr>
              <a:t>We intend to solve the above problem by first integrating a thermal of detector devices with the metal detector gate .</a:t>
            </a:r>
          </a:p>
          <a:p>
            <a:endParaRPr lang="en-US" sz="1800" dirty="0" smtClean="0">
              <a:cs typeface="Arial" pitchFamily="34" charset="0"/>
            </a:endParaRPr>
          </a:p>
          <a:p>
            <a:r>
              <a:rPr lang="en-US" sz="1800" dirty="0" smtClean="0">
                <a:cs typeface="Arial" pitchFamily="34" charset="0"/>
              </a:rPr>
              <a:t>Firstly automatic scanner device will scan the tickets to get the travel details (or they have to enter it on a touch pad) and sent to the local server for verification.</a:t>
            </a:r>
          </a:p>
          <a:p>
            <a:endParaRPr lang="en-US" sz="1800" dirty="0" smtClean="0">
              <a:cs typeface="Arial" pitchFamily="34" charset="0"/>
            </a:endParaRPr>
          </a:p>
          <a:p>
            <a:r>
              <a:rPr lang="en-US" sz="1800" dirty="0" smtClean="0">
                <a:cs typeface="Arial" pitchFamily="34" charset="0"/>
              </a:rPr>
              <a:t>When they will approach towards the metal detector gate our thermal detector will monitor the temperature. If temperature is higher than normal the gate  will not open and a mail will be sent to the police and the nearest local hospital with the detail information about the patient.</a:t>
            </a:r>
          </a:p>
          <a:p>
            <a:endParaRPr lang="en-US" sz="1800" dirty="0" smtClean="0">
              <a:cs typeface="Arial" pitchFamily="34" charset="0"/>
            </a:endParaRPr>
          </a:p>
          <a:p>
            <a:r>
              <a:rPr lang="en-US" sz="1800" dirty="0" smtClean="0">
                <a:cs typeface="Arial" pitchFamily="34" charset="0"/>
              </a:rPr>
              <a:t>In order to open the gate once the police is arrived to the spot they can open it through server. Through the touch pad they can book ambulance. Just by one click location and emergency massage will be sent to the nearest ambulance service.</a:t>
            </a:r>
          </a:p>
          <a:p>
            <a:pPr>
              <a:buNone/>
            </a:pPr>
            <a:endParaRPr lang="en-US" sz="1800" dirty="0" smtClean="0">
              <a:cs typeface="Arial" pitchFamily="34" charset="0"/>
            </a:endParaRPr>
          </a:p>
          <a:p>
            <a:r>
              <a:rPr lang="en-US" sz="1800" dirty="0" smtClean="0">
                <a:cs typeface="Arial" pitchFamily="34" charset="0"/>
              </a:rPr>
              <a:t>All the CCTV camera connected with server will have computer vision technology to detect gathering  and sends video alert to police. And an app for complaint lodging  </a:t>
            </a:r>
          </a:p>
          <a:p>
            <a:pPr>
              <a:buNone/>
            </a:pPr>
            <a:r>
              <a:rPr lang="en-US" sz="1800" dirty="0" smtClean="0">
                <a:cs typeface="Arial" pitchFamily="34" charset="0"/>
              </a:rPr>
              <a:t>       and AI gathering detection using mobile camera for common people.</a:t>
            </a:r>
          </a:p>
          <a:p>
            <a:endParaRPr lang="en-US" sz="1800" dirty="0"/>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a:t>
            </a:r>
            <a:endParaRPr lang="en-US" dirty="0"/>
          </a:p>
        </p:txBody>
      </p:sp>
      <p:pic>
        <p:nvPicPr>
          <p:cNvPr id="4" name="Content Placeholder 3" descr="C:\Users\SANYAL\Desktop\2covid_dec.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686674"/>
            <a:ext cx="8686800" cy="4790326"/>
          </a:xfrm>
          <a:prstGeom prst="rect">
            <a:avLst/>
          </a:prstGeom>
          <a:noFill/>
          <a:ln>
            <a:noFill/>
          </a:ln>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457200"/>
            <a:ext cx="1104746"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Left Arrow 2"/>
          <p:cNvSpPr/>
          <p:nvPr/>
        </p:nvSpPr>
        <p:spPr>
          <a:xfrm>
            <a:off x="7734146" y="685801"/>
            <a:ext cx="1333654" cy="1295400"/>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FF0000"/>
                </a:solidFill>
              </a:rPr>
              <a:t>Deep Learning </a:t>
            </a:r>
            <a:r>
              <a:rPr lang="en-US" sz="1100" dirty="0" smtClean="0">
                <a:solidFill>
                  <a:srgbClr val="FF0000"/>
                </a:solidFill>
              </a:rPr>
              <a:t>based crowd counting included</a:t>
            </a:r>
            <a:endParaRPr lang="en-IN" sz="1100" dirty="0">
              <a:solidFill>
                <a:srgbClr val="FF0000"/>
              </a:solidFill>
            </a:endParaRP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dirty="0" smtClean="0">
                <a:latin typeface="+mj-lt"/>
                <a:cs typeface="Arial" pitchFamily="34" charset="0"/>
              </a:rPr>
              <a:t>Proposed Technogies to be Used:</a:t>
            </a:r>
          </a:p>
          <a:p>
            <a:pPr>
              <a:buNone/>
            </a:pPr>
            <a:endParaRPr lang="en-US" b="1" dirty="0" smtClean="0">
              <a:latin typeface="Arial" pitchFamily="34" charset="0"/>
              <a:cs typeface="Arial" pitchFamily="34" charset="0"/>
            </a:endParaRPr>
          </a:p>
          <a:p>
            <a:r>
              <a:rPr lang="en-US" sz="1800" dirty="0" smtClean="0">
                <a:cs typeface="Arial" pitchFamily="34" charset="0"/>
              </a:rPr>
              <a:t>Internet of things(IOT)</a:t>
            </a:r>
          </a:p>
          <a:p>
            <a:r>
              <a:rPr lang="en-US" sz="1800" dirty="0" smtClean="0">
                <a:cs typeface="Arial" pitchFamily="34" charset="0"/>
              </a:rPr>
              <a:t>Cloud computing</a:t>
            </a:r>
          </a:p>
          <a:p>
            <a:r>
              <a:rPr lang="en-US" sz="1800" dirty="0" smtClean="0">
                <a:cs typeface="Arial" pitchFamily="34" charset="0"/>
              </a:rPr>
              <a:t>Artificial Intelligence(AI) </a:t>
            </a:r>
          </a:p>
          <a:p>
            <a:r>
              <a:rPr lang="en-US" sz="1800" dirty="0" smtClean="0">
                <a:cs typeface="Arial" pitchFamily="34" charset="0"/>
              </a:rPr>
              <a:t>Computer Vision</a:t>
            </a:r>
          </a:p>
          <a:p>
            <a:endParaRPr lang="en-US" sz="1800" dirty="0" smtClean="0">
              <a:cs typeface="Arial" pitchFamily="34" charset="0"/>
            </a:endParaRPr>
          </a:p>
          <a:p>
            <a:pPr>
              <a:buNone/>
            </a:pPr>
            <a:r>
              <a:rPr lang="en-US" dirty="0" smtClean="0">
                <a:latin typeface="+mj-lt"/>
              </a:rPr>
              <a:t> </a:t>
            </a:r>
            <a:r>
              <a:rPr lang="en-US" dirty="0" smtClean="0">
                <a:latin typeface="+mj-lt"/>
                <a:cs typeface="Arial" pitchFamily="34" charset="0"/>
              </a:rPr>
              <a:t>Proposed components to be Used:</a:t>
            </a:r>
          </a:p>
          <a:p>
            <a:pPr>
              <a:buNone/>
            </a:pPr>
            <a:endParaRPr lang="en-US" b="1" dirty="0" smtClean="0">
              <a:cs typeface="Arial" pitchFamily="34" charset="0"/>
            </a:endParaRPr>
          </a:p>
          <a:p>
            <a:r>
              <a:rPr lang="en-US" sz="1800" dirty="0" smtClean="0">
                <a:cs typeface="Arial" pitchFamily="34" charset="0"/>
              </a:rPr>
              <a:t>MLX90614(Contactless temperature sensor)</a:t>
            </a:r>
          </a:p>
          <a:p>
            <a:r>
              <a:rPr lang="en-US" sz="1800" dirty="0" smtClean="0">
                <a:cs typeface="Arial" pitchFamily="34" charset="0"/>
              </a:rPr>
              <a:t>USB Barcode scanner</a:t>
            </a:r>
          </a:p>
          <a:p>
            <a:r>
              <a:rPr lang="en-US" sz="1800" dirty="0" smtClean="0">
                <a:cs typeface="Arial" pitchFamily="34" charset="0"/>
              </a:rPr>
              <a:t>HCSR-04(Ultrasonic sensor)</a:t>
            </a:r>
          </a:p>
          <a:p>
            <a:r>
              <a:rPr lang="en-US" sz="1800" dirty="0" smtClean="0">
                <a:cs typeface="Arial" pitchFamily="34" charset="0"/>
              </a:rPr>
              <a:t>Node-MCU</a:t>
            </a:r>
          </a:p>
          <a:p>
            <a:pPr>
              <a:buNone/>
            </a:pPr>
            <a:endParaRPr lang="en-US" b="1" dirty="0" smtClean="0">
              <a:cs typeface="Arial" pitchFamily="34" charset="0"/>
            </a:endParaRPr>
          </a:p>
          <a:p>
            <a:pPr>
              <a:buNone/>
            </a:pPr>
            <a:endParaRPr lang="en-US" dirty="0"/>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pitchFamily="34" charset="0"/>
              </a:rPr>
              <a:t>Impact of The Solution</a:t>
            </a:r>
            <a:endParaRPr lang="en-US" dirty="0"/>
          </a:p>
        </p:txBody>
      </p:sp>
      <p:sp>
        <p:nvSpPr>
          <p:cNvPr id="3" name="Content Placeholder 2"/>
          <p:cNvSpPr>
            <a:spLocks noGrp="1"/>
          </p:cNvSpPr>
          <p:nvPr>
            <p:ph idx="1"/>
          </p:nvPr>
        </p:nvSpPr>
        <p:spPr/>
        <p:txBody>
          <a:bodyPr>
            <a:normAutofit/>
          </a:bodyPr>
          <a:lstStyle/>
          <a:p>
            <a:pPr>
              <a:buNone/>
            </a:pPr>
            <a:r>
              <a:rPr lang="en-US" sz="1800" dirty="0" smtClean="0">
                <a:latin typeface="Arial" pitchFamily="34" charset="0"/>
                <a:cs typeface="Arial" pitchFamily="34" charset="0"/>
              </a:rPr>
              <a:t>     We intend to complete the project in three major phases, initial testing and recruitment phase, local implementation phase and large scale implementation phase.</a:t>
            </a:r>
          </a:p>
          <a:p>
            <a:pPr>
              <a:buNone/>
            </a:pPr>
            <a:endParaRPr lang="en-US" sz="1800" dirty="0" smtClean="0">
              <a:latin typeface="Arial" pitchFamily="34" charset="0"/>
              <a:cs typeface="Arial" pitchFamily="34" charset="0"/>
            </a:endParaRPr>
          </a:p>
          <a:p>
            <a:r>
              <a:rPr lang="en-US" sz="1800" dirty="0" smtClean="0">
                <a:latin typeface="Arial" pitchFamily="34" charset="0"/>
                <a:cs typeface="Arial" pitchFamily="34" charset="0"/>
              </a:rPr>
              <a:t>Initial testing and recruitment phase : In this phase we will test our model prototypes and based on the testing feedback we receive, we’ll try to improve upon the model prototype.</a:t>
            </a:r>
          </a:p>
          <a:p>
            <a:endParaRPr lang="en-US" sz="1800" dirty="0" smtClean="0">
              <a:latin typeface="Arial" pitchFamily="34" charset="0"/>
              <a:cs typeface="Arial" pitchFamily="34" charset="0"/>
            </a:endParaRPr>
          </a:p>
          <a:p>
            <a:r>
              <a:rPr lang="en-US" sz="1800" dirty="0" smtClean="0">
                <a:latin typeface="Arial" pitchFamily="34" charset="0"/>
                <a:cs typeface="Arial" pitchFamily="34" charset="0"/>
              </a:rPr>
              <a:t> Local implementation phase : This phase will be initiated after we have a working fully model ready. We’ll deploy it in a small scale region, say in a locality and further collect data, which will be used to further improve the project.</a:t>
            </a:r>
            <a:endParaRPr lang="en-US" sz="1800" dirty="0"/>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endParaRPr lang="en-US" sz="1800" dirty="0" smtClean="0">
              <a:cs typeface="Arial" pitchFamily="34" charset="0"/>
            </a:endParaRPr>
          </a:p>
          <a:p>
            <a:endParaRPr lang="en-US" sz="1800" dirty="0" smtClean="0">
              <a:cs typeface="Arial" pitchFamily="34" charset="0"/>
            </a:endParaRPr>
          </a:p>
          <a:p>
            <a:r>
              <a:rPr lang="en-US" sz="1800" dirty="0" smtClean="0">
                <a:cs typeface="Arial" pitchFamily="34" charset="0"/>
              </a:rPr>
              <a:t>Large scale implementation phase : This is the final phase of the project, in which after we have experience in implementing the project in a small locality, we’ll scale up the project to cover all the drainage systems across the different areas of India.</a:t>
            </a:r>
          </a:p>
          <a:p>
            <a:endParaRPr lang="en-US" sz="1800" dirty="0" smtClean="0"/>
          </a:p>
          <a:p>
            <a:endParaRPr lang="en-US" sz="1800" dirty="0" smtClean="0"/>
          </a:p>
          <a:p>
            <a:pPr>
              <a:buNone/>
            </a:pPr>
            <a:r>
              <a:rPr lang="en-US" dirty="0" smtClean="0">
                <a:latin typeface="+mj-lt"/>
              </a:rPr>
              <a:t> Estimated cost per device:</a:t>
            </a:r>
          </a:p>
          <a:p>
            <a:pPr>
              <a:buNone/>
            </a:pPr>
            <a:endParaRPr lang="en-US" dirty="0" smtClean="0">
              <a:latin typeface="+mj-lt"/>
            </a:endParaRPr>
          </a:p>
          <a:p>
            <a:r>
              <a:rPr lang="en-IN" sz="1800" smtClean="0"/>
              <a:t>1500</a:t>
            </a:r>
            <a:r>
              <a:rPr lang="en-US" sz="1800" dirty="0" smtClean="0"/>
              <a:t>(</a:t>
            </a:r>
            <a:r>
              <a:rPr lang="en-IN" sz="1800" dirty="0" smtClean="0"/>
              <a:t>INR)</a:t>
            </a:r>
            <a:r>
              <a:rPr lang="en-US" sz="1800" dirty="0" smtClean="0"/>
              <a:t> approx</a:t>
            </a:r>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714500" y="2346801"/>
            <a:ext cx="5715000" cy="3032760"/>
          </a:xfrm>
          <a:prstGeom prst="rect">
            <a:avLst/>
          </a:prstGeom>
          <a:noFill/>
          <a:ln w="9525">
            <a:noFill/>
            <a:miter lim="800000"/>
            <a:headEnd/>
            <a:tailEnd/>
          </a:ln>
          <a:effectLst/>
        </p:spPr>
      </p:pic>
      <p:pic>
        <p:nvPicPr>
          <p:cNvPr id="3" name="Picture 2"/>
          <p:cNvPicPr>
            <a:picLocks noChangeAspect="1" noChangeArrowheads="1"/>
          </p:cNvPicPr>
          <p:nvPr/>
        </p:nvPicPr>
        <p:blipFill>
          <a:blip r:embed="rId3"/>
          <a:srcRect/>
          <a:stretch>
            <a:fillRect/>
          </a:stretch>
        </p:blipFill>
        <p:spPr bwMode="auto">
          <a:xfrm>
            <a:off x="2819400" y="4724400"/>
            <a:ext cx="533400" cy="330843"/>
          </a:xfrm>
          <a:prstGeom prst="rect">
            <a:avLst/>
          </a:prstGeom>
          <a:noFill/>
          <a:ln w="9525">
            <a:noFill/>
            <a:miter lim="800000"/>
            <a:headEnd/>
            <a:tailEnd/>
          </a:ln>
          <a:effectLst/>
        </p:spPr>
      </p:pic>
      <p:cxnSp>
        <p:nvCxnSpPr>
          <p:cNvPr id="6" name="Straight Arrow Connector 5"/>
          <p:cNvCxnSpPr/>
          <p:nvPr/>
        </p:nvCxnSpPr>
        <p:spPr>
          <a:xfrm rot="5400000" flipH="1" flipV="1">
            <a:off x="2941320" y="4526280"/>
            <a:ext cx="36576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3_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xmlns="" name="Metropolitan" id="{4C5440D6-04D2-4954-96CF-F251137069B2}" vid="{79CFCA13-9412-4290-BB4B-85112F88857B}"/>
    </a:ext>
  </a:extLst>
</a:theme>
</file>

<file path=ppt/theme/theme2.xml><?xml version="1.0" encoding="utf-8"?>
<a:theme xmlns:a="http://schemas.openxmlformats.org/drawingml/2006/main" name="2_Metropolitan">
  <a:themeElements>
    <a:clrScheme name="Metropolitan">
      <a:dk1>
        <a:sysClr val="windowText" lastClr="000000"/>
      </a:dk1>
      <a:lt1>
        <a:sysClr val="window" lastClr="FFFFFF"/>
      </a:lt1>
      <a:dk2>
        <a:srgbClr val="471101"/>
      </a:dk2>
      <a:lt2>
        <a:srgbClr val="E7E8E2"/>
      </a:lt2>
      <a:accent1>
        <a:srgbClr val="A6B727"/>
      </a:accent1>
      <a:accent2>
        <a:srgbClr val="F04304"/>
      </a:accent2>
      <a:accent3>
        <a:srgbClr val="EF8606"/>
      </a:accent3>
      <a:accent4>
        <a:srgbClr val="F2C100"/>
      </a:accent4>
      <a:accent5>
        <a:srgbClr val="A65001"/>
      </a:accent5>
      <a:accent6>
        <a:srgbClr val="BA9585"/>
      </a:accent6>
      <a:hlink>
        <a:srgbClr val="00B0F0"/>
      </a:hlink>
      <a:folHlink>
        <a:srgbClr val="7F7F7F"/>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xmlns="" name="Metropolitan" id="{4C5440D6-04D2-4954-96CF-F251137069B2}" vid="{3A8A2BB7-7C5E-4EB2-B1F1-CFFF0F57E773}"/>
    </a:ext>
  </a:extLst>
</a:theme>
</file>

<file path=ppt/theme/theme3.xml><?xml version="1.0" encoding="utf-8"?>
<a:theme xmlns:a="http://schemas.openxmlformats.org/drawingml/2006/main" name="1_Metropolitan">
  <a:themeElements>
    <a:clrScheme name="Metropolitan">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xmlns="" name="Metropolitan" id="{4C5440D6-04D2-4954-96CF-F251137069B2}" vid="{33ACF124-275F-44F2-8DE0-0A755069829B}"/>
    </a:ext>
  </a:extLst>
</a:theme>
</file>

<file path=ppt/theme/theme4.xml><?xml version="1.0" encoding="utf-8"?>
<a:theme xmlns:a="http://schemas.openxmlformats.org/drawingml/2006/main" name="Metropolitan">
  <a:themeElements>
    <a:clrScheme name="Metropolitan">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xmlns="" name="Metropolitan" id="{4C5440D6-04D2-4954-96CF-F251137069B2}" vid="{0941A018-FB9B-4401-A32C-7E04526866E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tf00001015</Template>
  <TotalTime>306</TotalTime>
  <Words>694</Words>
  <Application>Microsoft Office PowerPoint</Application>
  <PresentationFormat>On-screen Show (4:3)</PresentationFormat>
  <Paragraphs>91</Paragraphs>
  <Slides>11</Slides>
  <Notes>0</Notes>
  <HiddenSlides>0</HiddenSlides>
  <MMClips>0</MMClips>
  <ScaleCrop>false</ScaleCrop>
  <HeadingPairs>
    <vt:vector size="4" baseType="variant">
      <vt:variant>
        <vt:lpstr>Theme</vt:lpstr>
      </vt:variant>
      <vt:variant>
        <vt:i4>5</vt:i4>
      </vt:variant>
      <vt:variant>
        <vt:lpstr>Slide Titles</vt:lpstr>
      </vt:variant>
      <vt:variant>
        <vt:i4>11</vt:i4>
      </vt:variant>
    </vt:vector>
  </HeadingPairs>
  <TitlesOfParts>
    <vt:vector size="16" baseType="lpstr">
      <vt:lpstr>3_Metropolitan</vt:lpstr>
      <vt:lpstr>2_Metropolitan</vt:lpstr>
      <vt:lpstr>1_Metropolitan</vt:lpstr>
      <vt:lpstr>Metropolitan</vt:lpstr>
      <vt:lpstr>Office Theme</vt:lpstr>
      <vt:lpstr>IOT based Thermal Signature Detector with alarm &amp; e-mail notification With Integrated Crowd Screening using computer vision  </vt:lpstr>
      <vt:lpstr>Problem Summary</vt:lpstr>
      <vt:lpstr>PowerPoint Presentation</vt:lpstr>
      <vt:lpstr>Scope  of The Solution</vt:lpstr>
      <vt:lpstr>Implementation </vt:lpstr>
      <vt:lpstr>PowerPoint Presentation</vt:lpstr>
      <vt:lpstr>Impact of The Solution</vt:lpstr>
      <vt:lpstr>PowerPoint Presentation</vt:lpstr>
      <vt:lpstr>DATA FLOW </vt:lpstr>
      <vt:lpstr>Challenges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Thermal Signature Detector with alarm &amp; e-mail notification  </dc:title>
  <dc:creator>Rohan</dc:creator>
  <cp:lastModifiedBy>ismail - [2010]</cp:lastModifiedBy>
  <cp:revision>16</cp:revision>
  <dcterms:created xsi:type="dcterms:W3CDTF">2020-03-28T19:47:00Z</dcterms:created>
  <dcterms:modified xsi:type="dcterms:W3CDTF">2020-04-11T11:24:40Z</dcterms:modified>
</cp:coreProperties>
</file>