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EA90FF-FD60-4662-8332-413A5AC311FB}">
  <a:tblStyle styleId="{D5EA90FF-FD60-4662-8332-413A5AC311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6abc1dcd_0_1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6abc1dcd_0_1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36abc1dcd_0_2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36abc1dcd_0_2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36abc1dcd_0_2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36abc1dcd_0_2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36abc1dcd_0_2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36abc1dcd_0_2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36abc1dcd_0_2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36abc1dcd_0_2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36abc1dc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36abc1dc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36abc1dcd_0_2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36abc1dcd_0_2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36abc1dcd_0_2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36abc1dcd_0_2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36abc1dcd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36abc1dcd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36abc1dcd_0_2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36abc1dcd_0_2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6abc1dcd_0_2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6abc1dcd_0_2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6abc1dcd_0_2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6abc1dcd_0_2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6abc1dcd_0_2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36abc1dcd_0_2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36abc1dcd_0_2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36abc1dcd_0_2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6abc1dcd_0_2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36abc1dcd_0_2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6abc1dcd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36abc1dcd_0_2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36abc1dcd_0_2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36abc1dcd_0_2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36abc1dcd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36abc1dcd_0_2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s.uni-saarland.de/softevo/bugclassif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ENSF-612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 III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680575" y="35516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Taruneesh Sachdeva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Neha Singh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Sanyam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The following table has the scores for old dataset without normalization.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7" name="Google Shape;197;p22"/>
          <p:cNvGraphicFramePr/>
          <p:nvPr>
            <p:extLst>
              <p:ext uri="{D42A27DB-BD31-4B8C-83A1-F6EECF244321}">
                <p14:modId xmlns:p14="http://schemas.microsoft.com/office/powerpoint/2010/main" val="654988245"/>
              </p:ext>
            </p:extLst>
          </p:nvPr>
        </p:nvGraphicFramePr>
        <p:xfrm>
          <a:off x="1197450" y="120517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{D5EA90FF-FD60-4662-8332-413A5AC311FB}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Model(Classifiers)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Naive Bayes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Linear SVC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Metric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Average 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0.59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Recall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0.47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The following table has the scores for old+new dataset with normalization.</a:t>
            </a:r>
            <a:endParaRPr sz="2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3" name="Google Shape;203;p23"/>
          <p:cNvGraphicFramePr/>
          <p:nvPr>
            <p:extLst>
              <p:ext uri="{D42A27DB-BD31-4B8C-83A1-F6EECF244321}">
                <p14:modId xmlns:p14="http://schemas.microsoft.com/office/powerpoint/2010/main" val="2212375169"/>
              </p:ext>
            </p:extLst>
          </p:nvPr>
        </p:nvGraphicFramePr>
        <p:xfrm>
          <a:off x="851900" y="171937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{D5EA90FF-FD60-4662-8332-413A5AC311FB}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Model(Classifiers)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Naive Bayes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Linear SVC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Average 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0.88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0.73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0.82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Recall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0.41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0.56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The following table has the scores for old+new dataset without normalization.</a:t>
            </a:r>
            <a:endParaRPr/>
          </a:p>
        </p:txBody>
      </p:sp>
      <p:graphicFrame>
        <p:nvGraphicFramePr>
          <p:cNvPr id="209" name="Google Shape;209;p24"/>
          <p:cNvGraphicFramePr/>
          <p:nvPr>
            <p:extLst>
              <p:ext uri="{D42A27DB-BD31-4B8C-83A1-F6EECF244321}">
                <p14:modId xmlns:p14="http://schemas.microsoft.com/office/powerpoint/2010/main" val="1008402341"/>
              </p:ext>
            </p:extLst>
          </p:nvPr>
        </p:nvGraphicFramePr>
        <p:xfrm>
          <a:off x="851900" y="171937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{D5EA90FF-FD60-4662-8332-413A5AC311FB}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Model(Classifiers)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Naive Bayes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Linear SVC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Average 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0.80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0.81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0.79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0.65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Recall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0.55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	on models performance on old+new dataset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From the results, we observe that Linear SVC performs best out of the three models with F1 score ranging between .71-.73 and the factor of normalization doesn’t affect the scores in the model.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Naive Bayes performs better without normalization  on any dataset with F1 score of .79 compared to .59/.29 with normalisation.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Random Forest Classifier performs same with or without normalization with F1 score average .65.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Overall, adding the new dataset did not make much difference.</a:t>
            </a:r>
            <a:endParaRPr sz="1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on models performance between old dataset vs old+new dataset</a:t>
            </a:r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IN" sz="1700" dirty="0"/>
              <a:t> Overall, adding the new data set is not making much difference.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IN" sz="1700" dirty="0"/>
              <a:t>However, our all the models are performing at par with the results given in the research paper.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IN" sz="1700" dirty="0"/>
              <a:t>The highest f-measures values mentioned by the papers are in range of 0.6 to 0.83, but the indicator they have used is weighted F-measure, which generally gives higher value than the  normal F-measure.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IN" sz="1700" dirty="0"/>
              <a:t>Best F-measure score are 0.79 and 0.73 for Naïve Bayes and Linear SVC model. For, all cases Linear SVC performs better than naïve bayes.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en-IN"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Q5) How does the performance of models change based on the choice of hyper-parameters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RFC scores change significantly after changing the hyperparameters to (</a:t>
            </a:r>
            <a:r>
              <a:rPr lang="en-IN" sz="1600" dirty="0" err="1"/>
              <a:t>numTrees</a:t>
            </a:r>
            <a:r>
              <a:rPr lang="en-IN" sz="1600" dirty="0"/>
              <a:t>= 60, </a:t>
            </a:r>
            <a:r>
              <a:rPr lang="en-IN" sz="1600" dirty="0" err="1"/>
              <a:t>maxDepth</a:t>
            </a:r>
            <a:r>
              <a:rPr lang="en-IN" sz="1600" dirty="0"/>
              <a:t>=30, </a:t>
            </a:r>
            <a:r>
              <a:rPr lang="en-IN" sz="1600" dirty="0" err="1"/>
              <a:t>maxBins</a:t>
            </a:r>
            <a:r>
              <a:rPr lang="en-IN" sz="1600" dirty="0"/>
              <a:t>=40)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The score for Naive Bayes and Linear SVM remained the same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The next slide shows the scores for Random Forest Classifier with and without normalization and on old + new datasets 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Scores for Random Forest Classifier  with and without hyper-parameter on old+new dataset (with normalization)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With Hyperparameter on old + new dataset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Without Hyperparameter on old + new  dataset</a:t>
            </a:r>
            <a:endParaRPr/>
          </a:p>
        </p:txBody>
      </p:sp>
      <p:graphicFrame>
        <p:nvGraphicFramePr>
          <p:cNvPr id="235" name="Google Shape;235;p28"/>
          <p:cNvGraphicFramePr/>
          <p:nvPr>
            <p:extLst>
              <p:ext uri="{D42A27DB-BD31-4B8C-83A1-F6EECF244321}">
                <p14:modId xmlns:p14="http://schemas.microsoft.com/office/powerpoint/2010/main" val="2696298223"/>
              </p:ext>
            </p:extLst>
          </p:nvPr>
        </p:nvGraphicFramePr>
        <p:xfrm>
          <a:off x="829550" y="2278275"/>
          <a:ext cx="3619500" cy="2377260"/>
        </p:xfrm>
        <a:graphic>
          <a:graphicData uri="http://schemas.openxmlformats.org/drawingml/2006/table">
            <a:tbl>
              <a:tblPr>
                <a:noFill/>
                <a:tableStyleId>{D5EA90FF-FD60-4662-8332-413A5AC311FB}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Model(Classifiers)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Metric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Average 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0.82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Recall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0.56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6" name="Google Shape;236;p28"/>
          <p:cNvGraphicFramePr/>
          <p:nvPr>
            <p:extLst>
              <p:ext uri="{D42A27DB-BD31-4B8C-83A1-F6EECF244321}">
                <p14:modId xmlns:p14="http://schemas.microsoft.com/office/powerpoint/2010/main" val="4239838548"/>
              </p:ext>
            </p:extLst>
          </p:nvPr>
        </p:nvGraphicFramePr>
        <p:xfrm>
          <a:off x="4933225" y="2278275"/>
          <a:ext cx="3619500" cy="2377260"/>
        </p:xfrm>
        <a:graphic>
          <a:graphicData uri="http://schemas.openxmlformats.org/drawingml/2006/table">
            <a:tbl>
              <a:tblPr>
                <a:noFill/>
                <a:tableStyleId>{D5EA90FF-FD60-4662-8332-413A5AC311FB}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Model(Classifiers)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Metric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0.61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Average 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0.91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0.17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Recall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0.09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Q6) How are misclassifications of the best performing model distributed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body" idx="1"/>
          </p:nvPr>
        </p:nvSpPr>
        <p:spPr>
          <a:xfrm>
            <a:off x="1241625" y="1556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The Best Performing model is Linear Support Vector Machine (LSVM) in all cases.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Now, we </a:t>
            </a:r>
            <a:r>
              <a:rPr lang="en-GB" sz="1700" dirty="0" err="1"/>
              <a:t>analyze</a:t>
            </a:r>
            <a:r>
              <a:rPr lang="en-GB" sz="1700" dirty="0"/>
              <a:t> the cases where our best model predicted wrong results.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In the next slide, we draw a table showing the some examples of misclassifications in our model.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CLASSIFIED column is our label column (1 for BUG and 0 for NUG), the prediction column represents what our model predicted and SUMMARY column is the summary of the issue report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32"/>
          <p:cNvGraphicFramePr/>
          <p:nvPr>
            <p:extLst>
              <p:ext uri="{D42A27DB-BD31-4B8C-83A1-F6EECF244321}">
                <p14:modId xmlns:p14="http://schemas.microsoft.com/office/powerpoint/2010/main" val="4016940048"/>
              </p:ext>
            </p:extLst>
          </p:nvPr>
        </p:nvGraphicFramePr>
        <p:xfrm>
          <a:off x="550075" y="769200"/>
          <a:ext cx="7239000" cy="3529278"/>
        </p:xfrm>
        <a:graphic>
          <a:graphicData uri="http://schemas.openxmlformats.org/drawingml/2006/table">
            <a:tbl>
              <a:tblPr>
                <a:noFill/>
                <a:tableStyleId>{D5EA90FF-FD60-4662-8332-413A5AC311FB}</a:tableStyleId>
              </a:tblPr>
              <a:tblGrid>
                <a:gridCol w="20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CLASSIFIED_LABEL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SUMMARY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  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increase default </a:t>
                      </a:r>
                      <a:r>
                        <a:rPr lang="en-GB" sz="1600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maxFieldLength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Hitting disk full during </a:t>
                      </a:r>
                      <a:r>
                        <a:rPr lang="en-GB" dirty="0" err="1">
                          <a:solidFill>
                            <a:srgbClr val="FFFFFF"/>
                          </a:solidFill>
                        </a:rPr>
                        <a:t>DocumentWriter.ThreadState.init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(...) can cause hang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Fix </a:t>
                      </a:r>
                      <a:r>
                        <a:rPr lang="en-GB" dirty="0" err="1">
                          <a:solidFill>
                            <a:srgbClr val="FFFFFF"/>
                          </a:solidFill>
                        </a:rPr>
                        <a:t>StandardAnalyzer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to not mis-identify HOST as ACRONYM by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Possible hidden exception on </a:t>
                      </a:r>
                      <a:r>
                        <a:rPr lang="en-GB" dirty="0" err="1">
                          <a:solidFill>
                            <a:srgbClr val="FFFFFF"/>
                          </a:solidFill>
                        </a:rPr>
                        <a:t>SegmentInfos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commit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1.0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Sun hotspot compiler bug in 1.6.0_04/05 affects Lucene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386AAA-BFBC-4844-9998-1422275E2C5D}"/>
              </a:ext>
            </a:extLst>
          </p:cNvPr>
          <p:cNvSpPr txBox="1"/>
          <p:nvPr/>
        </p:nvSpPr>
        <p:spPr>
          <a:xfrm>
            <a:off x="792178" y="715244"/>
            <a:ext cx="674030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FFFFFF"/>
                </a:solidFill>
              </a:rPr>
              <a:t>Possible reason for mis-classification by models:</a:t>
            </a:r>
          </a:p>
          <a:p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1. Fix </a:t>
            </a:r>
            <a:r>
              <a:rPr lang="en-IN" dirty="0" err="1">
                <a:solidFill>
                  <a:srgbClr val="FFFFFF"/>
                </a:solidFill>
              </a:rPr>
              <a:t>StandardAnalyzer</a:t>
            </a:r>
            <a:r>
              <a:rPr lang="en-IN" dirty="0">
                <a:solidFill>
                  <a:srgbClr val="FFFFFF"/>
                </a:solidFill>
              </a:rPr>
              <a:t> to not mis-identify HOST as ACRONYM by default – Prediction 1, Classified - 0</a:t>
            </a:r>
          </a:p>
          <a:p>
            <a:endParaRPr lang="en-IN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IN" u="sng" dirty="0">
                <a:solidFill>
                  <a:srgbClr val="FFFFFF"/>
                </a:solidFill>
              </a:rPr>
              <a:t>Reason</a:t>
            </a:r>
          </a:p>
          <a:p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IN" dirty="0">
                <a:solidFill>
                  <a:srgbClr val="FFFFFF"/>
                </a:solidFill>
              </a:rPr>
              <a:t>a) Fix </a:t>
            </a:r>
            <a:r>
              <a:rPr lang="en-IN" dirty="0" err="1">
                <a:solidFill>
                  <a:srgbClr val="FFFFFF"/>
                </a:solidFill>
              </a:rPr>
              <a:t>junit</a:t>
            </a:r>
            <a:r>
              <a:rPr lang="en-IN" dirty="0">
                <a:solidFill>
                  <a:srgbClr val="FFFFFF"/>
                </a:solidFill>
              </a:rPr>
              <a:t> scope in maven pom (Example) – It is a BUG</a:t>
            </a:r>
          </a:p>
          <a:p>
            <a:r>
              <a:rPr lang="en-IN" dirty="0">
                <a:solidFill>
                  <a:srgbClr val="FFFFFF"/>
                </a:solidFill>
              </a:rPr>
              <a:t>b) Keyword – not, mis-identify</a:t>
            </a:r>
          </a:p>
          <a:p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These normally directs a query towards BUG </a:t>
            </a:r>
          </a:p>
          <a:p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2. Sun hotspot compiler bug in 1.6.0_04/05 affects Lucene</a:t>
            </a:r>
          </a:p>
          <a:p>
            <a:endParaRPr lang="en-IN" u="sng" dirty="0">
              <a:solidFill>
                <a:srgbClr val="FFFFFF"/>
              </a:solidFill>
            </a:endParaRPr>
          </a:p>
          <a:p>
            <a:r>
              <a:rPr lang="en-IN" u="sng" dirty="0">
                <a:solidFill>
                  <a:srgbClr val="FFFFFF"/>
                </a:solidFill>
              </a:rPr>
              <a:t>Reason</a:t>
            </a:r>
          </a:p>
          <a:p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 a) Keyword ‘bug’ straightaway directs a query towards BUG</a:t>
            </a:r>
          </a:p>
        </p:txBody>
      </p:sp>
    </p:spTree>
    <p:extLst>
      <p:ext uri="{BB962C8B-B14F-4D97-AF65-F5344CB8AC3E}">
        <p14:creationId xmlns:p14="http://schemas.microsoft.com/office/powerpoint/2010/main" val="38074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Q1) How was data collected and labeled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19528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We took 3 datasets from ‘</a:t>
            </a:r>
            <a:r>
              <a:rPr lang="en-GB" sz="1600" u="sng" dirty="0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https://www.st.cs.uni-saarland.de/softevo//bugclassify/</a:t>
            </a:r>
            <a:r>
              <a:rPr lang="en-GB" sz="16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collated them and further added 1000 new issue reports which were manually classified. We combined all the </a:t>
            </a:r>
            <a:r>
              <a:rPr lang="en-GB" sz="1600" dirty="0" err="1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dataframes</a:t>
            </a:r>
            <a:r>
              <a:rPr lang="en-GB" sz="16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 into one single </a:t>
            </a:r>
            <a:r>
              <a:rPr lang="en-GB" sz="1600" dirty="0" err="1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dataframe</a:t>
            </a:r>
            <a:r>
              <a:rPr lang="en-GB" sz="16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 called </a:t>
            </a:r>
            <a:r>
              <a:rPr lang="en-GB" sz="1600" dirty="0" err="1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df_issue_report</a:t>
            </a:r>
            <a:r>
              <a:rPr lang="en-GB" sz="16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 which contains the Summary and label column. </a:t>
            </a:r>
            <a:endParaRPr sz="1600"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Based on the Summary column, we manually classified the additional 1000 issue reports. </a:t>
            </a:r>
            <a:endParaRPr sz="1600"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The next slide shows some of the issue IDs on which we had disagreements: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t="4290" b="-4290"/>
          <a:stretch/>
        </p:blipFill>
        <p:spPr>
          <a:xfrm>
            <a:off x="115900" y="137175"/>
            <a:ext cx="5213675" cy="262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50" y="3170588"/>
            <a:ext cx="822966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350" y="3626088"/>
            <a:ext cx="822964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350" y="4081613"/>
            <a:ext cx="822965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350" y="4537150"/>
            <a:ext cx="822965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Percentage Agreements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AutoNum type="arabicPeriod"/>
            </a:pPr>
            <a:r>
              <a:rPr lang="en-GB" sz="1800" dirty="0" err="1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Taruneesh</a:t>
            </a:r>
            <a:r>
              <a:rPr lang="en-GB" sz="18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-GB" sz="1800" dirty="0" err="1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Sanyam</a:t>
            </a:r>
            <a:r>
              <a:rPr lang="en-GB" sz="18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 agreed on 40 labels out of 50, therefore the percentage agreement was 80%. </a:t>
            </a:r>
            <a:endParaRPr sz="1800"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AutoNum type="arabicPeriod"/>
            </a:pPr>
            <a:r>
              <a:rPr lang="en-GB" sz="18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Similarly, </a:t>
            </a:r>
            <a:r>
              <a:rPr lang="en-GB" sz="1800" dirty="0" err="1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Sanyam</a:t>
            </a:r>
            <a:r>
              <a:rPr lang="en-GB" sz="18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 and Neha agreed on 42 labels out of 50, therefore the percentage agreement was 84%.</a:t>
            </a:r>
            <a:endParaRPr sz="1800"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AutoNum type="arabicPeriod"/>
            </a:pPr>
            <a:r>
              <a:rPr lang="en-GB" sz="18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Neha and </a:t>
            </a:r>
            <a:r>
              <a:rPr lang="en-GB" sz="1800" dirty="0" err="1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Taruneesh</a:t>
            </a:r>
            <a:r>
              <a:rPr lang="en-GB" sz="1800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 had an agreement on 44 out of 50 labels. Therefore, the percentage agreement was 88%.</a:t>
            </a:r>
            <a:endParaRPr sz="1800"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0" y="3636975"/>
            <a:ext cx="827463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00" y="4089150"/>
            <a:ext cx="827462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Q2) How does newly added data compare with the original data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old data from the research paper, we had 3651 NUGS and 1940 BUGS.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After we manually classified the data, the count came out to be 4188 NUGS and 2931 BUGS.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975" y="1889153"/>
            <a:ext cx="1514525" cy="11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974" y="3650725"/>
            <a:ext cx="1514525" cy="110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DETAILS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 short, we added 537 NUGS and 991 BUGS.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reason we added more BUGS  as compared to NUGS was that the initial count of NUGS in the research paper was twice as much as BUGS.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Therefore, to balance our dataset, while manually classifiying the data, we added twice as much BUGS as NUGS.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After Manual Classification, the percentage of NUGS was 58.8% as compared to 41.2% for BUGS.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Q3) How was the data pre-processed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We implemented a function preProcessData() for :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The removal of punctuation, 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The removal of spaces 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Conversion to lower case and any further noise.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Also for the remaining preprocessing, we made separate three functions for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Tokenization of Data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Removal of stopwords 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Stemming 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 dataframe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25" y="1464375"/>
            <a:ext cx="7893300" cy="32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152600" y="23071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Q4) How do the models perform on the original data vs original + new data</a:t>
            </a:r>
            <a:endParaRPr dirty="0"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1152600" y="1292995"/>
            <a:ext cx="7038900" cy="10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We calculated the Precision, weighted  F1-measure and recall of both the Old and </a:t>
            </a:r>
            <a:r>
              <a:rPr lang="en-GB" sz="1400" dirty="0" err="1"/>
              <a:t>Old+New</a:t>
            </a:r>
            <a:r>
              <a:rPr lang="en-GB" sz="1400" dirty="0"/>
              <a:t> dataset.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The following table has the scores for old dataset with normalization.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91" name="Google Shape;191;p21"/>
          <p:cNvGraphicFramePr/>
          <p:nvPr>
            <p:extLst>
              <p:ext uri="{D42A27DB-BD31-4B8C-83A1-F6EECF244321}">
                <p14:modId xmlns:p14="http://schemas.microsoft.com/office/powerpoint/2010/main" val="1342723561"/>
              </p:ext>
            </p:extLst>
          </p:nvPr>
        </p:nvGraphicFramePr>
        <p:xfrm>
          <a:off x="952500" y="2478923"/>
          <a:ext cx="7239000" cy="2377260"/>
        </p:xfrm>
        <a:graphic>
          <a:graphicData uri="http://schemas.openxmlformats.org/drawingml/2006/table">
            <a:tbl>
              <a:tblPr>
                <a:noFill/>
                <a:tableStyleId>{D5EA90FF-FD60-4662-8332-413A5AC311FB}</a:tableStyleId>
              </a:tblPr>
              <a:tblGrid>
                <a:gridCol w="182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Model(Classifiers)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Naive Bayes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Linear SVC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Metrics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FFFFFF"/>
                          </a:solidFill>
                          <a:latin typeface="Arial"/>
                          <a:cs typeface="Arial"/>
                          <a:sym typeface="Arial"/>
                        </a:rPr>
                        <a:t>0.71</a:t>
                      </a:r>
                      <a:endParaRPr sz="1400" b="0" i="0" u="none" strike="noStrike" cap="none" dirty="0">
                        <a:solidFill>
                          <a:srgbClr val="FFFFFF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Average 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0.90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0.70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0.80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0.29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Recall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0.17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0.51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1125</Words>
  <Application>Microsoft Office PowerPoint</Application>
  <PresentationFormat>On-screen Show (16:9)</PresentationFormat>
  <Paragraphs>206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Montserrat</vt:lpstr>
      <vt:lpstr>Average</vt:lpstr>
      <vt:lpstr>Arial</vt:lpstr>
      <vt:lpstr>Calibri</vt:lpstr>
      <vt:lpstr>Lato</vt:lpstr>
      <vt:lpstr>Focus</vt:lpstr>
      <vt:lpstr>ENSF-612 Project Presentation III</vt:lpstr>
      <vt:lpstr>Q1) How was data collected and labeled</vt:lpstr>
      <vt:lpstr>PowerPoint Presentation</vt:lpstr>
      <vt:lpstr>Percentage Agreements</vt:lpstr>
      <vt:lpstr>Q2) How does newly added data compare with the original data</vt:lpstr>
      <vt:lpstr>DETAILS</vt:lpstr>
      <vt:lpstr>Q3) How was the data pre-processed</vt:lpstr>
      <vt:lpstr>Clean dataframe</vt:lpstr>
      <vt:lpstr>Q4) How do the models perform on the original data vs original + new data</vt:lpstr>
      <vt:lpstr>The following table has the scores for old dataset without normalization. </vt:lpstr>
      <vt:lpstr>The following table has the scores for old+new dataset with normalization. </vt:lpstr>
      <vt:lpstr>The following table has the scores for old+new dataset without normalization.</vt:lpstr>
      <vt:lpstr>Conclusion on models performance on old+new dataset</vt:lpstr>
      <vt:lpstr>Comparison on models performance between old dataset vs old+new dataset</vt:lpstr>
      <vt:lpstr>Q5) How does the performance of models change based on the choice of hyper-parameters</vt:lpstr>
      <vt:lpstr>Scores for Random Forest Classifier  with and without hyper-parameter on old+new dataset (with normalization)</vt:lpstr>
      <vt:lpstr>Q6) How are misclassifications of the best performing model distributed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ENSF-612 Project Presentation III</dc:title>
  <cp:lastModifiedBy>neha neha</cp:lastModifiedBy>
  <cp:revision>17</cp:revision>
  <dcterms:modified xsi:type="dcterms:W3CDTF">2020-12-05T00:25:01Z</dcterms:modified>
</cp:coreProperties>
</file>