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2144-3068-43B8-BA9C-E3EB62555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BDD55-8809-4C34-AF48-C8B6CBD81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0E01F-85D4-4929-BC46-767654FC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33A6-51ED-46CD-AB6C-0358ADB07D3D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70BA1-518F-4CEF-BBA9-DA6833C2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3D331-377B-48E4-9BFC-8E1B292C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B3D1-B87F-4FA7-AB04-1B95F208A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43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E64B-ABCF-4479-A354-33388BD9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952BE-8365-41D0-A040-E0477F5F7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0D0A9-ED92-4F8C-A461-3E2823A0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33A6-51ED-46CD-AB6C-0358ADB07D3D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9B10A-C12D-4975-844D-434A8319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B2A2D-4848-4D21-BD49-20246857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B3D1-B87F-4FA7-AB04-1B95F208A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17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7C9AA4-0021-4E5F-B509-981B6E060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68639-60B1-4899-8902-B76ACAF58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45F78-A0C9-4DDE-9FCD-862E672B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33A6-51ED-46CD-AB6C-0358ADB07D3D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2875-DD85-4A42-8F8E-64F6C95A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F13D0-964D-4FA2-AE84-B3C6F528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B3D1-B87F-4FA7-AB04-1B95F208A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02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5ED1-5E4F-4C86-BADB-502EDC03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FD648-DED4-4046-9E5B-C3658CF2A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8EB70-0800-4CD8-B7BF-D86EF645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33A6-51ED-46CD-AB6C-0358ADB07D3D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3BF68-90F0-4860-96A5-A35A3E1E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5C318-120D-4DE2-8FE2-C50FB2C6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B3D1-B87F-4FA7-AB04-1B95F208A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46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C0461-90BE-493D-94DD-87D061C00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C2231-DF7A-4301-A1D2-1B5ACA1D2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91A7A-4502-4BC3-BB97-0339EA56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33A6-51ED-46CD-AB6C-0358ADB07D3D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C9A31-D819-4A8A-93CB-8895ABFE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713FD-C540-45D4-9954-66D9D837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B3D1-B87F-4FA7-AB04-1B95F208A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30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3BB47-F3D3-4773-9E98-21469BC7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88992-C066-4623-829F-1D523748F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D4330-FA82-4A37-A229-3BE411BD3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EE38D-4F95-458B-9D76-02DAEEDA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33A6-51ED-46CD-AB6C-0358ADB07D3D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31226-A452-4610-8C27-7064974E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61408-1B36-45DF-A5EC-C826A7A3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B3D1-B87F-4FA7-AB04-1B95F208A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30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BC36-9446-4143-B171-B7F2C2E6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35FA7-FDE9-4683-8BBA-CC9D49EC7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447A8-B7A8-4D2C-99BF-203FE6420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31CE6-F579-4F29-8A7D-2D6B08AFA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81390-6272-4BA3-B8CD-86710FE5E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DA391-EB51-4952-ABCE-B366E231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33A6-51ED-46CD-AB6C-0358ADB07D3D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BFC6F9-F056-457C-AFC9-8B01738E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A2E23E-1937-411A-A9CF-E9AE605D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B3D1-B87F-4FA7-AB04-1B95F208A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40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E14E-BB8A-4CB3-A56B-DDC0C5E4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99CC9-6CCA-41D9-88CD-B8255989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33A6-51ED-46CD-AB6C-0358ADB07D3D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5EBD4-A4FD-47E3-8B5F-8F41C5ED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71710-4DCA-4EF5-8DC5-896ABCA7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B3D1-B87F-4FA7-AB04-1B95F208A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86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3D1119-DE42-46BF-A451-5048E8BAF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33A6-51ED-46CD-AB6C-0358ADB07D3D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F63E2B-807E-419F-A586-B08F1D18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B5366-1163-4E54-A623-4E816CA6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B3D1-B87F-4FA7-AB04-1B95F208A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20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D668-9EFD-4A05-8A70-F2F8B724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361A-5255-49D3-AA3B-2EA0848B9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79F0D-D40A-4AF2-90BD-3585AD651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57824-2E10-4363-923D-05681613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33A6-51ED-46CD-AB6C-0358ADB07D3D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7F05B-61CE-445F-8158-C4C7612A2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08127-87DE-4080-870A-822354AE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B3D1-B87F-4FA7-AB04-1B95F208A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87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DC079-5582-4648-9252-BECFC67A9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4B539-B098-48AB-BA8F-A63EC7372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8F5D8-7B8A-4E46-A310-4C9B51C72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472FD-81FF-49EE-A0F6-B761286E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33A6-51ED-46CD-AB6C-0358ADB07D3D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AA820-5D4B-44C4-956B-E71FBBD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11534-B175-47BC-AE35-25C935792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EB3D1-B87F-4FA7-AB04-1B95F208A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49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33B513-667D-4925-9975-D8240447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499D1-CC64-40ED-BF72-EEA1BBB47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CE56A-B14B-495B-B4C9-701F77372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933A6-51ED-46CD-AB6C-0358ADB07D3D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E7736-8122-4AA4-9F62-1BD02DC05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7B1F-B9CA-47FB-8C79-988367F78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EB3D1-B87F-4FA7-AB04-1B95F208A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15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EFF394-BC7C-4FBA-8554-6BD31DFC7863}"/>
              </a:ext>
            </a:extLst>
          </p:cNvPr>
          <p:cNvSpPr txBox="1"/>
          <p:nvPr/>
        </p:nvSpPr>
        <p:spPr>
          <a:xfrm>
            <a:off x="3134756" y="444547"/>
            <a:ext cx="5216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ENSF 612</a:t>
            </a:r>
          </a:p>
          <a:p>
            <a:pPr algn="ctr"/>
            <a:r>
              <a:rPr lang="en-IN" sz="2400" b="1" dirty="0"/>
              <a:t>Project Layout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F34720-D958-48A6-B3D1-F7436F067CFE}"/>
              </a:ext>
            </a:extLst>
          </p:cNvPr>
          <p:cNvSpPr txBox="1"/>
          <p:nvPr/>
        </p:nvSpPr>
        <p:spPr>
          <a:xfrm>
            <a:off x="8016536" y="4944862"/>
            <a:ext cx="36398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Presented by:</a:t>
            </a:r>
          </a:p>
          <a:p>
            <a:r>
              <a:rPr lang="en-IN" sz="2000" b="1" dirty="0"/>
              <a:t>GROUP - 1</a:t>
            </a:r>
          </a:p>
          <a:p>
            <a:r>
              <a:rPr lang="en-IN" sz="2000" b="1" dirty="0" err="1"/>
              <a:t>Taruneesh</a:t>
            </a:r>
            <a:r>
              <a:rPr lang="en-IN" sz="2000" b="1" dirty="0"/>
              <a:t> Sachdeva  #30114398</a:t>
            </a:r>
          </a:p>
          <a:p>
            <a:r>
              <a:rPr lang="en-IN" sz="2000" b="1" dirty="0" err="1"/>
              <a:t>Sanyam</a:t>
            </a:r>
            <a:r>
              <a:rPr lang="en-IN" sz="2000" b="1" dirty="0"/>
              <a:t>  #30118797</a:t>
            </a:r>
          </a:p>
          <a:p>
            <a:r>
              <a:rPr lang="en-IN" sz="2000" b="1" dirty="0"/>
              <a:t>Neha Singh  #30109044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64F2A-A82F-4D8D-AF4E-2944AB952A68}"/>
              </a:ext>
            </a:extLst>
          </p:cNvPr>
          <p:cNvSpPr txBox="1"/>
          <p:nvPr/>
        </p:nvSpPr>
        <p:spPr>
          <a:xfrm>
            <a:off x="1029810" y="2219417"/>
            <a:ext cx="9783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Automated Classification of Software Issue Reports Using Machine Learning Techniques: An Empirical Study</a:t>
            </a:r>
          </a:p>
        </p:txBody>
      </p:sp>
    </p:spTree>
    <p:extLst>
      <p:ext uri="{BB962C8B-B14F-4D97-AF65-F5344CB8AC3E}">
        <p14:creationId xmlns:p14="http://schemas.microsoft.com/office/powerpoint/2010/main" val="110838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6B52-99D3-45FC-81D8-EBAC5457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57" y="136079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Project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A835-717A-4485-AA90-63FE1E2E4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642"/>
            <a:ext cx="10515600" cy="4746624"/>
          </a:xfrm>
        </p:spPr>
        <p:txBody>
          <a:bodyPr>
            <a:normAutofit/>
          </a:bodyPr>
          <a:lstStyle/>
          <a:p>
            <a:pPr marL="0" algn="just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</a:p>
          <a:p>
            <a:pPr marL="457200" lvl="2" indent="0" algn="just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 users often submit issue reports to record the problems they face in using a software and they often misclassify an improvement request as a BUG or a NUG (which is all except bug) which causes valuable time of developers. Hence automated classification is used to categorize the issue using</a:t>
            </a:r>
            <a:r>
              <a:rPr lang="en-IN" sz="1400" dirty="0"/>
              <a:t> machine learning techniques. </a:t>
            </a:r>
          </a:p>
          <a:p>
            <a:pPr marL="0" algn="just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endParaRPr lang="en-IN" sz="1800" dirty="0"/>
          </a:p>
          <a:p>
            <a:pPr marL="0" algn="just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800" b="1" dirty="0"/>
              <a:t>Approach</a:t>
            </a:r>
          </a:p>
          <a:p>
            <a:pPr marL="457200" lvl="1" indent="0" algn="just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300" dirty="0"/>
              <a:t>We will construct classifiers that can automatically identify if an issue is a BUG or NUG, based on the below:</a:t>
            </a:r>
          </a:p>
          <a:p>
            <a:pPr marL="971550" lvl="3" indent="-285750" algn="just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IN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F-Measure or F1-score, </a:t>
            </a:r>
          </a:p>
          <a:p>
            <a:pPr marL="971550" lvl="3" indent="-285750" algn="just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IN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verage accuracy, and </a:t>
            </a:r>
          </a:p>
          <a:p>
            <a:pPr marL="971550" lvl="3" indent="-285750" algn="just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IN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sz="1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eighted average F measure.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algn="just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issue reports are taken from three projects i.e. HttpClient4, Lucene5, and Jackrabbit6, which belong to 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 bu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tracking systems: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Bugzilla1, Gnats2 and Jira3, respectively.</a:t>
            </a:r>
          </a:p>
          <a:p>
            <a:pPr marL="0" algn="just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algn="just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algn="just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algn="just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algn="just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algn="just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algn="just">
              <a:lnSpc>
                <a:spcPct val="110000"/>
              </a:lnSpc>
              <a:spcBef>
                <a:spcPts val="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64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0B16DE-BD2E-4F88-AF5B-ED7A7C470F2F}"/>
              </a:ext>
            </a:extLst>
          </p:cNvPr>
          <p:cNvSpPr txBox="1"/>
          <p:nvPr/>
        </p:nvSpPr>
        <p:spPr>
          <a:xfrm>
            <a:off x="457526" y="355276"/>
            <a:ext cx="11580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will extend our dataset by 1000 issue reports from one of the above bug tracking systems and will manually classify them.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53811-8942-474E-9ED2-144415214F7A}"/>
              </a:ext>
            </a:extLst>
          </p:cNvPr>
          <p:cNvSpPr txBox="1"/>
          <p:nvPr/>
        </p:nvSpPr>
        <p:spPr>
          <a:xfrm>
            <a:off x="153879" y="4705164"/>
            <a:ext cx="3897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CMR10"/>
              </a:rPr>
              <a:t>Figure 2 shows, the summaries in each category </a:t>
            </a:r>
            <a:r>
              <a:rPr lang="en-IN" sz="1800" b="0" i="0" u="none" strike="noStrike" baseline="0" dirty="0">
                <a:latin typeface="CMR10"/>
              </a:rPr>
              <a:t>share many common terms.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E58141-7606-4C41-BAE8-4AC6B7FAE996}"/>
              </a:ext>
            </a:extLst>
          </p:cNvPr>
          <p:cNvSpPr txBox="1"/>
          <p:nvPr/>
        </p:nvSpPr>
        <p:spPr>
          <a:xfrm>
            <a:off x="4502458" y="4709577"/>
            <a:ext cx="4012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CMR10"/>
              </a:rPr>
              <a:t>Figure 3 shows, the most frequent terms in a </a:t>
            </a:r>
            <a:r>
              <a:rPr lang="en-US" sz="1800" b="0" i="0" u="none" strike="noStrike" baseline="0" dirty="0">
                <a:latin typeface="CMTT10"/>
              </a:rPr>
              <a:t>BUG </a:t>
            </a:r>
            <a:r>
              <a:rPr lang="en-US" sz="1800" b="0" i="0" u="none" strike="noStrike" baseline="0" dirty="0">
                <a:latin typeface="CMR10"/>
              </a:rPr>
              <a:t>report are not always the most frequent ones in a </a:t>
            </a:r>
            <a:r>
              <a:rPr lang="en-US" sz="1800" b="0" i="0" u="none" strike="noStrike" baseline="0" dirty="0">
                <a:latin typeface="CMTT10"/>
              </a:rPr>
              <a:t>NUG </a:t>
            </a:r>
            <a:r>
              <a:rPr lang="en-US" sz="1800" b="0" i="0" u="none" strike="noStrike" baseline="0" dirty="0">
                <a:latin typeface="CMR10"/>
              </a:rPr>
              <a:t>re</a:t>
            </a:r>
            <a:r>
              <a:rPr lang="en-IN" sz="1800" b="0" i="0" u="none" strike="noStrike" baseline="0" dirty="0">
                <a:latin typeface="CMR10"/>
              </a:rPr>
              <a:t>port.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2D2469-A3F9-49EC-AB84-60E0DA5B8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0" y="1371821"/>
            <a:ext cx="4376742" cy="31469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BBC288-D120-4C7A-AEAE-8BDEEADB5DFB}"/>
              </a:ext>
            </a:extLst>
          </p:cNvPr>
          <p:cNvSpPr txBox="1"/>
          <p:nvPr/>
        </p:nvSpPr>
        <p:spPr>
          <a:xfrm>
            <a:off x="8700117" y="4705164"/>
            <a:ext cx="30716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800" b="0" i="0" u="none" strike="noStrike" baseline="0" dirty="0">
                <a:latin typeface="CMR10"/>
              </a:rPr>
              <a:t>Figure 4 shows that within a </a:t>
            </a:r>
            <a:r>
              <a:rPr lang="en-US" sz="1800" b="0" i="0" u="none" strike="noStrike" baseline="0" dirty="0">
                <a:latin typeface="CMR10"/>
              </a:rPr>
              <a:t>large enough set of the most frequent terms in </a:t>
            </a:r>
            <a:r>
              <a:rPr lang="en-US" sz="1800" b="0" i="0" u="none" strike="noStrike" baseline="0" dirty="0">
                <a:latin typeface="CMCSC10"/>
              </a:rPr>
              <a:t>Http-Client </a:t>
            </a:r>
            <a:r>
              <a:rPr lang="en-US" sz="1800" b="0" i="0" u="none" strike="noStrike" baseline="0" dirty="0">
                <a:latin typeface="CMR10"/>
              </a:rPr>
              <a:t>summaries, the top discriminative terms from both </a:t>
            </a:r>
            <a:r>
              <a:rPr lang="en-US" sz="1800" b="0" i="0" u="none" strike="noStrike" baseline="0" dirty="0">
                <a:latin typeface="CMTT10"/>
              </a:rPr>
              <a:t>BUG </a:t>
            </a:r>
            <a:r>
              <a:rPr lang="en-US" sz="1800" b="0" i="0" u="none" strike="noStrike" baseline="0" dirty="0">
                <a:latin typeface="CMR10"/>
              </a:rPr>
              <a:t>and </a:t>
            </a:r>
            <a:r>
              <a:rPr lang="en-US" sz="1800" b="0" i="0" u="none" strike="noStrike" baseline="0" dirty="0">
                <a:latin typeface="CMTT10"/>
              </a:rPr>
              <a:t>NUG </a:t>
            </a:r>
            <a:r>
              <a:rPr lang="en-US" sz="1800" b="0" i="0" u="none" strike="noStrike" baseline="0" dirty="0">
                <a:latin typeface="CMR10"/>
              </a:rPr>
              <a:t>categories are present.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B48228-3342-4EBD-8AC3-196FDF329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755" y="989311"/>
            <a:ext cx="3601067" cy="33429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42BE1D-F1F3-459F-960A-039ACB75A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470" y="1686758"/>
            <a:ext cx="3939652" cy="264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5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1EE8ED-44E4-4E42-A1F1-EC4B30D31C36}"/>
              </a:ext>
            </a:extLst>
          </p:cNvPr>
          <p:cNvSpPr txBox="1"/>
          <p:nvPr/>
        </p:nvSpPr>
        <p:spPr>
          <a:xfrm>
            <a:off x="2389570" y="4899219"/>
            <a:ext cx="9596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u="none" strike="noStrike" baseline="0" dirty="0">
                <a:latin typeface="CMR8"/>
              </a:rPr>
              <a:t>Fig: Proposed approach for automated classification of issue reports. </a:t>
            </a:r>
            <a:r>
              <a:rPr lang="en-US" sz="1400" b="1" i="0" u="none" strike="noStrike" baseline="0" dirty="0">
                <a:latin typeface="CMMI8"/>
              </a:rPr>
              <a:t>k</a:t>
            </a:r>
            <a:r>
              <a:rPr lang="en-US" sz="1400" b="1" i="0" u="none" strike="noStrike" baseline="0" dirty="0">
                <a:latin typeface="CMR8"/>
              </a:rPr>
              <a:t>-fold cross-validation is used.</a:t>
            </a:r>
            <a:endParaRPr lang="en-IN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1D315-943B-4E38-8DFD-B0BD711EA8EC}"/>
              </a:ext>
            </a:extLst>
          </p:cNvPr>
          <p:cNvSpPr txBox="1"/>
          <p:nvPr/>
        </p:nvSpPr>
        <p:spPr>
          <a:xfrm>
            <a:off x="796030" y="5433133"/>
            <a:ext cx="10759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ex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tended dataset, the machine learning models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naive Bayes (NB), linear discriminant analysis (LDA), k-nearest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support vector machine (SVM) with various kernels, decision tree (DT) and random forest (RF)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trained using k-fold cross-validation.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ED9075-8E36-4C9B-B883-F9A2EB56F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62" y="1612333"/>
            <a:ext cx="10152071" cy="32697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5F9531-4892-468E-A18E-48689A71B255}"/>
              </a:ext>
            </a:extLst>
          </p:cNvPr>
          <p:cNvSpPr txBox="1"/>
          <p:nvPr/>
        </p:nvSpPr>
        <p:spPr>
          <a:xfrm>
            <a:off x="796030" y="690481"/>
            <a:ext cx="1025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Trained models are then tested on the test data and calculated F-measure values are compared to obtain the best model.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777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348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CMCSC10</vt:lpstr>
      <vt:lpstr>CMMI8</vt:lpstr>
      <vt:lpstr>CMR10</vt:lpstr>
      <vt:lpstr>CMR8</vt:lpstr>
      <vt:lpstr>CMTT10</vt:lpstr>
      <vt:lpstr>Courier New</vt:lpstr>
      <vt:lpstr>Office Theme</vt:lpstr>
      <vt:lpstr>PowerPoint Presentation</vt:lpstr>
      <vt:lpstr>Project Layout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Sanyam Sanyam</dc:creator>
  <cp:lastModifiedBy>neha neha</cp:lastModifiedBy>
  <cp:revision>18</cp:revision>
  <dcterms:created xsi:type="dcterms:W3CDTF">2020-10-14T19:18:27Z</dcterms:created>
  <dcterms:modified xsi:type="dcterms:W3CDTF">2020-10-16T07:07:35Z</dcterms:modified>
</cp:coreProperties>
</file>