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9EBE72CE-BF93-4E87-98CB-B00B797A8C12}" type="datetimeFigureOut">
              <a:rPr lang="en-US" smtClean="0"/>
              <a:t>7/15/2017</a:t>
            </a:fld>
            <a:endParaRPr lang="en-US" dirty="0"/>
          </a:p>
        </p:txBody>
      </p:sp>
      <p:sp>
        <p:nvSpPr>
          <p:cNvPr id="5" name="Footer Placeholder 4"/>
          <p:cNvSpPr>
            <a:spLocks noGrp="1"/>
          </p:cNvSpPr>
          <p:nvPr>
            <p:ph type="ftr" sz="quarter" idx="11"/>
          </p:nvPr>
        </p:nvSpPr>
        <p:spPr bwMode="white"/>
        <p:txBody>
          <a:bodyPr/>
          <a:lstStyle/>
          <a:p>
            <a:endParaRPr lang="en-US" dirty="0"/>
          </a:p>
        </p:txBody>
      </p:sp>
      <p:sp>
        <p:nvSpPr>
          <p:cNvPr id="6" name="Slide Number Placeholder 5"/>
          <p:cNvSpPr>
            <a:spLocks noGrp="1"/>
          </p:cNvSpPr>
          <p:nvPr>
            <p:ph type="sldNum" sz="quarter" idx="12"/>
          </p:nvPr>
        </p:nvSpPr>
        <p:spPr/>
        <p:txBody>
          <a:bodyPr/>
          <a:lstStyle/>
          <a:p>
            <a:fld id="{B3C2CB8D-0BC7-4D3A-B18D-FE14A4E96B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C2CB8D-0BC7-4D3A-B18D-FE14A4E96B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C2CB8D-0BC7-4D3A-B18D-FE14A4E96BD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C2CB8D-0BC7-4D3A-B18D-FE14A4E96BDA}" type="slidenum">
              <a:rPr lang="en-US" smtClean="0"/>
              <a:t>‹#›</a:t>
            </a:fld>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C2CB8D-0BC7-4D3A-B18D-FE14A4E96BDA}" type="slidenum">
              <a:rPr lang="en-US" smtClean="0"/>
              <a:t>‹#›</a:t>
            </a:fld>
            <a:endParaRPr lang="en-US" dirty="0"/>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C2CB8D-0BC7-4D3A-B18D-FE14A4E96BDA}" type="slidenum">
              <a:rPr lang="en-US" smtClean="0"/>
              <a:t>‹#›</a:t>
            </a:fld>
            <a:endParaRPr lang="en-US" dirty="0"/>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C2CB8D-0BC7-4D3A-B18D-FE14A4E96BD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C2CB8D-0BC7-4D3A-B18D-FE14A4E96BDA}" type="slidenum">
              <a:rPr lang="en-US" smtClean="0"/>
              <a:t>‹#›</a:t>
            </a:fld>
            <a:endParaRPr lang="en-US" dirty="0"/>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C2CB8D-0BC7-4D3A-B18D-FE14A4E96B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C2CB8D-0BC7-4D3A-B18D-FE14A4E96BDA}" type="slidenum">
              <a:rPr lang="en-US" smtClean="0"/>
              <a:t>‹#›</a:t>
            </a:fld>
            <a:endParaRPr lang="en-US" dirty="0"/>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E72CE-BF93-4E87-98CB-B00B797A8C12}" type="datetimeFigureOut">
              <a:rPr lang="en-US" smtClean="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C2CB8D-0BC7-4D3A-B18D-FE14A4E96BD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9EBE72CE-BF93-4E87-98CB-B00B797A8C12}" type="datetimeFigureOut">
              <a:rPr lang="en-US" smtClean="0"/>
              <a:t>7/15/2017</a:t>
            </a:fld>
            <a:endParaRPr lang="en-US" dirty="0"/>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3C2CB8D-0BC7-4D3A-B18D-FE14A4E96BD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Data types</a:t>
            </a:r>
            <a:endParaRPr lang="en-US" sz="7200" dirty="0"/>
          </a:p>
        </p:txBody>
      </p:sp>
    </p:spTree>
    <p:extLst>
      <p:ext uri="{BB962C8B-B14F-4D97-AF65-F5344CB8AC3E}">
        <p14:creationId xmlns:p14="http://schemas.microsoft.com/office/powerpoint/2010/main" val="304937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81200"/>
            <a:ext cx="6400800" cy="685800"/>
          </a:xfrm>
        </p:spPr>
        <p:txBody>
          <a:bodyPr>
            <a:normAutofit fontScale="90000"/>
          </a:bodyPr>
          <a:lstStyle/>
          <a:p>
            <a:r>
              <a:rPr lang="en-US" dirty="0"/>
              <a:t>Accessing Values in Tuples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sz="3200" dirty="0">
                <a:solidFill>
                  <a:srgbClr val="FF0000"/>
                </a:solidFill>
              </a:rPr>
              <a:t>#!/usr/bin/python3</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tup1 </a:t>
            </a:r>
            <a:r>
              <a:rPr lang="en-US" sz="3200" dirty="0">
                <a:solidFill>
                  <a:srgbClr val="FF0000"/>
                </a:solidFill>
              </a:rPr>
              <a:t>=</a:t>
            </a:r>
            <a:r>
              <a:rPr lang="en-US" sz="3200" dirty="0">
                <a:solidFill>
                  <a:srgbClr val="FF0000"/>
                </a:solidFill>
              </a:rPr>
              <a:t> </a:t>
            </a:r>
            <a:r>
              <a:rPr lang="en-US" sz="3200" dirty="0">
                <a:solidFill>
                  <a:srgbClr val="FF0000"/>
                </a:solidFill>
              </a:rPr>
              <a:t>('physics',</a:t>
            </a:r>
            <a:r>
              <a:rPr lang="en-US" sz="3200" dirty="0">
                <a:solidFill>
                  <a:srgbClr val="FF0000"/>
                </a:solidFill>
              </a:rPr>
              <a:t> </a:t>
            </a:r>
            <a:r>
              <a:rPr lang="en-US" sz="3200" dirty="0">
                <a:solidFill>
                  <a:srgbClr val="FF0000"/>
                </a:solidFill>
              </a:rPr>
              <a:t>'chemistry',</a:t>
            </a:r>
            <a:r>
              <a:rPr lang="en-US" sz="3200" dirty="0">
                <a:solidFill>
                  <a:srgbClr val="FF0000"/>
                </a:solidFill>
              </a:rPr>
              <a:t> </a:t>
            </a:r>
            <a:r>
              <a:rPr lang="en-US" sz="3200" dirty="0">
                <a:solidFill>
                  <a:srgbClr val="FF0000"/>
                </a:solidFill>
              </a:rPr>
              <a:t>1997,</a:t>
            </a:r>
            <a:r>
              <a:rPr lang="en-US" sz="3200" dirty="0">
                <a:solidFill>
                  <a:srgbClr val="FF0000"/>
                </a:solidFill>
              </a:rPr>
              <a:t> </a:t>
            </a:r>
            <a:r>
              <a:rPr lang="en-US" sz="3200" dirty="0">
                <a:solidFill>
                  <a:srgbClr val="FF0000"/>
                </a:solidFill>
              </a:rPr>
              <a:t>2000)</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tup2 </a:t>
            </a:r>
            <a:r>
              <a:rPr lang="en-US" sz="3200" dirty="0">
                <a:solidFill>
                  <a:srgbClr val="FF0000"/>
                </a:solidFill>
              </a:rPr>
              <a:t>=</a:t>
            </a:r>
            <a:r>
              <a:rPr lang="en-US" sz="3200" dirty="0">
                <a:solidFill>
                  <a:srgbClr val="FF0000"/>
                </a:solidFill>
              </a:rPr>
              <a:t> </a:t>
            </a:r>
            <a:r>
              <a:rPr lang="en-US" sz="3200" dirty="0">
                <a:solidFill>
                  <a:srgbClr val="FF0000"/>
                </a:solidFill>
              </a:rPr>
              <a:t>(1,</a:t>
            </a:r>
            <a:r>
              <a:rPr lang="en-US" sz="3200" dirty="0">
                <a:solidFill>
                  <a:srgbClr val="FF0000"/>
                </a:solidFill>
              </a:rPr>
              <a:t> </a:t>
            </a:r>
            <a:r>
              <a:rPr lang="en-US" sz="3200" dirty="0">
                <a:solidFill>
                  <a:srgbClr val="FF0000"/>
                </a:solidFill>
              </a:rPr>
              <a:t>2,</a:t>
            </a:r>
            <a:r>
              <a:rPr lang="en-US" sz="3200" dirty="0">
                <a:solidFill>
                  <a:srgbClr val="FF0000"/>
                </a:solidFill>
              </a:rPr>
              <a:t> </a:t>
            </a:r>
            <a:r>
              <a:rPr lang="en-US" sz="3200" dirty="0">
                <a:solidFill>
                  <a:srgbClr val="FF0000"/>
                </a:solidFill>
              </a:rPr>
              <a:t>3,</a:t>
            </a:r>
            <a:r>
              <a:rPr lang="en-US" sz="3200" dirty="0">
                <a:solidFill>
                  <a:srgbClr val="FF0000"/>
                </a:solidFill>
              </a:rPr>
              <a:t> </a:t>
            </a:r>
            <a:r>
              <a:rPr lang="en-US" sz="3200" dirty="0">
                <a:solidFill>
                  <a:srgbClr val="FF0000"/>
                </a:solidFill>
              </a:rPr>
              <a:t>4,</a:t>
            </a:r>
            <a:r>
              <a:rPr lang="en-US" sz="3200" dirty="0">
                <a:solidFill>
                  <a:srgbClr val="FF0000"/>
                </a:solidFill>
              </a:rPr>
              <a:t> </a:t>
            </a:r>
            <a:r>
              <a:rPr lang="en-US" sz="3200" dirty="0">
                <a:solidFill>
                  <a:srgbClr val="FF0000"/>
                </a:solidFill>
              </a:rPr>
              <a:t>5,</a:t>
            </a:r>
            <a:r>
              <a:rPr lang="en-US" sz="3200" dirty="0">
                <a:solidFill>
                  <a:srgbClr val="FF0000"/>
                </a:solidFill>
              </a:rPr>
              <a:t> </a:t>
            </a:r>
            <a:r>
              <a:rPr lang="en-US" sz="3200" dirty="0">
                <a:solidFill>
                  <a:srgbClr val="FF0000"/>
                </a:solidFill>
              </a:rPr>
              <a:t>6,</a:t>
            </a:r>
            <a:r>
              <a:rPr lang="en-US" sz="3200" dirty="0">
                <a:solidFill>
                  <a:srgbClr val="FF0000"/>
                </a:solidFill>
              </a:rPr>
              <a:t> </a:t>
            </a:r>
            <a:r>
              <a:rPr lang="en-US" sz="3200" dirty="0">
                <a:solidFill>
                  <a:srgbClr val="FF0000"/>
                </a:solidFill>
              </a:rPr>
              <a:t>7</a:t>
            </a:r>
            <a:r>
              <a:rPr lang="en-US" sz="3200" dirty="0">
                <a:solidFill>
                  <a:srgbClr val="FF0000"/>
                </a:solidFill>
              </a:rPr>
              <a:t> </a:t>
            </a:r>
            <a:r>
              <a:rPr lang="en-US" sz="3200" dirty="0">
                <a:solidFill>
                  <a:srgbClr val="FF0000"/>
                </a:solidFill>
              </a:rPr>
              <a:t>)</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print </a:t>
            </a:r>
            <a:r>
              <a:rPr lang="en-US" sz="3200" dirty="0">
                <a:solidFill>
                  <a:srgbClr val="FF0000"/>
                </a:solidFill>
              </a:rPr>
              <a:t>("tup1[0]: ",</a:t>
            </a:r>
            <a:r>
              <a:rPr lang="en-US" sz="3200" dirty="0">
                <a:solidFill>
                  <a:srgbClr val="FF0000"/>
                </a:solidFill>
              </a:rPr>
              <a:t> tup1</a:t>
            </a:r>
            <a:r>
              <a:rPr lang="en-US" sz="3200" dirty="0">
                <a:solidFill>
                  <a:srgbClr val="FF0000"/>
                </a:solidFill>
              </a:rPr>
              <a:t>[0])</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print </a:t>
            </a:r>
            <a:r>
              <a:rPr lang="en-US" sz="3200" dirty="0">
                <a:solidFill>
                  <a:srgbClr val="FF0000"/>
                </a:solidFill>
              </a:rPr>
              <a:t>("tup2[1:5]: ",</a:t>
            </a:r>
            <a:r>
              <a:rPr lang="en-US" sz="3200" dirty="0">
                <a:solidFill>
                  <a:srgbClr val="FF0000"/>
                </a:solidFill>
              </a:rPr>
              <a:t> tup2</a:t>
            </a:r>
            <a:r>
              <a:rPr lang="en-US" sz="3200" dirty="0">
                <a:solidFill>
                  <a:srgbClr val="FF0000"/>
                </a:solidFill>
              </a:rPr>
              <a:t>[1:5])</a:t>
            </a:r>
            <a:endParaRPr lang="en-US" sz="3200" dirty="0">
              <a:solidFill>
                <a:srgbClr val="FF0000"/>
              </a:solidFill>
            </a:endParaRPr>
          </a:p>
        </p:txBody>
      </p:sp>
    </p:spTree>
    <p:extLst>
      <p:ext uri="{BB962C8B-B14F-4D97-AF65-F5344CB8AC3E}">
        <p14:creationId xmlns:p14="http://schemas.microsoft.com/office/powerpoint/2010/main" val="111243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1200"/>
            <a:ext cx="6400800" cy="685800"/>
          </a:xfrm>
        </p:spPr>
        <p:txBody>
          <a:bodyPr>
            <a:normAutofit fontScale="90000"/>
          </a:bodyPr>
          <a:lstStyle/>
          <a:p>
            <a:r>
              <a:rPr lang="en-US" dirty="0"/>
              <a:t>Updating Tuples</a:t>
            </a:r>
            <a:br>
              <a:rPr lang="en-US" dirty="0"/>
            </a:br>
            <a:endParaRPr lang="en-US" dirty="0"/>
          </a:p>
        </p:txBody>
      </p:sp>
      <p:sp>
        <p:nvSpPr>
          <p:cNvPr id="3" name="Content Placeholder 2"/>
          <p:cNvSpPr>
            <a:spLocks noGrp="1"/>
          </p:cNvSpPr>
          <p:nvPr>
            <p:ph idx="1"/>
          </p:nvPr>
        </p:nvSpPr>
        <p:spPr/>
        <p:txBody>
          <a:bodyPr/>
          <a:lstStyle/>
          <a:p>
            <a:pPr marL="114300" indent="0">
              <a:buNone/>
            </a:pPr>
            <a:r>
              <a:rPr lang="en-US" dirty="0">
                <a:solidFill>
                  <a:srgbClr val="FF0000"/>
                </a:solidFill>
              </a:rPr>
              <a:t>#!/usr/bin/python3</a:t>
            </a:r>
            <a:r>
              <a:rPr lang="en-US" dirty="0">
                <a:solidFill>
                  <a:srgbClr val="FF0000"/>
                </a:solidFill>
              </a:rPr>
              <a:t> </a:t>
            </a:r>
            <a:endParaRPr lang="en-US" dirty="0" smtClean="0">
              <a:solidFill>
                <a:srgbClr val="FF0000"/>
              </a:solidFill>
            </a:endParaRPr>
          </a:p>
          <a:p>
            <a:pPr marL="114300" indent="0">
              <a:buNone/>
            </a:pPr>
            <a:r>
              <a:rPr lang="en-US" dirty="0" smtClean="0">
                <a:solidFill>
                  <a:srgbClr val="0070C0"/>
                </a:solidFill>
              </a:rPr>
              <a:t>tup1 </a:t>
            </a:r>
            <a:r>
              <a:rPr lang="en-US" dirty="0">
                <a:solidFill>
                  <a:srgbClr val="0070C0"/>
                </a:solidFill>
              </a:rPr>
              <a:t>=</a:t>
            </a:r>
            <a:r>
              <a:rPr lang="en-US" dirty="0">
                <a:solidFill>
                  <a:srgbClr val="0070C0"/>
                </a:solidFill>
              </a:rPr>
              <a:t> </a:t>
            </a:r>
            <a:r>
              <a:rPr lang="en-US" dirty="0">
                <a:solidFill>
                  <a:srgbClr val="0070C0"/>
                </a:solidFill>
              </a:rPr>
              <a:t>(12,</a:t>
            </a:r>
            <a:r>
              <a:rPr lang="en-US" dirty="0">
                <a:solidFill>
                  <a:srgbClr val="0070C0"/>
                </a:solidFill>
              </a:rPr>
              <a:t> </a:t>
            </a:r>
            <a:r>
              <a:rPr lang="en-US" dirty="0">
                <a:solidFill>
                  <a:srgbClr val="0070C0"/>
                </a:solidFill>
              </a:rPr>
              <a:t>34.56)</a:t>
            </a:r>
            <a:r>
              <a:rPr lang="en-US" dirty="0">
                <a:solidFill>
                  <a:srgbClr val="0070C0"/>
                </a:solidFill>
              </a:rPr>
              <a:t> </a:t>
            </a:r>
            <a:endParaRPr lang="en-US" dirty="0" smtClean="0">
              <a:solidFill>
                <a:srgbClr val="0070C0"/>
              </a:solidFill>
            </a:endParaRPr>
          </a:p>
          <a:p>
            <a:pPr marL="114300" indent="0">
              <a:buNone/>
            </a:pPr>
            <a:r>
              <a:rPr lang="en-US" dirty="0" smtClean="0">
                <a:solidFill>
                  <a:srgbClr val="0070C0"/>
                </a:solidFill>
              </a:rPr>
              <a:t>tup2 </a:t>
            </a:r>
            <a:r>
              <a:rPr lang="en-US" dirty="0">
                <a:solidFill>
                  <a:srgbClr val="0070C0"/>
                </a:solidFill>
              </a:rPr>
              <a:t>=</a:t>
            </a:r>
            <a:r>
              <a:rPr lang="en-US" dirty="0">
                <a:solidFill>
                  <a:srgbClr val="0070C0"/>
                </a:solidFill>
              </a:rPr>
              <a:t> </a:t>
            </a:r>
            <a:r>
              <a:rPr lang="en-US" dirty="0">
                <a:solidFill>
                  <a:srgbClr val="0070C0"/>
                </a:solidFill>
              </a:rPr>
              <a:t>('abc',</a:t>
            </a:r>
            <a:r>
              <a:rPr lang="en-US" dirty="0">
                <a:solidFill>
                  <a:srgbClr val="0070C0"/>
                </a:solidFill>
              </a:rPr>
              <a:t> </a:t>
            </a:r>
            <a:r>
              <a:rPr lang="en-US" dirty="0">
                <a:solidFill>
                  <a:srgbClr val="0070C0"/>
                </a:solidFill>
              </a:rPr>
              <a:t>'xyz')</a:t>
            </a:r>
            <a:r>
              <a:rPr lang="en-US" dirty="0">
                <a:solidFill>
                  <a:srgbClr val="0070C0"/>
                </a:solidFill>
              </a:rPr>
              <a:t> </a:t>
            </a:r>
            <a:endParaRPr lang="en-US" dirty="0" smtClean="0">
              <a:solidFill>
                <a:srgbClr val="0070C0"/>
              </a:solidFill>
            </a:endParaRPr>
          </a:p>
          <a:p>
            <a:pPr marL="114300" indent="0">
              <a:buNone/>
            </a:pPr>
            <a:r>
              <a:rPr lang="en-US" dirty="0" smtClean="0">
                <a:solidFill>
                  <a:srgbClr val="FF0000"/>
                </a:solidFill>
              </a:rPr>
              <a:t># </a:t>
            </a:r>
            <a:r>
              <a:rPr lang="en-US" dirty="0">
                <a:solidFill>
                  <a:srgbClr val="FF0000"/>
                </a:solidFill>
              </a:rPr>
              <a:t>Following action is not valid for tuples</a:t>
            </a:r>
            <a:r>
              <a:rPr lang="en-US" dirty="0">
                <a:solidFill>
                  <a:srgbClr val="FF0000"/>
                </a:solidFill>
              </a:rPr>
              <a:t> </a:t>
            </a:r>
            <a:endParaRPr lang="en-US" dirty="0" smtClean="0">
              <a:solidFill>
                <a:srgbClr val="FF0000"/>
              </a:solidFill>
            </a:endParaRPr>
          </a:p>
          <a:p>
            <a:pPr marL="114300" indent="0">
              <a:buNone/>
            </a:pPr>
            <a:r>
              <a:rPr lang="en-US" dirty="0" smtClean="0">
                <a:solidFill>
                  <a:srgbClr val="0070C0"/>
                </a:solidFill>
              </a:rPr>
              <a:t>tup1[0</a:t>
            </a:r>
            <a:r>
              <a:rPr lang="en-US" dirty="0">
                <a:solidFill>
                  <a:srgbClr val="0070C0"/>
                </a:solidFill>
              </a:rPr>
              <a:t>] = 100;</a:t>
            </a:r>
            <a:r>
              <a:rPr lang="en-US" dirty="0">
                <a:solidFill>
                  <a:srgbClr val="0070C0"/>
                </a:solidFill>
              </a:rPr>
              <a:t> </a:t>
            </a:r>
          </a:p>
        </p:txBody>
      </p:sp>
    </p:spTree>
    <p:extLst>
      <p:ext uri="{BB962C8B-B14F-4D97-AF65-F5344CB8AC3E}">
        <p14:creationId xmlns:p14="http://schemas.microsoft.com/office/powerpoint/2010/main" val="270649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905000"/>
            <a:ext cx="6400800" cy="685800"/>
          </a:xfrm>
        </p:spPr>
        <p:txBody>
          <a:bodyPr>
            <a:normAutofit fontScale="90000"/>
          </a:bodyPr>
          <a:lstStyle/>
          <a:p>
            <a:r>
              <a:rPr lang="en-US" dirty="0"/>
              <a:t>Delete Tuple Elements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sz="3200" dirty="0">
                <a:solidFill>
                  <a:srgbClr val="FF0000"/>
                </a:solidFill>
              </a:rPr>
              <a:t>#!/usr/bin/python3</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0070C0"/>
                </a:solidFill>
              </a:rPr>
              <a:t>tup </a:t>
            </a:r>
            <a:r>
              <a:rPr lang="en-US" sz="3200" dirty="0">
                <a:solidFill>
                  <a:srgbClr val="0070C0"/>
                </a:solidFill>
              </a:rPr>
              <a:t>=</a:t>
            </a:r>
            <a:r>
              <a:rPr lang="en-US" sz="3200" dirty="0">
                <a:solidFill>
                  <a:srgbClr val="0070C0"/>
                </a:solidFill>
              </a:rPr>
              <a:t> </a:t>
            </a:r>
            <a:r>
              <a:rPr lang="en-US" sz="3200" dirty="0">
                <a:solidFill>
                  <a:srgbClr val="0070C0"/>
                </a:solidFill>
              </a:rPr>
              <a:t>('physics',</a:t>
            </a:r>
            <a:r>
              <a:rPr lang="en-US" sz="3200" dirty="0">
                <a:solidFill>
                  <a:srgbClr val="0070C0"/>
                </a:solidFill>
              </a:rPr>
              <a:t> </a:t>
            </a:r>
            <a:r>
              <a:rPr lang="en-US" sz="3200" dirty="0">
                <a:solidFill>
                  <a:srgbClr val="0070C0"/>
                </a:solidFill>
              </a:rPr>
              <a:t>'chemistry',</a:t>
            </a:r>
            <a:r>
              <a:rPr lang="en-US" sz="3200" dirty="0">
                <a:solidFill>
                  <a:srgbClr val="0070C0"/>
                </a:solidFill>
              </a:rPr>
              <a:t> </a:t>
            </a:r>
            <a:r>
              <a:rPr lang="en-US" sz="3200" dirty="0">
                <a:solidFill>
                  <a:srgbClr val="0070C0"/>
                </a:solidFill>
              </a:rPr>
              <a:t>1997,</a:t>
            </a:r>
            <a:r>
              <a:rPr lang="en-US" sz="3200" dirty="0">
                <a:solidFill>
                  <a:srgbClr val="0070C0"/>
                </a:solidFill>
              </a:rPr>
              <a:t> </a:t>
            </a:r>
            <a:r>
              <a:rPr lang="en-US" sz="3200" dirty="0">
                <a:solidFill>
                  <a:srgbClr val="0070C0"/>
                </a:solidFill>
              </a:rPr>
              <a:t>2000</a:t>
            </a:r>
            <a:r>
              <a:rPr lang="en-US" sz="3200" dirty="0" smtClean="0">
                <a:solidFill>
                  <a:srgbClr val="0070C0"/>
                </a:solidFill>
              </a:rPr>
              <a:t>)</a:t>
            </a:r>
          </a:p>
          <a:p>
            <a:pPr marL="114300" indent="0">
              <a:buNone/>
            </a:pPr>
            <a:r>
              <a:rPr lang="en-US" sz="3200" dirty="0" smtClean="0">
                <a:solidFill>
                  <a:srgbClr val="0070C0"/>
                </a:solidFill>
              </a:rPr>
              <a:t>print </a:t>
            </a:r>
            <a:r>
              <a:rPr lang="en-US" sz="3200" dirty="0">
                <a:solidFill>
                  <a:srgbClr val="0070C0"/>
                </a:solidFill>
              </a:rPr>
              <a:t>(</a:t>
            </a:r>
            <a:r>
              <a:rPr lang="en-US" sz="3200" dirty="0">
                <a:solidFill>
                  <a:srgbClr val="0070C0"/>
                </a:solidFill>
              </a:rPr>
              <a:t>tup</a:t>
            </a:r>
            <a:r>
              <a:rPr lang="en-US" sz="3200" dirty="0">
                <a:solidFill>
                  <a:srgbClr val="0070C0"/>
                </a:solidFill>
              </a:rPr>
              <a:t>)</a:t>
            </a:r>
            <a:r>
              <a:rPr lang="en-US" sz="3200" dirty="0">
                <a:solidFill>
                  <a:srgbClr val="0070C0"/>
                </a:solidFill>
              </a:rPr>
              <a:t> </a:t>
            </a:r>
            <a:endParaRPr lang="en-US" sz="3200" dirty="0" smtClean="0">
              <a:solidFill>
                <a:srgbClr val="0070C0"/>
              </a:solidFill>
            </a:endParaRPr>
          </a:p>
          <a:p>
            <a:pPr marL="114300" indent="0">
              <a:buNone/>
            </a:pPr>
            <a:r>
              <a:rPr lang="en-US" sz="3200" dirty="0" smtClean="0">
                <a:solidFill>
                  <a:srgbClr val="0070C0"/>
                </a:solidFill>
              </a:rPr>
              <a:t>del tup</a:t>
            </a:r>
            <a:endParaRPr lang="en-US" sz="3200" dirty="0">
              <a:solidFill>
                <a:srgbClr val="0070C0"/>
              </a:solidFill>
            </a:endParaRPr>
          </a:p>
          <a:p>
            <a:pPr marL="114300" indent="0">
              <a:buNone/>
            </a:pPr>
            <a:r>
              <a:rPr lang="en-US" sz="3200" dirty="0" smtClean="0">
                <a:solidFill>
                  <a:srgbClr val="0070C0"/>
                </a:solidFill>
              </a:rPr>
              <a:t>print ("</a:t>
            </a:r>
            <a:r>
              <a:rPr lang="en-US" sz="3200" dirty="0">
                <a:solidFill>
                  <a:srgbClr val="0070C0"/>
                </a:solidFill>
              </a:rPr>
              <a:t>After deleting tup : </a:t>
            </a:r>
            <a:r>
              <a:rPr lang="en-US" sz="3200" dirty="0" smtClean="0">
                <a:solidFill>
                  <a:srgbClr val="0070C0"/>
                </a:solidFill>
              </a:rPr>
              <a:t>“)</a:t>
            </a:r>
          </a:p>
          <a:p>
            <a:pPr marL="114300" indent="0">
              <a:buNone/>
            </a:pPr>
            <a:r>
              <a:rPr lang="en-US" sz="3200" dirty="0" smtClean="0">
                <a:solidFill>
                  <a:srgbClr val="0070C0"/>
                </a:solidFill>
              </a:rPr>
              <a:t>print (tup) </a:t>
            </a:r>
            <a:r>
              <a:rPr lang="en-US" sz="3200" dirty="0" smtClean="0">
                <a:solidFill>
                  <a:srgbClr val="FF0000"/>
                </a:solidFill>
              </a:rPr>
              <a:t>#gives error</a:t>
            </a:r>
            <a:endParaRPr lang="en-US" sz="3200" dirty="0">
              <a:solidFill>
                <a:srgbClr val="FF0000"/>
              </a:solidFill>
            </a:endParaRPr>
          </a:p>
        </p:txBody>
      </p:sp>
    </p:spTree>
    <p:extLst>
      <p:ext uri="{BB962C8B-B14F-4D97-AF65-F5344CB8AC3E}">
        <p14:creationId xmlns:p14="http://schemas.microsoft.com/office/powerpoint/2010/main" val="6910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a:t>
            </a:r>
            <a:r>
              <a:rPr lang="en-US" dirty="0"/>
              <a:t>Operations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4540325"/>
              </p:ext>
            </p:extLst>
          </p:nvPr>
        </p:nvGraphicFramePr>
        <p:xfrm>
          <a:off x="1524000" y="2438400"/>
          <a:ext cx="6400800" cy="3008958"/>
        </p:xfrm>
        <a:graphic>
          <a:graphicData uri="http://schemas.openxmlformats.org/drawingml/2006/table">
            <a:tbl>
              <a:tblPr firstRow="1" bandRow="1">
                <a:tableStyleId>{5C22544A-7EE6-4342-B048-85BDC9FD1C3A}</a:tableStyleId>
              </a:tblPr>
              <a:tblGrid>
                <a:gridCol w="2133600"/>
                <a:gridCol w="2133600"/>
                <a:gridCol w="2133600"/>
              </a:tblGrid>
              <a:tr h="466789">
                <a:tc>
                  <a:txBody>
                    <a:bodyPr/>
                    <a:lstStyle/>
                    <a:p>
                      <a:pPr algn="ctr" fontAlgn="t"/>
                      <a:r>
                        <a:rPr lang="en-US" dirty="0">
                          <a:effectLst/>
                        </a:rPr>
                        <a:t>Python Expression</a:t>
                      </a:r>
                    </a:p>
                  </a:txBody>
                  <a:tcPr marL="59267" marR="59267" marT="76200" marB="76200"/>
                </a:tc>
                <a:tc>
                  <a:txBody>
                    <a:bodyPr/>
                    <a:lstStyle/>
                    <a:p>
                      <a:pPr algn="ctr" fontAlgn="t"/>
                      <a:r>
                        <a:rPr lang="en-US" dirty="0">
                          <a:effectLst/>
                        </a:rPr>
                        <a:t>Results</a:t>
                      </a:r>
                    </a:p>
                  </a:txBody>
                  <a:tcPr marL="59267" marR="59267" marT="76200" marB="76200"/>
                </a:tc>
                <a:tc>
                  <a:txBody>
                    <a:bodyPr/>
                    <a:lstStyle/>
                    <a:p>
                      <a:pPr algn="ctr" fontAlgn="t"/>
                      <a:r>
                        <a:rPr lang="en-US" dirty="0">
                          <a:effectLst/>
                        </a:rPr>
                        <a:t>Description</a:t>
                      </a:r>
                    </a:p>
                  </a:txBody>
                  <a:tcPr marL="59267" marR="59267" marT="76200" marB="76200"/>
                </a:tc>
              </a:tr>
              <a:tr h="417131">
                <a:tc>
                  <a:txBody>
                    <a:bodyPr/>
                    <a:lstStyle/>
                    <a:p>
                      <a:pPr fontAlgn="t"/>
                      <a:r>
                        <a:rPr lang="en-US" dirty="0">
                          <a:effectLst/>
                        </a:rPr>
                        <a:t>len((1, 2, 3))</a:t>
                      </a:r>
                    </a:p>
                  </a:txBody>
                  <a:tcPr marL="59267" marR="59267" marT="76200" marB="76200"/>
                </a:tc>
                <a:tc>
                  <a:txBody>
                    <a:bodyPr/>
                    <a:lstStyle/>
                    <a:p>
                      <a:pPr fontAlgn="t"/>
                      <a:r>
                        <a:rPr lang="en-US" dirty="0">
                          <a:effectLst/>
                        </a:rPr>
                        <a:t>3</a:t>
                      </a:r>
                    </a:p>
                  </a:txBody>
                  <a:tcPr marL="59267" marR="59267" marT="76200" marB="76200"/>
                </a:tc>
                <a:tc>
                  <a:txBody>
                    <a:bodyPr/>
                    <a:lstStyle/>
                    <a:p>
                      <a:pPr fontAlgn="t"/>
                      <a:r>
                        <a:rPr lang="en-US" dirty="0">
                          <a:effectLst/>
                        </a:rPr>
                        <a:t>Length</a:t>
                      </a:r>
                    </a:p>
                  </a:txBody>
                  <a:tcPr marL="59267" marR="59267" marT="76200" marB="76200"/>
                </a:tc>
              </a:tr>
              <a:tr h="439477">
                <a:tc>
                  <a:txBody>
                    <a:bodyPr/>
                    <a:lstStyle/>
                    <a:p>
                      <a:pPr fontAlgn="t"/>
                      <a:r>
                        <a:rPr lang="en-US" dirty="0">
                          <a:effectLst/>
                        </a:rPr>
                        <a:t>(1, 2, 3) + (4, 5, 6)</a:t>
                      </a:r>
                    </a:p>
                  </a:txBody>
                  <a:tcPr marL="59267" marR="59267" marT="76200" marB="76200"/>
                </a:tc>
                <a:tc>
                  <a:txBody>
                    <a:bodyPr/>
                    <a:lstStyle/>
                    <a:p>
                      <a:pPr fontAlgn="t"/>
                      <a:r>
                        <a:rPr lang="en-US" dirty="0">
                          <a:effectLst/>
                        </a:rPr>
                        <a:t>(1, 2, 3, 4, 5, 6)</a:t>
                      </a:r>
                    </a:p>
                  </a:txBody>
                  <a:tcPr marL="59267" marR="59267" marT="76200" marB="76200"/>
                </a:tc>
                <a:tc>
                  <a:txBody>
                    <a:bodyPr/>
                    <a:lstStyle/>
                    <a:p>
                      <a:pPr fontAlgn="t"/>
                      <a:r>
                        <a:rPr lang="en-US" dirty="0">
                          <a:effectLst/>
                        </a:rPr>
                        <a:t>Concatenation</a:t>
                      </a:r>
                    </a:p>
                  </a:txBody>
                  <a:tcPr marL="59267" marR="59267" marT="76200" marB="76200"/>
                </a:tc>
              </a:tr>
              <a:tr h="446926">
                <a:tc>
                  <a:txBody>
                    <a:bodyPr/>
                    <a:lstStyle/>
                    <a:p>
                      <a:pPr fontAlgn="t"/>
                      <a:r>
                        <a:rPr lang="en-US" dirty="0">
                          <a:effectLst/>
                        </a:rPr>
                        <a:t>('Hi!',) * 4</a:t>
                      </a:r>
                    </a:p>
                  </a:txBody>
                  <a:tcPr marL="59267" marR="59267" marT="76200" marB="76200"/>
                </a:tc>
                <a:tc>
                  <a:txBody>
                    <a:bodyPr/>
                    <a:lstStyle/>
                    <a:p>
                      <a:pPr fontAlgn="t"/>
                      <a:r>
                        <a:rPr lang="en-US" dirty="0">
                          <a:effectLst/>
                        </a:rPr>
                        <a:t>('Hi!', 'Hi!', 'Hi!', 'Hi!')</a:t>
                      </a:r>
                    </a:p>
                  </a:txBody>
                  <a:tcPr marL="59267" marR="59267" marT="76200" marB="76200"/>
                </a:tc>
                <a:tc>
                  <a:txBody>
                    <a:bodyPr/>
                    <a:lstStyle/>
                    <a:p>
                      <a:pPr fontAlgn="t"/>
                      <a:r>
                        <a:rPr lang="en-US" dirty="0">
                          <a:effectLst/>
                        </a:rPr>
                        <a:t>Repetition</a:t>
                      </a:r>
                    </a:p>
                  </a:txBody>
                  <a:tcPr marL="59267" marR="59267" marT="76200" marB="76200"/>
                </a:tc>
              </a:tr>
              <a:tr h="446926">
                <a:tc>
                  <a:txBody>
                    <a:bodyPr/>
                    <a:lstStyle/>
                    <a:p>
                      <a:pPr fontAlgn="t"/>
                      <a:r>
                        <a:rPr lang="en-US" dirty="0">
                          <a:effectLst/>
                        </a:rPr>
                        <a:t>3 in (1, 2, 3)</a:t>
                      </a:r>
                    </a:p>
                  </a:txBody>
                  <a:tcPr marL="59267" marR="59267" marT="76200" marB="76200"/>
                </a:tc>
                <a:tc>
                  <a:txBody>
                    <a:bodyPr/>
                    <a:lstStyle/>
                    <a:p>
                      <a:pPr fontAlgn="t"/>
                      <a:r>
                        <a:rPr lang="en-US" dirty="0">
                          <a:effectLst/>
                        </a:rPr>
                        <a:t>True</a:t>
                      </a:r>
                    </a:p>
                  </a:txBody>
                  <a:tcPr marL="59267" marR="59267" marT="76200" marB="76200"/>
                </a:tc>
                <a:tc>
                  <a:txBody>
                    <a:bodyPr/>
                    <a:lstStyle/>
                    <a:p>
                      <a:pPr fontAlgn="t"/>
                      <a:r>
                        <a:rPr lang="en-US" dirty="0">
                          <a:effectLst/>
                        </a:rPr>
                        <a:t>Membership</a:t>
                      </a:r>
                    </a:p>
                  </a:txBody>
                  <a:tcPr marL="59267" marR="59267" marT="76200" marB="76200"/>
                </a:tc>
              </a:tr>
              <a:tr h="782120">
                <a:tc>
                  <a:txBody>
                    <a:bodyPr/>
                    <a:lstStyle/>
                    <a:p>
                      <a:pPr fontAlgn="t"/>
                      <a:r>
                        <a:rPr lang="en-US" dirty="0">
                          <a:effectLst/>
                        </a:rPr>
                        <a:t>for x in (1,2,3) : print (x, end = ' ')</a:t>
                      </a:r>
                    </a:p>
                  </a:txBody>
                  <a:tcPr marL="59267" marR="59267" marT="76200" marB="76200"/>
                </a:tc>
                <a:tc>
                  <a:txBody>
                    <a:bodyPr/>
                    <a:lstStyle/>
                    <a:p>
                      <a:pPr fontAlgn="t"/>
                      <a:r>
                        <a:rPr lang="en-US" dirty="0">
                          <a:effectLst/>
                        </a:rPr>
                        <a:t>1 2 3</a:t>
                      </a:r>
                    </a:p>
                  </a:txBody>
                  <a:tcPr marL="59267" marR="59267" marT="76200" marB="76200"/>
                </a:tc>
                <a:tc>
                  <a:txBody>
                    <a:bodyPr/>
                    <a:lstStyle/>
                    <a:p>
                      <a:pPr fontAlgn="t"/>
                      <a:r>
                        <a:rPr lang="en-US" dirty="0">
                          <a:effectLst/>
                        </a:rPr>
                        <a:t>Iteration</a:t>
                      </a:r>
                    </a:p>
                  </a:txBody>
                  <a:tcPr marL="59267" marR="59267" marT="76200" marB="76200"/>
                </a:tc>
              </a:tr>
            </a:tbl>
          </a:graphicData>
        </a:graphic>
      </p:graphicFrame>
    </p:spTree>
    <p:extLst>
      <p:ext uri="{BB962C8B-B14F-4D97-AF65-F5344CB8AC3E}">
        <p14:creationId xmlns:p14="http://schemas.microsoft.com/office/powerpoint/2010/main" val="212973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8225986"/>
              </p:ext>
            </p:extLst>
          </p:nvPr>
        </p:nvGraphicFramePr>
        <p:xfrm>
          <a:off x="1143000" y="1143000"/>
          <a:ext cx="6858000" cy="4419599"/>
        </p:xfrm>
        <a:graphic>
          <a:graphicData uri="http://schemas.openxmlformats.org/drawingml/2006/table">
            <a:tbl>
              <a:tblPr firstRow="1" bandRow="1">
                <a:tableStyleId>{5C22544A-7EE6-4342-B048-85BDC9FD1C3A}</a:tableStyleId>
              </a:tblPr>
              <a:tblGrid>
                <a:gridCol w="1082842"/>
                <a:gridCol w="5775158"/>
              </a:tblGrid>
              <a:tr h="582804">
                <a:tc>
                  <a:txBody>
                    <a:bodyPr/>
                    <a:lstStyle/>
                    <a:p>
                      <a:pPr algn="l" fontAlgn="t"/>
                      <a:r>
                        <a:rPr lang="en-US" dirty="0">
                          <a:effectLst/>
                        </a:rPr>
                        <a:t>S.No.</a:t>
                      </a:r>
                    </a:p>
                  </a:txBody>
                  <a:tcPr marL="76200" marR="76200" marT="76200" marB="76200"/>
                </a:tc>
                <a:tc>
                  <a:txBody>
                    <a:bodyPr/>
                    <a:lstStyle/>
                    <a:p>
                      <a:pPr algn="ctr" fontAlgn="t"/>
                      <a:r>
                        <a:rPr lang="en-US" dirty="0">
                          <a:effectLst/>
                        </a:rPr>
                        <a:t>Function &amp; Description</a:t>
                      </a:r>
                    </a:p>
                  </a:txBody>
                  <a:tcPr marL="76200" marR="76200" marT="76200" marB="76200"/>
                </a:tc>
              </a:tr>
              <a:tr h="704222">
                <a:tc>
                  <a:txBody>
                    <a:bodyPr/>
                    <a:lstStyle/>
                    <a:p>
                      <a:pPr algn="ctr" fontAlgn="ctr"/>
                      <a:r>
                        <a:rPr lang="en-US" dirty="0">
                          <a:effectLst/>
                        </a:rPr>
                        <a:t>1</a:t>
                      </a:r>
                    </a:p>
                  </a:txBody>
                  <a:tcPr marL="76200" marR="76200" marT="76200" marB="76200" anchor="ctr"/>
                </a:tc>
                <a:tc>
                  <a:txBody>
                    <a:bodyPr/>
                    <a:lstStyle/>
                    <a:p>
                      <a:pPr algn="just" fontAlgn="t"/>
                      <a:r>
                        <a:rPr lang="en-US" b="1" u="none" strike="noStrike" dirty="0" smtClean="0">
                          <a:solidFill>
                            <a:srgbClr val="313131"/>
                          </a:solidFill>
                          <a:effectLst/>
                        </a:rPr>
                        <a:t>cmp(tuple1,tuple2):</a:t>
                      </a:r>
                    </a:p>
                    <a:p>
                      <a:pPr algn="just" fontAlgn="t"/>
                      <a:r>
                        <a:rPr lang="en-US" dirty="0" smtClean="0">
                          <a:solidFill>
                            <a:srgbClr val="000000"/>
                          </a:solidFill>
                          <a:effectLst/>
                        </a:rPr>
                        <a:t>Compares </a:t>
                      </a:r>
                      <a:r>
                        <a:rPr lang="en-US" dirty="0">
                          <a:solidFill>
                            <a:srgbClr val="000000"/>
                          </a:solidFill>
                          <a:effectLst/>
                        </a:rPr>
                        <a:t>elements of both tuples.</a:t>
                      </a:r>
                    </a:p>
                  </a:txBody>
                  <a:tcPr marL="76200" marR="76200" marT="76200" marB="76200"/>
                </a:tc>
              </a:tr>
              <a:tr h="801356">
                <a:tc>
                  <a:txBody>
                    <a:bodyPr/>
                    <a:lstStyle/>
                    <a:p>
                      <a:pPr algn="ctr" fontAlgn="ctr"/>
                      <a:r>
                        <a:rPr lang="en-US" dirty="0">
                          <a:effectLst/>
                        </a:rPr>
                        <a:t>2</a:t>
                      </a:r>
                    </a:p>
                  </a:txBody>
                  <a:tcPr marL="76200" marR="76200" marT="76200" marB="76200" anchor="ctr"/>
                </a:tc>
                <a:tc>
                  <a:txBody>
                    <a:bodyPr/>
                    <a:lstStyle/>
                    <a:p>
                      <a:pPr algn="just" fontAlgn="t"/>
                      <a:r>
                        <a:rPr lang="en-US" b="1" u="none" strike="noStrike" dirty="0">
                          <a:solidFill>
                            <a:srgbClr val="313131"/>
                          </a:solidFill>
                          <a:effectLst/>
                        </a:rPr>
                        <a:t>len(tuple</a:t>
                      </a:r>
                      <a:r>
                        <a:rPr lang="en-US" b="1" u="none" strike="noStrike" dirty="0" smtClean="0">
                          <a:solidFill>
                            <a:srgbClr val="313131"/>
                          </a:solidFill>
                          <a:effectLst/>
                        </a:rPr>
                        <a:t>):</a:t>
                      </a:r>
                    </a:p>
                    <a:p>
                      <a:pPr algn="just" fontAlgn="t"/>
                      <a:r>
                        <a:rPr lang="en-US" dirty="0" smtClean="0">
                          <a:solidFill>
                            <a:srgbClr val="000000"/>
                          </a:solidFill>
                          <a:effectLst/>
                        </a:rPr>
                        <a:t>Gives </a:t>
                      </a:r>
                      <a:r>
                        <a:rPr lang="en-US" dirty="0">
                          <a:solidFill>
                            <a:srgbClr val="000000"/>
                          </a:solidFill>
                          <a:effectLst/>
                        </a:rPr>
                        <a:t>the total length of the tuple.</a:t>
                      </a:r>
                    </a:p>
                  </a:txBody>
                  <a:tcPr marL="76200" marR="76200" marT="76200" marB="76200"/>
                </a:tc>
              </a:tr>
              <a:tr h="728505">
                <a:tc>
                  <a:txBody>
                    <a:bodyPr/>
                    <a:lstStyle/>
                    <a:p>
                      <a:pPr algn="ctr" fontAlgn="ctr"/>
                      <a:r>
                        <a:rPr lang="en-US" dirty="0">
                          <a:effectLst/>
                        </a:rPr>
                        <a:t>3</a:t>
                      </a:r>
                    </a:p>
                  </a:txBody>
                  <a:tcPr marL="76200" marR="76200" marT="76200" marB="76200" anchor="ctr"/>
                </a:tc>
                <a:tc>
                  <a:txBody>
                    <a:bodyPr/>
                    <a:lstStyle/>
                    <a:p>
                      <a:pPr algn="just" fontAlgn="t"/>
                      <a:r>
                        <a:rPr lang="en-US" b="1" u="none" strike="noStrike" dirty="0">
                          <a:solidFill>
                            <a:srgbClr val="313131"/>
                          </a:solidFill>
                          <a:effectLst/>
                        </a:rPr>
                        <a:t>max(tuple</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item from the tuple with max value.</a:t>
                      </a:r>
                    </a:p>
                  </a:txBody>
                  <a:tcPr marL="76200" marR="76200" marT="76200" marB="76200"/>
                </a:tc>
              </a:tr>
              <a:tr h="801356">
                <a:tc>
                  <a:txBody>
                    <a:bodyPr/>
                    <a:lstStyle/>
                    <a:p>
                      <a:pPr algn="ctr" fontAlgn="ctr"/>
                      <a:r>
                        <a:rPr lang="en-US" dirty="0">
                          <a:effectLst/>
                        </a:rPr>
                        <a:t>4</a:t>
                      </a:r>
                    </a:p>
                  </a:txBody>
                  <a:tcPr marL="76200" marR="76200" marT="76200" marB="76200" anchor="ctr"/>
                </a:tc>
                <a:tc>
                  <a:txBody>
                    <a:bodyPr/>
                    <a:lstStyle/>
                    <a:p>
                      <a:pPr algn="just" fontAlgn="t"/>
                      <a:r>
                        <a:rPr lang="en-US" b="1" u="none" strike="noStrike" dirty="0">
                          <a:solidFill>
                            <a:srgbClr val="313131"/>
                          </a:solidFill>
                          <a:effectLst/>
                        </a:rPr>
                        <a:t>min(tuple</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item from the tuple with min value.</a:t>
                      </a:r>
                    </a:p>
                  </a:txBody>
                  <a:tcPr marL="76200" marR="76200" marT="76200" marB="76200"/>
                </a:tc>
              </a:tr>
              <a:tr h="801356">
                <a:tc>
                  <a:txBody>
                    <a:bodyPr/>
                    <a:lstStyle/>
                    <a:p>
                      <a:pPr algn="ctr" fontAlgn="ctr"/>
                      <a:r>
                        <a:rPr lang="en-US" dirty="0">
                          <a:effectLst/>
                        </a:rPr>
                        <a:t>5</a:t>
                      </a:r>
                    </a:p>
                  </a:txBody>
                  <a:tcPr marL="76200" marR="76200" marT="76200" marB="76200" anchor="ctr"/>
                </a:tc>
                <a:tc>
                  <a:txBody>
                    <a:bodyPr/>
                    <a:lstStyle/>
                    <a:p>
                      <a:pPr algn="just" fontAlgn="t"/>
                      <a:r>
                        <a:rPr lang="en-US" b="1" u="none" strike="noStrike" dirty="0">
                          <a:solidFill>
                            <a:srgbClr val="313131"/>
                          </a:solidFill>
                          <a:effectLst/>
                        </a:rPr>
                        <a:t>tuple(seq</a:t>
                      </a:r>
                      <a:r>
                        <a:rPr lang="en-US" b="1" u="none" strike="noStrike" dirty="0" smtClean="0">
                          <a:solidFill>
                            <a:srgbClr val="313131"/>
                          </a:solidFill>
                          <a:effectLst/>
                        </a:rPr>
                        <a:t>);</a:t>
                      </a:r>
                    </a:p>
                    <a:p>
                      <a:pPr algn="just" fontAlgn="t"/>
                      <a:r>
                        <a:rPr lang="en-US" dirty="0" smtClean="0">
                          <a:solidFill>
                            <a:srgbClr val="000000"/>
                          </a:solidFill>
                          <a:effectLst/>
                        </a:rPr>
                        <a:t>Converts </a:t>
                      </a:r>
                      <a:r>
                        <a:rPr lang="en-US" dirty="0">
                          <a:solidFill>
                            <a:srgbClr val="000000"/>
                          </a:solidFill>
                          <a:effectLst/>
                        </a:rPr>
                        <a:t>a list into tuple.</a:t>
                      </a:r>
                    </a:p>
                  </a:txBody>
                  <a:tcPr marL="76200" marR="76200" marT="76200" marB="76200"/>
                </a:tc>
              </a:tr>
            </a:tbl>
          </a:graphicData>
        </a:graphic>
      </p:graphicFrame>
    </p:spTree>
    <p:extLst>
      <p:ext uri="{BB962C8B-B14F-4D97-AF65-F5344CB8AC3E}">
        <p14:creationId xmlns:p14="http://schemas.microsoft.com/office/powerpoint/2010/main" val="72135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normAutofit fontScale="70000" lnSpcReduction="20000"/>
          </a:bodyPr>
          <a:lstStyle/>
          <a:p>
            <a:r>
              <a:rPr lang="en-US" sz="2800" dirty="0"/>
              <a:t>Each key is separated from its value by a colon (:), the items are separated by commas, and the whole thing is enclosed in curly braces</a:t>
            </a:r>
            <a:r>
              <a:rPr lang="en-US" sz="2800" dirty="0" smtClean="0"/>
              <a:t>.</a:t>
            </a:r>
          </a:p>
          <a:p>
            <a:r>
              <a:rPr lang="en-US" sz="2800" dirty="0"/>
              <a:t>Keys are unique within a dictionary while values may not be. The values of a dictionary can be of any type, but the keys must be of an immutable data type such as strings, numbers, or tuples.</a:t>
            </a:r>
            <a:endParaRPr lang="en-US" sz="2800" dirty="0" smtClean="0"/>
          </a:p>
          <a:p>
            <a:pPr marL="114300" indent="0">
              <a:buNone/>
            </a:pPr>
            <a:endParaRPr lang="en-US" dirty="0"/>
          </a:p>
        </p:txBody>
      </p:sp>
    </p:spTree>
    <p:extLst>
      <p:ext uri="{BB962C8B-B14F-4D97-AF65-F5344CB8AC3E}">
        <p14:creationId xmlns:p14="http://schemas.microsoft.com/office/powerpoint/2010/main" val="92032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066800"/>
            <a:ext cx="6400800" cy="1676400"/>
          </a:xfrm>
        </p:spPr>
        <p:txBody>
          <a:bodyPr>
            <a:normAutofit fontScale="90000"/>
          </a:bodyPr>
          <a:lstStyle/>
          <a:p>
            <a:r>
              <a:rPr lang="en-US" dirty="0"/>
              <a:t>Accessing Values in Dictionary</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sz="2800" dirty="0">
                <a:solidFill>
                  <a:srgbClr val="FF0000"/>
                </a:solidFill>
              </a:rPr>
              <a:t>#!/usr/bin/python3</a:t>
            </a:r>
            <a:r>
              <a:rPr lang="en-US" sz="2800" dirty="0">
                <a:solidFill>
                  <a:srgbClr val="FF0000"/>
                </a:solidFill>
              </a:rPr>
              <a:t> </a:t>
            </a:r>
            <a:endParaRPr lang="en-US" sz="2800" dirty="0" smtClean="0">
              <a:solidFill>
                <a:srgbClr val="FF0000"/>
              </a:solidFill>
            </a:endParaRPr>
          </a:p>
          <a:p>
            <a:pPr marL="114300" indent="0">
              <a:buNone/>
            </a:pPr>
            <a:r>
              <a:rPr lang="en-US" sz="2800" dirty="0" smtClean="0">
                <a:solidFill>
                  <a:srgbClr val="0070C0"/>
                </a:solidFill>
              </a:rPr>
              <a:t>dict </a:t>
            </a:r>
            <a:r>
              <a:rPr lang="en-US" sz="2800" dirty="0">
                <a:solidFill>
                  <a:srgbClr val="0070C0"/>
                </a:solidFill>
              </a:rPr>
              <a:t>=</a:t>
            </a:r>
            <a:r>
              <a:rPr lang="en-US" sz="2800" dirty="0">
                <a:solidFill>
                  <a:srgbClr val="0070C0"/>
                </a:solidFill>
              </a:rPr>
              <a:t> </a:t>
            </a:r>
            <a:r>
              <a:rPr lang="en-US" sz="2800" dirty="0">
                <a:solidFill>
                  <a:srgbClr val="0070C0"/>
                </a:solidFill>
              </a:rPr>
              <a:t>{'Name':</a:t>
            </a:r>
            <a:r>
              <a:rPr lang="en-US" sz="2800" dirty="0">
                <a:solidFill>
                  <a:srgbClr val="0070C0"/>
                </a:solidFill>
              </a:rPr>
              <a:t> </a:t>
            </a:r>
            <a:r>
              <a:rPr lang="en-US" sz="2800" dirty="0">
                <a:solidFill>
                  <a:srgbClr val="0070C0"/>
                </a:solidFill>
              </a:rPr>
              <a:t>'Zara',</a:t>
            </a:r>
            <a:r>
              <a:rPr lang="en-US" sz="2800" dirty="0">
                <a:solidFill>
                  <a:srgbClr val="0070C0"/>
                </a:solidFill>
              </a:rPr>
              <a:t> </a:t>
            </a:r>
            <a:r>
              <a:rPr lang="en-US" sz="2800" dirty="0">
                <a:solidFill>
                  <a:srgbClr val="0070C0"/>
                </a:solidFill>
              </a:rPr>
              <a:t>'Age':</a:t>
            </a:r>
            <a:r>
              <a:rPr lang="en-US" sz="2800" dirty="0">
                <a:solidFill>
                  <a:srgbClr val="0070C0"/>
                </a:solidFill>
              </a:rPr>
              <a:t> </a:t>
            </a:r>
            <a:r>
              <a:rPr lang="en-US" sz="2800" dirty="0">
                <a:solidFill>
                  <a:srgbClr val="0070C0"/>
                </a:solidFill>
              </a:rPr>
              <a:t>7,</a:t>
            </a:r>
            <a:r>
              <a:rPr lang="en-US" sz="2800" dirty="0">
                <a:solidFill>
                  <a:srgbClr val="0070C0"/>
                </a:solidFill>
              </a:rPr>
              <a:t> </a:t>
            </a:r>
            <a:r>
              <a:rPr lang="en-US" sz="2800" dirty="0">
                <a:solidFill>
                  <a:srgbClr val="0070C0"/>
                </a:solidFill>
              </a:rPr>
              <a:t>'Class':</a:t>
            </a:r>
            <a:r>
              <a:rPr lang="en-US" sz="2800" dirty="0">
                <a:solidFill>
                  <a:srgbClr val="0070C0"/>
                </a:solidFill>
              </a:rPr>
              <a:t> </a:t>
            </a:r>
            <a:r>
              <a:rPr lang="en-US" sz="2800" dirty="0">
                <a:solidFill>
                  <a:srgbClr val="0070C0"/>
                </a:solidFill>
              </a:rPr>
              <a:t>'First'}</a:t>
            </a:r>
            <a:r>
              <a:rPr lang="en-US" sz="2800" dirty="0">
                <a:solidFill>
                  <a:srgbClr val="0070C0"/>
                </a:solidFill>
              </a:rPr>
              <a:t> </a:t>
            </a:r>
            <a:endParaRPr lang="en-US" sz="2800" dirty="0" smtClean="0">
              <a:solidFill>
                <a:srgbClr val="0070C0"/>
              </a:solidFill>
            </a:endParaRPr>
          </a:p>
          <a:p>
            <a:pPr marL="114300" indent="0">
              <a:buNone/>
            </a:pPr>
            <a:r>
              <a:rPr lang="en-US" sz="2800" dirty="0" smtClean="0">
                <a:solidFill>
                  <a:srgbClr val="0070C0"/>
                </a:solidFill>
              </a:rPr>
              <a:t>print </a:t>
            </a:r>
            <a:r>
              <a:rPr lang="en-US" sz="2800" dirty="0">
                <a:solidFill>
                  <a:srgbClr val="0070C0"/>
                </a:solidFill>
              </a:rPr>
              <a:t>("dict['Name']: ",</a:t>
            </a:r>
            <a:r>
              <a:rPr lang="en-US" sz="2800" dirty="0">
                <a:solidFill>
                  <a:srgbClr val="0070C0"/>
                </a:solidFill>
              </a:rPr>
              <a:t> dict</a:t>
            </a:r>
            <a:r>
              <a:rPr lang="en-US" sz="2800" dirty="0">
                <a:solidFill>
                  <a:srgbClr val="0070C0"/>
                </a:solidFill>
              </a:rPr>
              <a:t>['Name'])</a:t>
            </a:r>
            <a:r>
              <a:rPr lang="en-US" sz="2800" dirty="0">
                <a:solidFill>
                  <a:srgbClr val="0070C0"/>
                </a:solidFill>
              </a:rPr>
              <a:t> </a:t>
            </a:r>
            <a:endParaRPr lang="en-US" sz="2800" dirty="0" smtClean="0">
              <a:solidFill>
                <a:srgbClr val="0070C0"/>
              </a:solidFill>
            </a:endParaRPr>
          </a:p>
          <a:p>
            <a:pPr marL="114300" indent="0">
              <a:buNone/>
            </a:pPr>
            <a:r>
              <a:rPr lang="en-US" sz="2800" dirty="0" smtClean="0">
                <a:solidFill>
                  <a:srgbClr val="0070C0"/>
                </a:solidFill>
              </a:rPr>
              <a:t>print </a:t>
            </a:r>
            <a:r>
              <a:rPr lang="en-US" sz="2800" dirty="0">
                <a:solidFill>
                  <a:srgbClr val="0070C0"/>
                </a:solidFill>
              </a:rPr>
              <a:t>("dict['Age']: ",</a:t>
            </a:r>
            <a:r>
              <a:rPr lang="en-US" sz="2800" dirty="0">
                <a:solidFill>
                  <a:srgbClr val="0070C0"/>
                </a:solidFill>
              </a:rPr>
              <a:t> dict</a:t>
            </a:r>
            <a:r>
              <a:rPr lang="en-US" sz="2800" dirty="0">
                <a:solidFill>
                  <a:srgbClr val="0070C0"/>
                </a:solidFill>
              </a:rPr>
              <a:t>['Age'])</a:t>
            </a:r>
            <a:endParaRPr lang="en-US" sz="2800" dirty="0">
              <a:solidFill>
                <a:srgbClr val="0070C0"/>
              </a:solidFill>
            </a:endParaRPr>
          </a:p>
        </p:txBody>
      </p:sp>
    </p:spTree>
    <p:extLst>
      <p:ext uri="{BB962C8B-B14F-4D97-AF65-F5344CB8AC3E}">
        <p14:creationId xmlns:p14="http://schemas.microsoft.com/office/powerpoint/2010/main" val="27918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28800"/>
            <a:ext cx="6400800" cy="685800"/>
          </a:xfrm>
        </p:spPr>
        <p:txBody>
          <a:bodyPr>
            <a:normAutofit fontScale="90000"/>
          </a:bodyPr>
          <a:lstStyle/>
          <a:p>
            <a:r>
              <a:rPr lang="en-US" dirty="0"/>
              <a:t>Updating Dictionary</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sz="2800" dirty="0">
                <a:solidFill>
                  <a:srgbClr val="FF0000"/>
                </a:solidFill>
              </a:rPr>
              <a:t>#!/usr/bin/python3</a:t>
            </a:r>
            <a:r>
              <a:rPr lang="en-US" sz="2800" dirty="0">
                <a:solidFill>
                  <a:srgbClr val="FF0000"/>
                </a:solidFill>
              </a:rPr>
              <a:t> </a:t>
            </a:r>
            <a:endParaRPr lang="en-US" sz="2800" dirty="0" smtClean="0">
              <a:solidFill>
                <a:srgbClr val="FF0000"/>
              </a:solidFill>
            </a:endParaRPr>
          </a:p>
          <a:p>
            <a:pPr marL="114300" indent="0">
              <a:buNone/>
            </a:pPr>
            <a:r>
              <a:rPr lang="en-US" sz="2800" dirty="0" smtClean="0">
                <a:solidFill>
                  <a:srgbClr val="0070C0"/>
                </a:solidFill>
              </a:rPr>
              <a:t>dict </a:t>
            </a:r>
            <a:r>
              <a:rPr lang="en-US" sz="2800" dirty="0">
                <a:solidFill>
                  <a:srgbClr val="0070C0"/>
                </a:solidFill>
              </a:rPr>
              <a:t>=</a:t>
            </a:r>
            <a:r>
              <a:rPr lang="en-US" sz="2800" dirty="0">
                <a:solidFill>
                  <a:srgbClr val="0070C0"/>
                </a:solidFill>
              </a:rPr>
              <a:t> </a:t>
            </a:r>
            <a:r>
              <a:rPr lang="en-US" sz="2800" dirty="0">
                <a:solidFill>
                  <a:srgbClr val="0070C0"/>
                </a:solidFill>
              </a:rPr>
              <a:t>{'Name':</a:t>
            </a:r>
            <a:r>
              <a:rPr lang="en-US" sz="2800" dirty="0">
                <a:solidFill>
                  <a:srgbClr val="0070C0"/>
                </a:solidFill>
              </a:rPr>
              <a:t> </a:t>
            </a:r>
            <a:r>
              <a:rPr lang="en-US" sz="2800" dirty="0">
                <a:solidFill>
                  <a:srgbClr val="0070C0"/>
                </a:solidFill>
              </a:rPr>
              <a:t>'Zara',</a:t>
            </a:r>
            <a:r>
              <a:rPr lang="en-US" sz="2800" dirty="0">
                <a:solidFill>
                  <a:srgbClr val="0070C0"/>
                </a:solidFill>
              </a:rPr>
              <a:t> </a:t>
            </a:r>
            <a:r>
              <a:rPr lang="en-US" sz="2800" dirty="0">
                <a:solidFill>
                  <a:srgbClr val="0070C0"/>
                </a:solidFill>
              </a:rPr>
              <a:t>'Age':</a:t>
            </a:r>
            <a:r>
              <a:rPr lang="en-US" sz="2800" dirty="0">
                <a:solidFill>
                  <a:srgbClr val="0070C0"/>
                </a:solidFill>
              </a:rPr>
              <a:t> </a:t>
            </a:r>
            <a:r>
              <a:rPr lang="en-US" sz="2800" dirty="0">
                <a:solidFill>
                  <a:srgbClr val="0070C0"/>
                </a:solidFill>
              </a:rPr>
              <a:t>7,</a:t>
            </a:r>
            <a:r>
              <a:rPr lang="en-US" sz="2800" dirty="0">
                <a:solidFill>
                  <a:srgbClr val="0070C0"/>
                </a:solidFill>
              </a:rPr>
              <a:t> </a:t>
            </a:r>
            <a:r>
              <a:rPr lang="en-US" sz="2800" dirty="0">
                <a:solidFill>
                  <a:srgbClr val="0070C0"/>
                </a:solidFill>
              </a:rPr>
              <a:t>'Class':</a:t>
            </a:r>
            <a:r>
              <a:rPr lang="en-US" sz="2800" dirty="0">
                <a:solidFill>
                  <a:srgbClr val="0070C0"/>
                </a:solidFill>
              </a:rPr>
              <a:t> </a:t>
            </a:r>
            <a:r>
              <a:rPr lang="en-US" sz="2800" dirty="0">
                <a:solidFill>
                  <a:srgbClr val="0070C0"/>
                </a:solidFill>
              </a:rPr>
              <a:t>'First'}</a:t>
            </a:r>
            <a:r>
              <a:rPr lang="en-US" sz="2800" dirty="0">
                <a:solidFill>
                  <a:srgbClr val="0070C0"/>
                </a:solidFill>
              </a:rPr>
              <a:t> </a:t>
            </a:r>
            <a:endParaRPr lang="en-US" sz="2800" dirty="0" smtClean="0">
              <a:solidFill>
                <a:srgbClr val="0070C0"/>
              </a:solidFill>
            </a:endParaRPr>
          </a:p>
          <a:p>
            <a:pPr marL="114300" indent="0">
              <a:buNone/>
            </a:pPr>
            <a:r>
              <a:rPr lang="en-US" sz="2800" dirty="0" smtClean="0">
                <a:solidFill>
                  <a:srgbClr val="0070C0"/>
                </a:solidFill>
              </a:rPr>
              <a:t>dict</a:t>
            </a:r>
            <a:r>
              <a:rPr lang="en-US" sz="2800" dirty="0">
                <a:solidFill>
                  <a:srgbClr val="0070C0"/>
                </a:solidFill>
              </a:rPr>
              <a:t>['Age']</a:t>
            </a:r>
            <a:r>
              <a:rPr lang="en-US" sz="2800" dirty="0">
                <a:solidFill>
                  <a:srgbClr val="0070C0"/>
                </a:solidFill>
              </a:rPr>
              <a:t> </a:t>
            </a:r>
            <a:r>
              <a:rPr lang="en-US" sz="2800" dirty="0">
                <a:solidFill>
                  <a:srgbClr val="0070C0"/>
                </a:solidFill>
              </a:rPr>
              <a:t>=</a:t>
            </a:r>
            <a:r>
              <a:rPr lang="en-US" sz="2800" dirty="0">
                <a:solidFill>
                  <a:srgbClr val="0070C0"/>
                </a:solidFill>
              </a:rPr>
              <a:t> </a:t>
            </a:r>
            <a:r>
              <a:rPr lang="en-US" sz="2800" dirty="0">
                <a:solidFill>
                  <a:srgbClr val="0070C0"/>
                </a:solidFill>
              </a:rPr>
              <a:t>8;</a:t>
            </a:r>
            <a:r>
              <a:rPr lang="en-US" sz="2800" dirty="0">
                <a:solidFill>
                  <a:srgbClr val="0070C0"/>
                </a:solidFill>
              </a:rPr>
              <a:t> </a:t>
            </a:r>
            <a:r>
              <a:rPr lang="en-US" sz="2800" dirty="0">
                <a:solidFill>
                  <a:srgbClr val="FF0000"/>
                </a:solidFill>
              </a:rPr>
              <a:t># update existing entry</a:t>
            </a:r>
            <a:r>
              <a:rPr lang="en-US" sz="2800" dirty="0">
                <a:solidFill>
                  <a:srgbClr val="FF0000"/>
                </a:solidFill>
              </a:rPr>
              <a:t> </a:t>
            </a:r>
            <a:endParaRPr lang="en-US" sz="2800" dirty="0" smtClean="0">
              <a:solidFill>
                <a:srgbClr val="FF0000"/>
              </a:solidFill>
            </a:endParaRPr>
          </a:p>
          <a:p>
            <a:pPr marL="114300" indent="0">
              <a:buNone/>
            </a:pPr>
            <a:r>
              <a:rPr lang="en-US" sz="2800" dirty="0" smtClean="0">
                <a:solidFill>
                  <a:srgbClr val="0070C0"/>
                </a:solidFill>
              </a:rPr>
              <a:t>dict</a:t>
            </a:r>
            <a:r>
              <a:rPr lang="en-US" sz="2800" dirty="0">
                <a:solidFill>
                  <a:srgbClr val="0070C0"/>
                </a:solidFill>
              </a:rPr>
              <a:t>['School']</a:t>
            </a:r>
            <a:r>
              <a:rPr lang="en-US" sz="2800" dirty="0">
                <a:solidFill>
                  <a:srgbClr val="0070C0"/>
                </a:solidFill>
              </a:rPr>
              <a:t> </a:t>
            </a:r>
            <a:r>
              <a:rPr lang="en-US" sz="2800" dirty="0">
                <a:solidFill>
                  <a:srgbClr val="0070C0"/>
                </a:solidFill>
              </a:rPr>
              <a:t>=</a:t>
            </a:r>
            <a:r>
              <a:rPr lang="en-US" sz="2800" dirty="0">
                <a:solidFill>
                  <a:srgbClr val="0070C0"/>
                </a:solidFill>
              </a:rPr>
              <a:t> </a:t>
            </a:r>
            <a:r>
              <a:rPr lang="en-US" sz="2800" dirty="0" smtClean="0">
                <a:solidFill>
                  <a:srgbClr val="0070C0"/>
                </a:solidFill>
              </a:rPr>
              <a:t>“dsf </a:t>
            </a:r>
            <a:r>
              <a:rPr lang="en-US" sz="2800" dirty="0">
                <a:solidFill>
                  <a:srgbClr val="0070C0"/>
                </a:solidFill>
              </a:rPr>
              <a:t>School"</a:t>
            </a:r>
            <a:r>
              <a:rPr lang="en-US" sz="2800" dirty="0">
                <a:solidFill>
                  <a:srgbClr val="0070C0"/>
                </a:solidFill>
              </a:rPr>
              <a:t> </a:t>
            </a:r>
            <a:r>
              <a:rPr lang="en-US" sz="2800" dirty="0">
                <a:solidFill>
                  <a:srgbClr val="FF0000"/>
                </a:solidFill>
              </a:rPr>
              <a:t># Add new </a:t>
            </a:r>
            <a:r>
              <a:rPr lang="en-US" sz="2800" dirty="0" smtClean="0">
                <a:solidFill>
                  <a:srgbClr val="FF0000"/>
                </a:solidFill>
              </a:rPr>
              <a:t>entry</a:t>
            </a:r>
            <a:endParaRPr lang="en-US" sz="2800" dirty="0">
              <a:solidFill>
                <a:srgbClr val="FF0000"/>
              </a:solidFill>
            </a:endParaRPr>
          </a:p>
        </p:txBody>
      </p:sp>
    </p:spTree>
    <p:extLst>
      <p:ext uri="{BB962C8B-B14F-4D97-AF65-F5344CB8AC3E}">
        <p14:creationId xmlns:p14="http://schemas.microsoft.com/office/powerpoint/2010/main" val="40563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2969860"/>
              </p:ext>
            </p:extLst>
          </p:nvPr>
        </p:nvGraphicFramePr>
        <p:xfrm>
          <a:off x="0" y="3"/>
          <a:ext cx="9144000" cy="6705597"/>
        </p:xfrm>
        <a:graphic>
          <a:graphicData uri="http://schemas.openxmlformats.org/drawingml/2006/table">
            <a:tbl>
              <a:tblPr firstRow="1" bandRow="1">
                <a:tableStyleId>{5C22544A-7EE6-4342-B048-85BDC9FD1C3A}</a:tableStyleId>
              </a:tblPr>
              <a:tblGrid>
                <a:gridCol w="914400"/>
                <a:gridCol w="8229600"/>
              </a:tblGrid>
              <a:tr h="623454">
                <a:tc>
                  <a:txBody>
                    <a:bodyPr/>
                    <a:lstStyle/>
                    <a:p>
                      <a:pPr algn="l" fontAlgn="t"/>
                      <a:r>
                        <a:rPr lang="en-US" dirty="0">
                          <a:effectLst/>
                        </a:rPr>
                        <a:t>S.No.</a:t>
                      </a:r>
                    </a:p>
                  </a:txBody>
                  <a:tcPr marL="76200" marR="76200" marT="76200" marB="76200"/>
                </a:tc>
                <a:tc>
                  <a:txBody>
                    <a:bodyPr/>
                    <a:lstStyle/>
                    <a:p>
                      <a:pPr algn="ctr" fontAlgn="t"/>
                      <a:r>
                        <a:rPr lang="en-US" dirty="0">
                          <a:effectLst/>
                        </a:rPr>
                        <a:t>Method &amp; Description</a:t>
                      </a:r>
                    </a:p>
                  </a:txBody>
                  <a:tcPr marL="76200" marR="76200" marT="76200" marB="76200"/>
                </a:tc>
              </a:tr>
              <a:tr h="623454">
                <a:tc>
                  <a:txBody>
                    <a:bodyPr/>
                    <a:lstStyle/>
                    <a:p>
                      <a:pPr algn="ctr" fontAlgn="ctr"/>
                      <a:r>
                        <a:rPr lang="en-US" dirty="0">
                          <a:effectLst/>
                        </a:rPr>
                        <a:t>1</a:t>
                      </a:r>
                    </a:p>
                  </a:txBody>
                  <a:tcPr marL="76200" marR="76200" marT="76200" marB="76200" anchor="ctr"/>
                </a:tc>
                <a:tc>
                  <a:txBody>
                    <a:bodyPr/>
                    <a:lstStyle/>
                    <a:p>
                      <a:pPr algn="just" fontAlgn="t"/>
                      <a:r>
                        <a:rPr lang="en-US" b="1" u="none" strike="noStrike" dirty="0">
                          <a:solidFill>
                            <a:srgbClr val="313131"/>
                          </a:solidFill>
                          <a:effectLst/>
                        </a:rPr>
                        <a:t>dict.clear</a:t>
                      </a:r>
                      <a:r>
                        <a:rPr lang="en-US" b="1" u="none" strike="noStrike" dirty="0" smtClean="0">
                          <a:solidFill>
                            <a:srgbClr val="313131"/>
                          </a:solidFill>
                          <a:effectLst/>
                        </a:rPr>
                        <a:t>():</a:t>
                      </a:r>
                    </a:p>
                    <a:p>
                      <a:pPr algn="just" fontAlgn="t"/>
                      <a:r>
                        <a:rPr lang="en-US" dirty="0" smtClean="0">
                          <a:solidFill>
                            <a:srgbClr val="000000"/>
                          </a:solidFill>
                          <a:effectLst/>
                        </a:rPr>
                        <a:t>Removes </a:t>
                      </a:r>
                      <a:r>
                        <a:rPr lang="en-US" dirty="0">
                          <a:solidFill>
                            <a:srgbClr val="000000"/>
                          </a:solidFill>
                          <a:effectLst/>
                        </a:rPr>
                        <a:t>all elements of dictionary </a:t>
                      </a:r>
                      <a:r>
                        <a:rPr lang="en-US" i="1" dirty="0">
                          <a:solidFill>
                            <a:srgbClr val="000000"/>
                          </a:solidFill>
                          <a:effectLst/>
                        </a:rPr>
                        <a:t>dict</a:t>
                      </a:r>
                      <a:endParaRPr lang="en-US" dirty="0">
                        <a:solidFill>
                          <a:srgbClr val="000000"/>
                        </a:solidFill>
                        <a:effectLst/>
                      </a:endParaRPr>
                    </a:p>
                  </a:txBody>
                  <a:tcPr marL="76200" marR="76200" marT="76200" marB="76200"/>
                </a:tc>
              </a:tr>
              <a:tr h="623454">
                <a:tc>
                  <a:txBody>
                    <a:bodyPr/>
                    <a:lstStyle/>
                    <a:p>
                      <a:pPr algn="ctr" fontAlgn="ctr"/>
                      <a:r>
                        <a:rPr lang="en-US" dirty="0">
                          <a:effectLst/>
                        </a:rPr>
                        <a:t>2</a:t>
                      </a:r>
                    </a:p>
                  </a:txBody>
                  <a:tcPr marL="76200" marR="76200" marT="76200" marB="76200" anchor="ctr"/>
                </a:tc>
                <a:tc>
                  <a:txBody>
                    <a:bodyPr/>
                    <a:lstStyle/>
                    <a:p>
                      <a:pPr algn="just" fontAlgn="t"/>
                      <a:r>
                        <a:rPr lang="en-US" b="1" u="none" strike="noStrike" dirty="0">
                          <a:solidFill>
                            <a:srgbClr val="313131"/>
                          </a:solidFill>
                          <a:effectLst/>
                        </a:rPr>
                        <a:t>dict.copy</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a shallow copy of dictionary </a:t>
                      </a:r>
                      <a:r>
                        <a:rPr lang="en-US" i="1" dirty="0">
                          <a:solidFill>
                            <a:srgbClr val="000000"/>
                          </a:solidFill>
                          <a:effectLst/>
                        </a:rPr>
                        <a:t>dict</a:t>
                      </a:r>
                      <a:endParaRPr lang="en-US" dirty="0">
                        <a:solidFill>
                          <a:srgbClr val="000000"/>
                        </a:solidFill>
                        <a:effectLst/>
                      </a:endParaRPr>
                    </a:p>
                  </a:txBody>
                  <a:tcPr marL="76200" marR="76200" marT="76200" marB="76200"/>
                </a:tc>
              </a:tr>
              <a:tr h="623454">
                <a:tc>
                  <a:txBody>
                    <a:bodyPr/>
                    <a:lstStyle/>
                    <a:p>
                      <a:pPr algn="ctr" fontAlgn="ctr"/>
                      <a:r>
                        <a:rPr lang="en-US" dirty="0">
                          <a:effectLst/>
                        </a:rPr>
                        <a:t>3</a:t>
                      </a:r>
                    </a:p>
                  </a:txBody>
                  <a:tcPr marL="76200" marR="76200" marT="76200" marB="76200" anchor="ctr"/>
                </a:tc>
                <a:tc>
                  <a:txBody>
                    <a:bodyPr/>
                    <a:lstStyle/>
                    <a:p>
                      <a:pPr algn="just" fontAlgn="t"/>
                      <a:r>
                        <a:rPr lang="en-US" b="1" u="none" strike="noStrike" dirty="0">
                          <a:solidFill>
                            <a:srgbClr val="313131"/>
                          </a:solidFill>
                          <a:effectLst/>
                        </a:rPr>
                        <a:t>dict.fromkeys</a:t>
                      </a:r>
                      <a:r>
                        <a:rPr lang="en-US" b="1" u="none" strike="noStrike" dirty="0" smtClean="0">
                          <a:solidFill>
                            <a:srgbClr val="313131"/>
                          </a:solidFill>
                          <a:effectLst/>
                        </a:rPr>
                        <a:t>():</a:t>
                      </a:r>
                    </a:p>
                    <a:p>
                      <a:pPr algn="just" fontAlgn="t"/>
                      <a:r>
                        <a:rPr lang="en-US" dirty="0" smtClean="0">
                          <a:solidFill>
                            <a:srgbClr val="000000"/>
                          </a:solidFill>
                          <a:effectLst/>
                        </a:rPr>
                        <a:t>Create </a:t>
                      </a:r>
                      <a:r>
                        <a:rPr lang="en-US" dirty="0">
                          <a:solidFill>
                            <a:srgbClr val="000000"/>
                          </a:solidFill>
                          <a:effectLst/>
                        </a:rPr>
                        <a:t>a new dictionary with keys from seq and values </a:t>
                      </a:r>
                      <a:r>
                        <a:rPr lang="en-US" i="1" dirty="0">
                          <a:solidFill>
                            <a:srgbClr val="000000"/>
                          </a:solidFill>
                          <a:effectLst/>
                        </a:rPr>
                        <a:t>set</a:t>
                      </a:r>
                      <a:r>
                        <a:rPr lang="en-US" dirty="0">
                          <a:solidFill>
                            <a:srgbClr val="000000"/>
                          </a:solidFill>
                          <a:effectLst/>
                        </a:rPr>
                        <a:t> to </a:t>
                      </a:r>
                      <a:r>
                        <a:rPr lang="en-US" i="1" dirty="0">
                          <a:solidFill>
                            <a:srgbClr val="000000"/>
                          </a:solidFill>
                          <a:effectLst/>
                        </a:rPr>
                        <a:t>value</a:t>
                      </a:r>
                      <a:r>
                        <a:rPr lang="en-US" dirty="0">
                          <a:solidFill>
                            <a:srgbClr val="000000"/>
                          </a:solidFill>
                          <a:effectLst/>
                        </a:rPr>
                        <a:t>.</a:t>
                      </a:r>
                    </a:p>
                  </a:txBody>
                  <a:tcPr marL="76200" marR="76200" marT="76200" marB="76200"/>
                </a:tc>
              </a:tr>
              <a:tr h="623454">
                <a:tc>
                  <a:txBody>
                    <a:bodyPr/>
                    <a:lstStyle/>
                    <a:p>
                      <a:pPr algn="ctr" fontAlgn="ctr"/>
                      <a:r>
                        <a:rPr lang="en-US" dirty="0">
                          <a:effectLst/>
                        </a:rPr>
                        <a:t>4</a:t>
                      </a:r>
                    </a:p>
                  </a:txBody>
                  <a:tcPr marL="76200" marR="76200" marT="76200" marB="76200" anchor="ctr"/>
                </a:tc>
                <a:tc>
                  <a:txBody>
                    <a:bodyPr/>
                    <a:lstStyle/>
                    <a:p>
                      <a:pPr algn="just" fontAlgn="t"/>
                      <a:r>
                        <a:rPr lang="en-US" b="1" u="none" strike="noStrike" dirty="0">
                          <a:solidFill>
                            <a:srgbClr val="313131"/>
                          </a:solidFill>
                          <a:effectLst/>
                        </a:rPr>
                        <a:t>dict.get(key, default=None</a:t>
                      </a:r>
                      <a:r>
                        <a:rPr lang="en-US" b="1" u="none" strike="noStrike" dirty="0" smtClean="0">
                          <a:solidFill>
                            <a:srgbClr val="313131"/>
                          </a:solidFill>
                          <a:effectLst/>
                        </a:rPr>
                        <a:t>):</a:t>
                      </a:r>
                    </a:p>
                    <a:p>
                      <a:pPr algn="just" fontAlgn="t"/>
                      <a:r>
                        <a:rPr lang="en-US" dirty="0" smtClean="0">
                          <a:solidFill>
                            <a:srgbClr val="000000"/>
                          </a:solidFill>
                          <a:effectLst/>
                        </a:rPr>
                        <a:t>For</a:t>
                      </a:r>
                      <a:r>
                        <a:rPr lang="en-US" dirty="0">
                          <a:solidFill>
                            <a:srgbClr val="000000"/>
                          </a:solidFill>
                          <a:effectLst/>
                        </a:rPr>
                        <a:t> </a:t>
                      </a:r>
                      <a:r>
                        <a:rPr lang="en-US" i="1" dirty="0">
                          <a:solidFill>
                            <a:srgbClr val="000000"/>
                          </a:solidFill>
                          <a:effectLst/>
                        </a:rPr>
                        <a:t>key</a:t>
                      </a:r>
                      <a:r>
                        <a:rPr lang="en-US" dirty="0">
                          <a:solidFill>
                            <a:srgbClr val="000000"/>
                          </a:solidFill>
                          <a:effectLst/>
                        </a:rPr>
                        <a:t> key, returns value or default if key not in dictionary</a:t>
                      </a:r>
                    </a:p>
                  </a:txBody>
                  <a:tcPr marL="76200" marR="76200" marT="76200" marB="76200"/>
                </a:tc>
              </a:tr>
              <a:tr h="623454">
                <a:tc>
                  <a:txBody>
                    <a:bodyPr/>
                    <a:lstStyle/>
                    <a:p>
                      <a:pPr algn="ctr" fontAlgn="ctr"/>
                      <a:r>
                        <a:rPr lang="en-US" dirty="0">
                          <a:effectLst/>
                        </a:rPr>
                        <a:t>5</a:t>
                      </a:r>
                    </a:p>
                  </a:txBody>
                  <a:tcPr marL="76200" marR="76200" marT="76200" marB="76200" anchor="ctr"/>
                </a:tc>
                <a:tc>
                  <a:txBody>
                    <a:bodyPr/>
                    <a:lstStyle/>
                    <a:p>
                      <a:pPr algn="just" fontAlgn="t"/>
                      <a:r>
                        <a:rPr lang="en-US" b="1" u="none" strike="noStrike" dirty="0">
                          <a:solidFill>
                            <a:srgbClr val="313131"/>
                          </a:solidFill>
                          <a:effectLst/>
                        </a:rPr>
                        <a:t>dict.has_key(key</a:t>
                      </a:r>
                      <a:r>
                        <a:rPr lang="en-US" b="1" u="none" strike="noStrike" dirty="0" smtClean="0">
                          <a:solidFill>
                            <a:srgbClr val="313131"/>
                          </a:solidFill>
                          <a:effectLst/>
                        </a:rPr>
                        <a:t>):</a:t>
                      </a:r>
                    </a:p>
                    <a:p>
                      <a:pPr algn="just" fontAlgn="t"/>
                      <a:r>
                        <a:rPr lang="en-US" dirty="0" smtClean="0">
                          <a:solidFill>
                            <a:srgbClr val="000000"/>
                          </a:solidFill>
                          <a:effectLst/>
                        </a:rPr>
                        <a:t>Removed</a:t>
                      </a:r>
                      <a:r>
                        <a:rPr lang="en-US" dirty="0">
                          <a:solidFill>
                            <a:srgbClr val="000000"/>
                          </a:solidFill>
                          <a:effectLst/>
                        </a:rPr>
                        <a:t>, use the </a:t>
                      </a:r>
                      <a:r>
                        <a:rPr lang="en-US" i="1" dirty="0">
                          <a:solidFill>
                            <a:srgbClr val="000000"/>
                          </a:solidFill>
                          <a:effectLst/>
                        </a:rPr>
                        <a:t>in</a:t>
                      </a:r>
                      <a:r>
                        <a:rPr lang="en-US" dirty="0">
                          <a:solidFill>
                            <a:srgbClr val="000000"/>
                          </a:solidFill>
                          <a:effectLst/>
                        </a:rPr>
                        <a:t> operation instead.</a:t>
                      </a:r>
                    </a:p>
                  </a:txBody>
                  <a:tcPr marL="76200" marR="76200" marT="76200" marB="76200"/>
                </a:tc>
              </a:tr>
              <a:tr h="623454">
                <a:tc>
                  <a:txBody>
                    <a:bodyPr/>
                    <a:lstStyle/>
                    <a:p>
                      <a:pPr algn="ctr" fontAlgn="ctr"/>
                      <a:r>
                        <a:rPr lang="en-US" dirty="0">
                          <a:effectLst/>
                        </a:rPr>
                        <a:t>6</a:t>
                      </a:r>
                    </a:p>
                  </a:txBody>
                  <a:tcPr marL="76200" marR="76200" marT="76200" marB="76200" anchor="ctr"/>
                </a:tc>
                <a:tc>
                  <a:txBody>
                    <a:bodyPr/>
                    <a:lstStyle/>
                    <a:p>
                      <a:pPr algn="just" fontAlgn="t"/>
                      <a:r>
                        <a:rPr lang="en-US" b="1" u="none" strike="noStrike" dirty="0">
                          <a:solidFill>
                            <a:srgbClr val="313131"/>
                          </a:solidFill>
                          <a:effectLst/>
                        </a:rPr>
                        <a:t>dict.items</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a list of </a:t>
                      </a:r>
                      <a:r>
                        <a:rPr lang="en-US" i="1" dirty="0">
                          <a:solidFill>
                            <a:srgbClr val="000000"/>
                          </a:solidFill>
                          <a:effectLst/>
                        </a:rPr>
                        <a:t>dict</a:t>
                      </a:r>
                      <a:r>
                        <a:rPr lang="en-US" dirty="0">
                          <a:solidFill>
                            <a:srgbClr val="000000"/>
                          </a:solidFill>
                          <a:effectLst/>
                        </a:rPr>
                        <a:t>'s (key, value) tuple pairs</a:t>
                      </a:r>
                    </a:p>
                  </a:txBody>
                  <a:tcPr marL="76200" marR="76200" marT="76200" marB="76200"/>
                </a:tc>
              </a:tr>
              <a:tr h="623454">
                <a:tc>
                  <a:txBody>
                    <a:bodyPr/>
                    <a:lstStyle/>
                    <a:p>
                      <a:pPr algn="ctr" fontAlgn="ctr"/>
                      <a:r>
                        <a:rPr lang="en-US" dirty="0">
                          <a:effectLst/>
                        </a:rPr>
                        <a:t>7</a:t>
                      </a:r>
                    </a:p>
                  </a:txBody>
                  <a:tcPr marL="76200" marR="76200" marT="76200" marB="76200" anchor="ctr"/>
                </a:tc>
                <a:tc>
                  <a:txBody>
                    <a:bodyPr/>
                    <a:lstStyle/>
                    <a:p>
                      <a:pPr algn="just" fontAlgn="t"/>
                      <a:r>
                        <a:rPr lang="en-US" b="1" u="none" strike="noStrike" dirty="0">
                          <a:solidFill>
                            <a:srgbClr val="313131"/>
                          </a:solidFill>
                          <a:effectLst/>
                        </a:rPr>
                        <a:t>dict.keys</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list of dictionary dict's keys</a:t>
                      </a:r>
                    </a:p>
                  </a:txBody>
                  <a:tcPr marL="76200" marR="76200" marT="76200" marB="76200"/>
                </a:tc>
              </a:tr>
              <a:tr h="623454">
                <a:tc>
                  <a:txBody>
                    <a:bodyPr/>
                    <a:lstStyle/>
                    <a:p>
                      <a:pPr algn="ctr" fontAlgn="ctr"/>
                      <a:r>
                        <a:rPr lang="en-US" dirty="0">
                          <a:effectLst/>
                        </a:rPr>
                        <a:t>8</a:t>
                      </a:r>
                    </a:p>
                  </a:txBody>
                  <a:tcPr marL="76200" marR="76200" marT="76200" marB="76200" anchor="ctr"/>
                </a:tc>
                <a:tc>
                  <a:txBody>
                    <a:bodyPr/>
                    <a:lstStyle/>
                    <a:p>
                      <a:pPr algn="just" fontAlgn="t"/>
                      <a:r>
                        <a:rPr lang="en-US" b="1" u="none" strike="noStrike" dirty="0">
                          <a:solidFill>
                            <a:srgbClr val="313131"/>
                          </a:solidFill>
                          <a:effectLst/>
                        </a:rPr>
                        <a:t>dict.setdefault(key, default = None</a:t>
                      </a:r>
                      <a:r>
                        <a:rPr lang="en-US" b="1" u="none" strike="noStrike" dirty="0" smtClean="0">
                          <a:solidFill>
                            <a:srgbClr val="313131"/>
                          </a:solidFill>
                          <a:effectLst/>
                        </a:rPr>
                        <a:t>):</a:t>
                      </a:r>
                    </a:p>
                    <a:p>
                      <a:pPr algn="just" fontAlgn="t"/>
                      <a:r>
                        <a:rPr lang="en-US" dirty="0" smtClean="0">
                          <a:solidFill>
                            <a:srgbClr val="000000"/>
                          </a:solidFill>
                          <a:effectLst/>
                        </a:rPr>
                        <a:t>Similar </a:t>
                      </a:r>
                      <a:r>
                        <a:rPr lang="en-US" dirty="0">
                          <a:solidFill>
                            <a:srgbClr val="000000"/>
                          </a:solidFill>
                          <a:effectLst/>
                        </a:rPr>
                        <a:t>to get(), but will set dict[key] = default if </a:t>
                      </a:r>
                      <a:r>
                        <a:rPr lang="en-US" i="1" dirty="0">
                          <a:solidFill>
                            <a:srgbClr val="000000"/>
                          </a:solidFill>
                          <a:effectLst/>
                        </a:rPr>
                        <a:t>key</a:t>
                      </a:r>
                      <a:r>
                        <a:rPr lang="en-US" dirty="0">
                          <a:solidFill>
                            <a:srgbClr val="000000"/>
                          </a:solidFill>
                          <a:effectLst/>
                        </a:rPr>
                        <a:t>is not already in dict</a:t>
                      </a:r>
                    </a:p>
                  </a:txBody>
                  <a:tcPr marL="76200" marR="76200" marT="76200" marB="76200"/>
                </a:tc>
              </a:tr>
              <a:tr h="473823">
                <a:tc>
                  <a:txBody>
                    <a:bodyPr/>
                    <a:lstStyle/>
                    <a:p>
                      <a:pPr algn="ctr" fontAlgn="ctr"/>
                      <a:r>
                        <a:rPr lang="en-US" dirty="0">
                          <a:effectLst/>
                        </a:rPr>
                        <a:t>9</a:t>
                      </a:r>
                    </a:p>
                  </a:txBody>
                  <a:tcPr marL="76200" marR="76200" marT="76200" marB="76200" anchor="ctr"/>
                </a:tc>
                <a:tc>
                  <a:txBody>
                    <a:bodyPr/>
                    <a:lstStyle/>
                    <a:p>
                      <a:pPr algn="just" fontAlgn="t"/>
                      <a:r>
                        <a:rPr lang="en-US" b="1" u="none" strike="noStrike" dirty="0">
                          <a:solidFill>
                            <a:srgbClr val="313131"/>
                          </a:solidFill>
                          <a:effectLst/>
                        </a:rPr>
                        <a:t>dict.update(dict2</a:t>
                      </a:r>
                      <a:r>
                        <a:rPr lang="en-US" b="1" u="none" strike="noStrike" dirty="0" smtClean="0">
                          <a:solidFill>
                            <a:srgbClr val="313131"/>
                          </a:solidFill>
                          <a:effectLst/>
                        </a:rPr>
                        <a:t>):</a:t>
                      </a:r>
                      <a:r>
                        <a:rPr lang="en-US" dirty="0" smtClean="0">
                          <a:solidFill>
                            <a:srgbClr val="000000"/>
                          </a:solidFill>
                          <a:effectLst/>
                        </a:rPr>
                        <a:t>Adds </a:t>
                      </a:r>
                      <a:r>
                        <a:rPr lang="en-US" dirty="0">
                          <a:solidFill>
                            <a:srgbClr val="000000"/>
                          </a:solidFill>
                          <a:effectLst/>
                        </a:rPr>
                        <a:t>dictionary </a:t>
                      </a:r>
                      <a:r>
                        <a:rPr lang="en-US" i="1" dirty="0">
                          <a:solidFill>
                            <a:srgbClr val="000000"/>
                          </a:solidFill>
                          <a:effectLst/>
                        </a:rPr>
                        <a:t>dict2</a:t>
                      </a:r>
                      <a:r>
                        <a:rPr lang="en-US" dirty="0">
                          <a:solidFill>
                            <a:srgbClr val="000000"/>
                          </a:solidFill>
                          <a:effectLst/>
                        </a:rPr>
                        <a:t>'s key-values pairs to </a:t>
                      </a:r>
                      <a:r>
                        <a:rPr lang="en-US" i="1" dirty="0">
                          <a:solidFill>
                            <a:srgbClr val="000000"/>
                          </a:solidFill>
                          <a:effectLst/>
                        </a:rPr>
                        <a:t>dict</a:t>
                      </a:r>
                      <a:endParaRPr lang="en-US" dirty="0">
                        <a:solidFill>
                          <a:srgbClr val="000000"/>
                        </a:solidFill>
                        <a:effectLst/>
                      </a:endParaRPr>
                    </a:p>
                  </a:txBody>
                  <a:tcPr marL="76200" marR="76200" marT="76200" marB="76200"/>
                </a:tc>
              </a:tr>
            </a:tbl>
          </a:graphicData>
        </a:graphic>
      </p:graphicFrame>
    </p:spTree>
    <p:extLst>
      <p:ext uri="{BB962C8B-B14F-4D97-AF65-F5344CB8AC3E}">
        <p14:creationId xmlns:p14="http://schemas.microsoft.com/office/powerpoint/2010/main" val="285479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fontScale="77500" lnSpcReduction="20000"/>
          </a:bodyPr>
          <a:lstStyle/>
          <a:p>
            <a:r>
              <a:rPr lang="en-US" sz="3200" dirty="0"/>
              <a:t>A list contains items separated by commas and enclosed within square brackets ([]). To some extent, lists are similar to arrays in C. One of the differences between them is that all the items belonging to a list can be of different data type.</a:t>
            </a:r>
          </a:p>
        </p:txBody>
      </p:sp>
    </p:spTree>
    <p:extLst>
      <p:ext uri="{BB962C8B-B14F-4D97-AF65-F5344CB8AC3E}">
        <p14:creationId xmlns:p14="http://schemas.microsoft.com/office/powerpoint/2010/main" val="422442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Values</a:t>
            </a:r>
            <a:endParaRPr lang="en-US" dirty="0"/>
          </a:p>
        </p:txBody>
      </p:sp>
      <p:sp>
        <p:nvSpPr>
          <p:cNvPr id="3" name="Content Placeholder 2"/>
          <p:cNvSpPr>
            <a:spLocks noGrp="1"/>
          </p:cNvSpPr>
          <p:nvPr>
            <p:ph idx="1"/>
          </p:nvPr>
        </p:nvSpPr>
        <p:spPr>
          <a:xfrm>
            <a:off x="1371600" y="2438400"/>
            <a:ext cx="6400800" cy="3276600"/>
          </a:xfrm>
        </p:spPr>
        <p:txBody>
          <a:bodyPr>
            <a:normAutofit fontScale="85000" lnSpcReduction="20000"/>
          </a:bodyPr>
          <a:lstStyle/>
          <a:p>
            <a:r>
              <a:rPr lang="en-US" dirty="0">
                <a:latin typeface="Arial" panose="020B0604020202020204" pitchFamily="34" charset="0"/>
                <a:cs typeface="Arial" panose="020B0604020202020204" pitchFamily="34" charset="0"/>
              </a:rPr>
              <a:t>Similar to string indices, list indices start at 0, and lists can be sliced, </a:t>
            </a:r>
            <a:r>
              <a:rPr lang="en-US" dirty="0" smtClean="0">
                <a:latin typeface="Arial" panose="020B0604020202020204" pitchFamily="34" charset="0"/>
                <a:cs typeface="Arial" panose="020B0604020202020204" pitchFamily="34" charset="0"/>
              </a:rPr>
              <a:t>concatenated.</a:t>
            </a:r>
          </a:p>
          <a:p>
            <a:pPr marL="114300" indent="0">
              <a:buNone/>
            </a:pPr>
            <a:r>
              <a:rPr lang="en-US" dirty="0" smtClean="0">
                <a:latin typeface="Arial" panose="020B0604020202020204" pitchFamily="34" charset="0"/>
                <a:cs typeface="Arial" panose="020B0604020202020204" pitchFamily="34" charset="0"/>
              </a:rPr>
              <a:t>Example</a:t>
            </a:r>
            <a:r>
              <a:rPr lang="en-US" dirty="0" smtClean="0"/>
              <a:t>:-          </a:t>
            </a:r>
          </a:p>
          <a:p>
            <a:pPr marL="114300" indent="0">
              <a:buNone/>
            </a:pPr>
            <a:r>
              <a:rPr lang="en-US" sz="2100" dirty="0"/>
              <a:t> </a:t>
            </a:r>
            <a:r>
              <a:rPr lang="en-US" sz="2100" dirty="0" smtClean="0"/>
              <a:t>           </a:t>
            </a:r>
            <a:r>
              <a:rPr lang="en-US" sz="2100" dirty="0" smtClean="0">
                <a:solidFill>
                  <a:srgbClr val="FF0000"/>
                </a:solidFill>
              </a:rPr>
              <a:t>#!/</a:t>
            </a:r>
            <a:r>
              <a:rPr lang="en-US" sz="2100" dirty="0">
                <a:solidFill>
                  <a:srgbClr val="FF0000"/>
                </a:solidFill>
              </a:rPr>
              <a:t>usr/bin/python3</a:t>
            </a:r>
            <a:r>
              <a:rPr lang="en-US" sz="2100" dirty="0">
                <a:solidFill>
                  <a:srgbClr val="FF0000"/>
                </a:solidFill>
              </a:rPr>
              <a:t> </a:t>
            </a:r>
            <a:endParaRPr lang="en-US" sz="2100" dirty="0" smtClean="0">
              <a:solidFill>
                <a:srgbClr val="FF0000"/>
              </a:solidFill>
            </a:endParaRPr>
          </a:p>
          <a:p>
            <a:pPr marL="114300" indent="0">
              <a:buNone/>
            </a:pPr>
            <a:r>
              <a:rPr lang="en-US" sz="2100" dirty="0" smtClean="0">
                <a:solidFill>
                  <a:srgbClr val="00B0F0"/>
                </a:solidFill>
              </a:rPr>
              <a:t>            list1 </a:t>
            </a:r>
            <a:r>
              <a:rPr lang="en-US" sz="2100" dirty="0">
                <a:solidFill>
                  <a:srgbClr val="00B0F0"/>
                </a:solidFill>
              </a:rPr>
              <a:t>=</a:t>
            </a:r>
            <a:r>
              <a:rPr lang="en-US" sz="2100" dirty="0">
                <a:solidFill>
                  <a:srgbClr val="00B0F0"/>
                </a:solidFill>
              </a:rPr>
              <a:t> </a:t>
            </a:r>
            <a:r>
              <a:rPr lang="en-US" sz="2100" dirty="0">
                <a:solidFill>
                  <a:srgbClr val="00B0F0"/>
                </a:solidFill>
              </a:rPr>
              <a:t>['physics',</a:t>
            </a:r>
            <a:r>
              <a:rPr lang="en-US" sz="2100" dirty="0">
                <a:solidFill>
                  <a:srgbClr val="00B0F0"/>
                </a:solidFill>
              </a:rPr>
              <a:t> </a:t>
            </a:r>
            <a:r>
              <a:rPr lang="en-US" sz="2100" dirty="0">
                <a:solidFill>
                  <a:srgbClr val="00B0F0"/>
                </a:solidFill>
              </a:rPr>
              <a:t>'chemistry',</a:t>
            </a:r>
            <a:r>
              <a:rPr lang="en-US" sz="2100" dirty="0">
                <a:solidFill>
                  <a:srgbClr val="00B0F0"/>
                </a:solidFill>
              </a:rPr>
              <a:t> </a:t>
            </a:r>
            <a:r>
              <a:rPr lang="en-US" sz="2100" dirty="0">
                <a:solidFill>
                  <a:srgbClr val="00B0F0"/>
                </a:solidFill>
              </a:rPr>
              <a:t>1997,</a:t>
            </a:r>
            <a:r>
              <a:rPr lang="en-US" sz="2100" dirty="0">
                <a:solidFill>
                  <a:srgbClr val="00B0F0"/>
                </a:solidFill>
              </a:rPr>
              <a:t> </a:t>
            </a:r>
            <a:r>
              <a:rPr lang="en-US" sz="2100" dirty="0">
                <a:solidFill>
                  <a:srgbClr val="00B0F0"/>
                </a:solidFill>
              </a:rPr>
              <a:t>2000]</a:t>
            </a:r>
            <a:r>
              <a:rPr lang="en-US" sz="2100" dirty="0">
                <a:solidFill>
                  <a:srgbClr val="00B0F0"/>
                </a:solidFill>
              </a:rPr>
              <a:t> </a:t>
            </a:r>
            <a:endParaRPr lang="en-US" sz="2100" dirty="0" smtClean="0">
              <a:solidFill>
                <a:srgbClr val="00B0F0"/>
              </a:solidFill>
            </a:endParaRPr>
          </a:p>
          <a:p>
            <a:pPr marL="114300" indent="0">
              <a:buNone/>
            </a:pPr>
            <a:r>
              <a:rPr lang="en-US" sz="2100" dirty="0" smtClean="0">
                <a:solidFill>
                  <a:srgbClr val="00B0F0"/>
                </a:solidFill>
              </a:rPr>
              <a:t>            list2 </a:t>
            </a:r>
            <a:r>
              <a:rPr lang="en-US" sz="2100" dirty="0">
                <a:solidFill>
                  <a:srgbClr val="00B0F0"/>
                </a:solidFill>
              </a:rPr>
              <a:t>=</a:t>
            </a:r>
            <a:r>
              <a:rPr lang="en-US" sz="2100" dirty="0">
                <a:solidFill>
                  <a:srgbClr val="00B0F0"/>
                </a:solidFill>
              </a:rPr>
              <a:t> </a:t>
            </a:r>
            <a:r>
              <a:rPr lang="en-US" sz="2100" dirty="0">
                <a:solidFill>
                  <a:srgbClr val="00B0F0"/>
                </a:solidFill>
              </a:rPr>
              <a:t>[1,</a:t>
            </a:r>
            <a:r>
              <a:rPr lang="en-US" sz="2100" dirty="0">
                <a:solidFill>
                  <a:srgbClr val="00B0F0"/>
                </a:solidFill>
              </a:rPr>
              <a:t> </a:t>
            </a:r>
            <a:r>
              <a:rPr lang="en-US" sz="2100" dirty="0">
                <a:solidFill>
                  <a:srgbClr val="00B0F0"/>
                </a:solidFill>
              </a:rPr>
              <a:t>2,</a:t>
            </a:r>
            <a:r>
              <a:rPr lang="en-US" sz="2100" dirty="0">
                <a:solidFill>
                  <a:srgbClr val="00B0F0"/>
                </a:solidFill>
              </a:rPr>
              <a:t> </a:t>
            </a:r>
            <a:r>
              <a:rPr lang="en-US" sz="2100" dirty="0">
                <a:solidFill>
                  <a:srgbClr val="00B0F0"/>
                </a:solidFill>
              </a:rPr>
              <a:t>3,</a:t>
            </a:r>
            <a:r>
              <a:rPr lang="en-US" sz="2100" dirty="0">
                <a:solidFill>
                  <a:srgbClr val="00B0F0"/>
                </a:solidFill>
              </a:rPr>
              <a:t> </a:t>
            </a:r>
            <a:r>
              <a:rPr lang="en-US" sz="2100" dirty="0">
                <a:solidFill>
                  <a:srgbClr val="00B0F0"/>
                </a:solidFill>
              </a:rPr>
              <a:t>4,</a:t>
            </a:r>
            <a:r>
              <a:rPr lang="en-US" sz="2100" dirty="0">
                <a:solidFill>
                  <a:srgbClr val="00B0F0"/>
                </a:solidFill>
              </a:rPr>
              <a:t> </a:t>
            </a:r>
            <a:r>
              <a:rPr lang="en-US" sz="2100" dirty="0">
                <a:solidFill>
                  <a:srgbClr val="00B0F0"/>
                </a:solidFill>
              </a:rPr>
              <a:t>5,</a:t>
            </a:r>
            <a:r>
              <a:rPr lang="en-US" sz="2100" dirty="0">
                <a:solidFill>
                  <a:srgbClr val="00B0F0"/>
                </a:solidFill>
              </a:rPr>
              <a:t> </a:t>
            </a:r>
            <a:r>
              <a:rPr lang="en-US" sz="2100" dirty="0">
                <a:solidFill>
                  <a:srgbClr val="00B0F0"/>
                </a:solidFill>
              </a:rPr>
              <a:t>6,</a:t>
            </a:r>
            <a:r>
              <a:rPr lang="en-US" sz="2100" dirty="0">
                <a:solidFill>
                  <a:srgbClr val="00B0F0"/>
                </a:solidFill>
              </a:rPr>
              <a:t> </a:t>
            </a:r>
            <a:r>
              <a:rPr lang="en-US" sz="2100" dirty="0">
                <a:solidFill>
                  <a:srgbClr val="00B0F0"/>
                </a:solidFill>
              </a:rPr>
              <a:t>7</a:t>
            </a:r>
            <a:r>
              <a:rPr lang="en-US" sz="2100" dirty="0">
                <a:solidFill>
                  <a:srgbClr val="00B0F0"/>
                </a:solidFill>
              </a:rPr>
              <a:t> </a:t>
            </a:r>
            <a:r>
              <a:rPr lang="en-US" sz="2100" dirty="0">
                <a:solidFill>
                  <a:srgbClr val="00B0F0"/>
                </a:solidFill>
              </a:rPr>
              <a:t>]</a:t>
            </a:r>
            <a:r>
              <a:rPr lang="en-US" sz="2100" dirty="0">
                <a:solidFill>
                  <a:srgbClr val="00B0F0"/>
                </a:solidFill>
              </a:rPr>
              <a:t> </a:t>
            </a:r>
            <a:endParaRPr lang="en-US" sz="2100" dirty="0" smtClean="0">
              <a:solidFill>
                <a:srgbClr val="00B0F0"/>
              </a:solidFill>
            </a:endParaRPr>
          </a:p>
          <a:p>
            <a:pPr marL="114300" indent="0">
              <a:buNone/>
            </a:pPr>
            <a:r>
              <a:rPr lang="en-US" sz="2100" dirty="0" smtClean="0">
                <a:solidFill>
                  <a:srgbClr val="00B0F0"/>
                </a:solidFill>
              </a:rPr>
              <a:t>            print </a:t>
            </a:r>
            <a:r>
              <a:rPr lang="en-US" sz="2100" dirty="0">
                <a:solidFill>
                  <a:srgbClr val="00B0F0"/>
                </a:solidFill>
              </a:rPr>
              <a:t>("list1[0]: ",</a:t>
            </a:r>
            <a:r>
              <a:rPr lang="en-US" sz="2100" dirty="0">
                <a:solidFill>
                  <a:srgbClr val="00B0F0"/>
                </a:solidFill>
              </a:rPr>
              <a:t> list1</a:t>
            </a:r>
            <a:r>
              <a:rPr lang="en-US" sz="2100" dirty="0">
                <a:solidFill>
                  <a:srgbClr val="00B0F0"/>
                </a:solidFill>
              </a:rPr>
              <a:t>[0])</a:t>
            </a:r>
            <a:r>
              <a:rPr lang="en-US" sz="2100" dirty="0">
                <a:solidFill>
                  <a:srgbClr val="00B0F0"/>
                </a:solidFill>
              </a:rPr>
              <a:t> </a:t>
            </a:r>
            <a:endParaRPr lang="en-US" sz="2100" dirty="0" smtClean="0">
              <a:solidFill>
                <a:srgbClr val="00B0F0"/>
              </a:solidFill>
            </a:endParaRPr>
          </a:p>
          <a:p>
            <a:pPr marL="114300" indent="0">
              <a:buNone/>
            </a:pPr>
            <a:r>
              <a:rPr lang="en-US" sz="2100" dirty="0" smtClean="0">
                <a:solidFill>
                  <a:srgbClr val="00B0F0"/>
                </a:solidFill>
              </a:rPr>
              <a:t>             print </a:t>
            </a:r>
            <a:r>
              <a:rPr lang="en-US" sz="2100" dirty="0">
                <a:solidFill>
                  <a:srgbClr val="00B0F0"/>
                </a:solidFill>
              </a:rPr>
              <a:t>("list2[1:5]: ",</a:t>
            </a:r>
            <a:r>
              <a:rPr lang="en-US" sz="2100" dirty="0">
                <a:solidFill>
                  <a:srgbClr val="00B0F0"/>
                </a:solidFill>
              </a:rPr>
              <a:t> list2</a:t>
            </a:r>
            <a:r>
              <a:rPr lang="en-US" sz="2100" dirty="0">
                <a:solidFill>
                  <a:srgbClr val="00B0F0"/>
                </a:solidFill>
              </a:rPr>
              <a:t>[1:5</a:t>
            </a:r>
            <a:r>
              <a:rPr lang="en-US" dirty="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1868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8260672" cy="1039427"/>
          </a:xfrm>
        </p:spPr>
        <p:txBody>
          <a:bodyPr>
            <a:normAutofit fontScale="90000"/>
          </a:bodyPr>
          <a:lstStyle/>
          <a:p>
            <a:r>
              <a:rPr lang="en-US" sz="4900" dirty="0"/>
              <a:t>Updating Lists</a:t>
            </a:r>
            <a:r>
              <a:rPr lang="en-US" dirty="0"/>
              <a:t/>
            </a:r>
            <a:br>
              <a:rPr lang="en-US" dirty="0"/>
            </a:br>
            <a:endParaRPr lang="en-US" dirty="0"/>
          </a:p>
        </p:txBody>
      </p:sp>
      <p:sp>
        <p:nvSpPr>
          <p:cNvPr id="3" name="Content Placeholder 2"/>
          <p:cNvSpPr>
            <a:spLocks noGrp="1"/>
          </p:cNvSpPr>
          <p:nvPr>
            <p:ph idx="1"/>
          </p:nvPr>
        </p:nvSpPr>
        <p:spPr>
          <a:xfrm>
            <a:off x="1447800" y="2438400"/>
            <a:ext cx="6400800" cy="3048001"/>
          </a:xfrm>
        </p:spPr>
        <p:txBody>
          <a:bodyPr>
            <a:normAutofit fontScale="92500" lnSpcReduction="10000"/>
          </a:bodyPr>
          <a:lstStyle/>
          <a:p>
            <a:pPr marL="114300" indent="0">
              <a:buNone/>
            </a:pPr>
            <a:r>
              <a:rPr lang="en-US" dirty="0" smtClean="0">
                <a:solidFill>
                  <a:schemeClr val="tx1">
                    <a:lumMod val="95000"/>
                    <a:lumOff val="5000"/>
                  </a:schemeClr>
                </a:solidFill>
                <a:latin typeface="Arial" panose="020B0604020202020204" pitchFamily="34" charset="0"/>
                <a:cs typeface="Arial" panose="020B0604020202020204" pitchFamily="34" charset="0"/>
              </a:rPr>
              <a:t>We can update list by defining value to list index.</a:t>
            </a:r>
          </a:p>
          <a:p>
            <a:pPr marL="114300" indent="0">
              <a:buNone/>
            </a:pPr>
            <a:endParaRPr lang="en-US" dirty="0">
              <a:solidFill>
                <a:srgbClr val="FF0000"/>
              </a:solidFill>
            </a:endParaRPr>
          </a:p>
          <a:p>
            <a:pPr marL="114300" indent="0">
              <a:buNone/>
            </a:pPr>
            <a:r>
              <a:rPr lang="en-US" dirty="0" smtClean="0">
                <a:solidFill>
                  <a:srgbClr val="FF0000"/>
                </a:solidFill>
              </a:rPr>
              <a:t>#!/</a:t>
            </a:r>
            <a:r>
              <a:rPr lang="en-US" dirty="0">
                <a:solidFill>
                  <a:srgbClr val="FF0000"/>
                </a:solidFill>
              </a:rPr>
              <a:t>usr/bin/python3</a:t>
            </a:r>
            <a:r>
              <a:rPr lang="en-US" dirty="0">
                <a:solidFill>
                  <a:srgbClr val="FF0000"/>
                </a:solidFill>
              </a:rPr>
              <a:t> </a:t>
            </a:r>
            <a:endParaRPr lang="en-US" dirty="0" smtClean="0">
              <a:solidFill>
                <a:srgbClr val="FF0000"/>
              </a:solidFill>
            </a:endParaRPr>
          </a:p>
          <a:p>
            <a:pPr marL="114300" indent="0">
              <a:buNone/>
            </a:pPr>
            <a:r>
              <a:rPr lang="en-US" dirty="0" smtClean="0">
                <a:solidFill>
                  <a:srgbClr val="FF0000"/>
                </a:solidFill>
              </a:rPr>
              <a:t>list </a:t>
            </a:r>
            <a:r>
              <a:rPr lang="en-US" dirty="0">
                <a:solidFill>
                  <a:srgbClr val="FF0000"/>
                </a:solidFill>
              </a:rPr>
              <a:t>=</a:t>
            </a:r>
            <a:r>
              <a:rPr lang="en-US" dirty="0">
                <a:solidFill>
                  <a:srgbClr val="FF0000"/>
                </a:solidFill>
              </a:rPr>
              <a:t> </a:t>
            </a:r>
            <a:r>
              <a:rPr lang="en-US" dirty="0">
                <a:solidFill>
                  <a:srgbClr val="FF0000"/>
                </a:solidFill>
              </a:rPr>
              <a:t>['physics',</a:t>
            </a:r>
            <a:r>
              <a:rPr lang="en-US" dirty="0">
                <a:solidFill>
                  <a:srgbClr val="FF0000"/>
                </a:solidFill>
              </a:rPr>
              <a:t> </a:t>
            </a:r>
            <a:r>
              <a:rPr lang="en-US" dirty="0">
                <a:solidFill>
                  <a:srgbClr val="FF0000"/>
                </a:solidFill>
              </a:rPr>
              <a:t>'chemistry',</a:t>
            </a:r>
            <a:r>
              <a:rPr lang="en-US" dirty="0">
                <a:solidFill>
                  <a:srgbClr val="FF0000"/>
                </a:solidFill>
              </a:rPr>
              <a:t> </a:t>
            </a:r>
            <a:r>
              <a:rPr lang="en-US" dirty="0">
                <a:solidFill>
                  <a:srgbClr val="FF0000"/>
                </a:solidFill>
              </a:rPr>
              <a:t>1997,</a:t>
            </a:r>
            <a:r>
              <a:rPr lang="en-US" dirty="0">
                <a:solidFill>
                  <a:srgbClr val="FF0000"/>
                </a:solidFill>
              </a:rPr>
              <a:t> </a:t>
            </a:r>
            <a:r>
              <a:rPr lang="en-US" dirty="0">
                <a:solidFill>
                  <a:srgbClr val="FF0000"/>
                </a:solidFill>
              </a:rPr>
              <a:t>2000]</a:t>
            </a:r>
            <a:r>
              <a:rPr lang="en-US" dirty="0">
                <a:solidFill>
                  <a:srgbClr val="FF0000"/>
                </a:solidFill>
              </a:rPr>
              <a:t> </a:t>
            </a:r>
            <a:endParaRPr lang="en-US" dirty="0" smtClean="0">
              <a:solidFill>
                <a:srgbClr val="FF0000"/>
              </a:solidFill>
            </a:endParaRPr>
          </a:p>
          <a:p>
            <a:pPr marL="114300" indent="0">
              <a:buNone/>
            </a:pPr>
            <a:r>
              <a:rPr lang="en-US" dirty="0" smtClean="0">
                <a:solidFill>
                  <a:srgbClr val="FF0000"/>
                </a:solidFill>
              </a:rPr>
              <a:t>print </a:t>
            </a:r>
            <a:r>
              <a:rPr lang="en-US" dirty="0">
                <a:solidFill>
                  <a:srgbClr val="FF0000"/>
                </a:solidFill>
              </a:rPr>
              <a:t>("Value available at index 2 : ",</a:t>
            </a:r>
            <a:r>
              <a:rPr lang="en-US" dirty="0">
                <a:solidFill>
                  <a:srgbClr val="FF0000"/>
                </a:solidFill>
              </a:rPr>
              <a:t> list</a:t>
            </a:r>
            <a:r>
              <a:rPr lang="en-US" dirty="0">
                <a:solidFill>
                  <a:srgbClr val="FF0000"/>
                </a:solidFill>
              </a:rPr>
              <a:t>[2</a:t>
            </a:r>
            <a:r>
              <a:rPr lang="en-US" dirty="0" smtClean="0">
                <a:solidFill>
                  <a:srgbClr val="FF0000"/>
                </a:solidFill>
              </a:rPr>
              <a:t>])</a:t>
            </a:r>
          </a:p>
          <a:p>
            <a:pPr marL="114300" indent="0">
              <a:buNone/>
            </a:pPr>
            <a:r>
              <a:rPr lang="en-US" dirty="0" smtClean="0">
                <a:solidFill>
                  <a:srgbClr val="FF0000"/>
                </a:solidFill>
              </a:rPr>
              <a:t>list[2</a:t>
            </a:r>
            <a:r>
              <a:rPr lang="en-US" dirty="0">
                <a:solidFill>
                  <a:srgbClr val="FF0000"/>
                </a:solidFill>
              </a:rPr>
              <a:t>]</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2001</a:t>
            </a:r>
            <a:r>
              <a:rPr lang="en-US" dirty="0">
                <a:solidFill>
                  <a:srgbClr val="FF0000"/>
                </a:solidFill>
              </a:rPr>
              <a:t> </a:t>
            </a:r>
            <a:endParaRPr lang="en-US" dirty="0" smtClean="0">
              <a:solidFill>
                <a:srgbClr val="FF0000"/>
              </a:solidFill>
            </a:endParaRPr>
          </a:p>
          <a:p>
            <a:pPr marL="114300" indent="0">
              <a:buNone/>
            </a:pPr>
            <a:r>
              <a:rPr lang="en-US" dirty="0" smtClean="0">
                <a:solidFill>
                  <a:srgbClr val="FF0000"/>
                </a:solidFill>
              </a:rPr>
              <a:t>print </a:t>
            </a:r>
            <a:r>
              <a:rPr lang="en-US" dirty="0">
                <a:solidFill>
                  <a:srgbClr val="FF0000"/>
                </a:solidFill>
              </a:rPr>
              <a:t>("New value available at index 2 : ",</a:t>
            </a:r>
            <a:r>
              <a:rPr lang="en-US" dirty="0">
                <a:solidFill>
                  <a:srgbClr val="FF0000"/>
                </a:solidFill>
              </a:rPr>
              <a:t> list</a:t>
            </a:r>
            <a:r>
              <a:rPr lang="en-US" dirty="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56782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1200"/>
            <a:ext cx="6400800" cy="685800"/>
          </a:xfrm>
        </p:spPr>
        <p:txBody>
          <a:bodyPr>
            <a:normAutofit fontScale="90000"/>
          </a:bodyPr>
          <a:lstStyle/>
          <a:p>
            <a:r>
              <a:rPr lang="en-US" dirty="0"/>
              <a:t>Delete List Elements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114300" indent="0">
              <a:buNone/>
            </a:pPr>
            <a:r>
              <a:rPr lang="en-US" sz="3200" dirty="0">
                <a:solidFill>
                  <a:srgbClr val="FF0000"/>
                </a:solidFill>
              </a:rPr>
              <a:t>#!/usr/bin/python3</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list </a:t>
            </a:r>
            <a:r>
              <a:rPr lang="en-US" sz="3200" dirty="0">
                <a:solidFill>
                  <a:srgbClr val="FF0000"/>
                </a:solidFill>
              </a:rPr>
              <a:t>=</a:t>
            </a:r>
            <a:r>
              <a:rPr lang="en-US" sz="3200" dirty="0">
                <a:solidFill>
                  <a:srgbClr val="FF0000"/>
                </a:solidFill>
              </a:rPr>
              <a:t> </a:t>
            </a:r>
            <a:r>
              <a:rPr lang="en-US" sz="3200" dirty="0">
                <a:solidFill>
                  <a:srgbClr val="FF0000"/>
                </a:solidFill>
              </a:rPr>
              <a:t>['physics',</a:t>
            </a:r>
            <a:r>
              <a:rPr lang="en-US" sz="3200" dirty="0">
                <a:solidFill>
                  <a:srgbClr val="FF0000"/>
                </a:solidFill>
              </a:rPr>
              <a:t> </a:t>
            </a:r>
            <a:r>
              <a:rPr lang="en-US" sz="3200" dirty="0">
                <a:solidFill>
                  <a:srgbClr val="FF0000"/>
                </a:solidFill>
              </a:rPr>
              <a:t>'chemistry',</a:t>
            </a:r>
            <a:r>
              <a:rPr lang="en-US" sz="3200" dirty="0">
                <a:solidFill>
                  <a:srgbClr val="FF0000"/>
                </a:solidFill>
              </a:rPr>
              <a:t> </a:t>
            </a:r>
            <a:r>
              <a:rPr lang="en-US" sz="3200" dirty="0">
                <a:solidFill>
                  <a:srgbClr val="FF0000"/>
                </a:solidFill>
              </a:rPr>
              <a:t>1997,</a:t>
            </a:r>
            <a:r>
              <a:rPr lang="en-US" sz="3200" dirty="0">
                <a:solidFill>
                  <a:srgbClr val="FF0000"/>
                </a:solidFill>
              </a:rPr>
              <a:t> </a:t>
            </a:r>
            <a:r>
              <a:rPr lang="en-US" sz="3200" dirty="0">
                <a:solidFill>
                  <a:srgbClr val="FF0000"/>
                </a:solidFill>
              </a:rPr>
              <a:t>2000]</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print </a:t>
            </a:r>
            <a:r>
              <a:rPr lang="en-US" sz="3200" dirty="0">
                <a:solidFill>
                  <a:srgbClr val="FF0000"/>
                </a:solidFill>
              </a:rPr>
              <a:t>(</a:t>
            </a:r>
            <a:r>
              <a:rPr lang="en-US" sz="3200" dirty="0">
                <a:solidFill>
                  <a:srgbClr val="FF0000"/>
                </a:solidFill>
              </a:rPr>
              <a:t>list</a:t>
            </a:r>
            <a:r>
              <a:rPr lang="en-US" sz="3200" dirty="0">
                <a:solidFill>
                  <a:srgbClr val="FF0000"/>
                </a:solidFill>
              </a:rPr>
              <a:t>)</a:t>
            </a:r>
            <a:r>
              <a:rPr lang="en-US" sz="3200" dirty="0">
                <a:solidFill>
                  <a:srgbClr val="FF0000"/>
                </a:solidFill>
              </a:rPr>
              <a:t> </a:t>
            </a:r>
            <a:r>
              <a:rPr lang="en-US" sz="3200" dirty="0">
                <a:solidFill>
                  <a:srgbClr val="FF0000"/>
                </a:solidFill>
              </a:rPr>
              <a:t>del</a:t>
            </a:r>
            <a:r>
              <a:rPr lang="en-US" sz="3200" dirty="0">
                <a:solidFill>
                  <a:srgbClr val="FF0000"/>
                </a:solidFill>
              </a:rPr>
              <a:t> list</a:t>
            </a:r>
            <a:r>
              <a:rPr lang="en-US" sz="3200" dirty="0">
                <a:solidFill>
                  <a:srgbClr val="FF0000"/>
                </a:solidFill>
              </a:rPr>
              <a:t>[2]</a:t>
            </a:r>
            <a:r>
              <a:rPr lang="en-US" sz="3200" dirty="0">
                <a:solidFill>
                  <a:srgbClr val="FF0000"/>
                </a:solidFill>
              </a:rPr>
              <a:t> </a:t>
            </a:r>
            <a:endParaRPr lang="en-US" sz="3200" dirty="0" smtClean="0">
              <a:solidFill>
                <a:srgbClr val="FF0000"/>
              </a:solidFill>
            </a:endParaRPr>
          </a:p>
          <a:p>
            <a:pPr marL="114300" indent="0">
              <a:buNone/>
            </a:pPr>
            <a:r>
              <a:rPr lang="en-US" sz="3200" dirty="0" smtClean="0">
                <a:solidFill>
                  <a:srgbClr val="FF0000"/>
                </a:solidFill>
              </a:rPr>
              <a:t>print </a:t>
            </a:r>
            <a:r>
              <a:rPr lang="en-US" sz="3200" dirty="0">
                <a:solidFill>
                  <a:srgbClr val="FF0000"/>
                </a:solidFill>
              </a:rPr>
              <a:t>("After deleting value at index 2 : ",</a:t>
            </a:r>
            <a:r>
              <a:rPr lang="en-US" sz="3200" dirty="0">
                <a:solidFill>
                  <a:srgbClr val="FF0000"/>
                </a:solidFill>
              </a:rPr>
              <a:t> list</a:t>
            </a:r>
            <a:r>
              <a:rPr lang="en-US" sz="3200" dirty="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318823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905000"/>
            <a:ext cx="6400800" cy="685800"/>
          </a:xfrm>
        </p:spPr>
        <p:txBody>
          <a:bodyPr>
            <a:normAutofit fontScale="90000"/>
          </a:bodyPr>
          <a:lstStyle/>
          <a:p>
            <a:r>
              <a:rPr lang="en-US" dirty="0"/>
              <a:t>Basic List Operations</a:t>
            </a:r>
            <a:br>
              <a:rPr lang="en-US" dirty="0"/>
            </a:br>
            <a:endParaRPr lang="en-US" dirty="0"/>
          </a:p>
        </p:txBody>
      </p:sp>
      <p:sp>
        <p:nvSpPr>
          <p:cNvPr id="3" name="Content Placeholder 2"/>
          <p:cNvSpPr>
            <a:spLocks noGrp="1"/>
          </p:cNvSpPr>
          <p:nvPr>
            <p:ph idx="1"/>
          </p:nvPr>
        </p:nvSpPr>
        <p:spPr/>
        <p:txBody>
          <a:bodyPr>
            <a:normAutofit fontScale="92500"/>
          </a:bodyPr>
          <a:lstStyle/>
          <a:p>
            <a:r>
              <a:rPr lang="en-US" sz="3600" dirty="0"/>
              <a:t>Lists respond to the + and * operators much like strings; they mean concatenation and </a:t>
            </a:r>
            <a:r>
              <a:rPr lang="en-US" sz="3600" dirty="0" smtClean="0"/>
              <a:t>repetition.</a:t>
            </a:r>
          </a:p>
          <a:p>
            <a:pPr marL="114300" indent="0">
              <a:buNone/>
            </a:pPr>
            <a:r>
              <a:rPr lang="en-US" dirty="0"/>
              <a:t> </a:t>
            </a:r>
            <a:r>
              <a:rPr lang="en-US" dirty="0" smtClean="0"/>
              <a:t>     </a:t>
            </a:r>
            <a:endParaRPr lang="en-US" dirty="0"/>
          </a:p>
        </p:txBody>
      </p:sp>
    </p:spTree>
    <p:extLst>
      <p:ext uri="{BB962C8B-B14F-4D97-AF65-F5344CB8AC3E}">
        <p14:creationId xmlns:p14="http://schemas.microsoft.com/office/powerpoint/2010/main" val="394827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70545587"/>
              </p:ext>
            </p:extLst>
          </p:nvPr>
        </p:nvGraphicFramePr>
        <p:xfrm>
          <a:off x="1371600" y="1524000"/>
          <a:ext cx="6400800" cy="3766820"/>
        </p:xfrm>
        <a:graphic>
          <a:graphicData uri="http://schemas.openxmlformats.org/drawingml/2006/table">
            <a:tbl>
              <a:tblPr firstRow="1" bandRow="1">
                <a:tableStyleId>{5C22544A-7EE6-4342-B048-85BDC9FD1C3A}</a:tableStyleId>
              </a:tblPr>
              <a:tblGrid>
                <a:gridCol w="2133600"/>
                <a:gridCol w="2133600"/>
                <a:gridCol w="2133600"/>
              </a:tblGrid>
              <a:tr h="228600">
                <a:tc>
                  <a:txBody>
                    <a:bodyPr/>
                    <a:lstStyle/>
                    <a:p>
                      <a:pPr algn="ctr" fontAlgn="t"/>
                      <a:r>
                        <a:rPr lang="en-US" dirty="0">
                          <a:effectLst/>
                        </a:rPr>
                        <a:t>Python Expression</a:t>
                      </a:r>
                    </a:p>
                  </a:txBody>
                  <a:tcPr marL="76200" marR="76200" marT="76200" marB="76200"/>
                </a:tc>
                <a:tc>
                  <a:txBody>
                    <a:bodyPr/>
                    <a:lstStyle/>
                    <a:p>
                      <a:pPr algn="ctr" fontAlgn="t"/>
                      <a:r>
                        <a:rPr lang="en-US" dirty="0">
                          <a:effectLst/>
                        </a:rPr>
                        <a:t>Results</a:t>
                      </a:r>
                    </a:p>
                  </a:txBody>
                  <a:tcPr marL="76200" marR="76200" marT="76200" marB="76200"/>
                </a:tc>
                <a:tc>
                  <a:txBody>
                    <a:bodyPr/>
                    <a:lstStyle/>
                    <a:p>
                      <a:pPr algn="ctr" fontAlgn="t"/>
                      <a:r>
                        <a:rPr lang="en-US" dirty="0">
                          <a:effectLst/>
                        </a:rPr>
                        <a:t>Description</a:t>
                      </a:r>
                    </a:p>
                  </a:txBody>
                  <a:tcPr marL="76200" marR="76200" marT="76200" marB="76200"/>
                </a:tc>
              </a:tr>
              <a:tr h="609600">
                <a:tc>
                  <a:txBody>
                    <a:bodyPr/>
                    <a:lstStyle/>
                    <a:p>
                      <a:pPr fontAlgn="t"/>
                      <a:r>
                        <a:rPr lang="en-US" dirty="0">
                          <a:effectLst/>
                        </a:rPr>
                        <a:t>len([1, 2, 3])</a:t>
                      </a:r>
                    </a:p>
                  </a:txBody>
                  <a:tcPr marL="76200" marR="76200" marT="76200" marB="76200"/>
                </a:tc>
                <a:tc>
                  <a:txBody>
                    <a:bodyPr/>
                    <a:lstStyle/>
                    <a:p>
                      <a:pPr fontAlgn="t"/>
                      <a:r>
                        <a:rPr lang="en-US" dirty="0">
                          <a:effectLst/>
                        </a:rPr>
                        <a:t>3</a:t>
                      </a:r>
                    </a:p>
                  </a:txBody>
                  <a:tcPr marL="76200" marR="76200" marT="76200" marB="76200"/>
                </a:tc>
                <a:tc>
                  <a:txBody>
                    <a:bodyPr/>
                    <a:lstStyle/>
                    <a:p>
                      <a:pPr fontAlgn="t"/>
                      <a:r>
                        <a:rPr lang="en-US" dirty="0">
                          <a:effectLst/>
                        </a:rPr>
                        <a:t>Length</a:t>
                      </a:r>
                    </a:p>
                  </a:txBody>
                  <a:tcPr marL="76200" marR="76200" marT="76200" marB="76200"/>
                </a:tc>
              </a:tr>
              <a:tr h="609600">
                <a:tc>
                  <a:txBody>
                    <a:bodyPr/>
                    <a:lstStyle/>
                    <a:p>
                      <a:pPr fontAlgn="t"/>
                      <a:r>
                        <a:rPr lang="en-US" dirty="0">
                          <a:effectLst/>
                        </a:rPr>
                        <a:t>[1, 2, 3] + [4, 5, 6]</a:t>
                      </a:r>
                    </a:p>
                  </a:txBody>
                  <a:tcPr marL="76200" marR="76200" marT="76200" marB="76200"/>
                </a:tc>
                <a:tc>
                  <a:txBody>
                    <a:bodyPr/>
                    <a:lstStyle/>
                    <a:p>
                      <a:pPr fontAlgn="t"/>
                      <a:r>
                        <a:rPr lang="en-US" dirty="0">
                          <a:effectLst/>
                        </a:rPr>
                        <a:t>[1, 2, 3, 4, 5, 6]</a:t>
                      </a:r>
                    </a:p>
                  </a:txBody>
                  <a:tcPr marL="76200" marR="76200" marT="76200" marB="76200"/>
                </a:tc>
                <a:tc>
                  <a:txBody>
                    <a:bodyPr/>
                    <a:lstStyle/>
                    <a:p>
                      <a:pPr fontAlgn="t"/>
                      <a:r>
                        <a:rPr lang="en-US" dirty="0">
                          <a:effectLst/>
                        </a:rPr>
                        <a:t>Concatenation</a:t>
                      </a:r>
                    </a:p>
                  </a:txBody>
                  <a:tcPr marL="76200" marR="76200" marT="76200" marB="76200"/>
                </a:tc>
              </a:tr>
              <a:tr h="457200">
                <a:tc>
                  <a:txBody>
                    <a:bodyPr/>
                    <a:lstStyle/>
                    <a:p>
                      <a:pPr fontAlgn="t"/>
                      <a:r>
                        <a:rPr lang="en-US" dirty="0">
                          <a:effectLst/>
                        </a:rPr>
                        <a:t>['Hi!'] * 4</a:t>
                      </a:r>
                    </a:p>
                  </a:txBody>
                  <a:tcPr marL="76200" marR="76200" marT="76200" marB="76200"/>
                </a:tc>
                <a:tc>
                  <a:txBody>
                    <a:bodyPr/>
                    <a:lstStyle/>
                    <a:p>
                      <a:pPr fontAlgn="t"/>
                      <a:r>
                        <a:rPr lang="en-US" dirty="0">
                          <a:effectLst/>
                        </a:rPr>
                        <a:t>['Hi!', 'Hi!', 'Hi!', 'Hi!']</a:t>
                      </a:r>
                    </a:p>
                  </a:txBody>
                  <a:tcPr marL="76200" marR="76200" marT="76200" marB="76200"/>
                </a:tc>
                <a:tc>
                  <a:txBody>
                    <a:bodyPr/>
                    <a:lstStyle/>
                    <a:p>
                      <a:pPr fontAlgn="t"/>
                      <a:r>
                        <a:rPr lang="en-US" dirty="0">
                          <a:effectLst/>
                        </a:rPr>
                        <a:t>Repetition</a:t>
                      </a:r>
                    </a:p>
                  </a:txBody>
                  <a:tcPr marL="76200" marR="76200" marT="76200" marB="76200"/>
                </a:tc>
              </a:tr>
              <a:tr h="609600">
                <a:tc>
                  <a:txBody>
                    <a:bodyPr/>
                    <a:lstStyle/>
                    <a:p>
                      <a:pPr fontAlgn="t"/>
                      <a:r>
                        <a:rPr lang="en-US" dirty="0">
                          <a:effectLst/>
                        </a:rPr>
                        <a:t>3 in [1, 2, 3]</a:t>
                      </a:r>
                    </a:p>
                  </a:txBody>
                  <a:tcPr marL="76200" marR="76200" marT="76200" marB="76200"/>
                </a:tc>
                <a:tc>
                  <a:txBody>
                    <a:bodyPr/>
                    <a:lstStyle/>
                    <a:p>
                      <a:pPr fontAlgn="t"/>
                      <a:r>
                        <a:rPr lang="en-US" dirty="0">
                          <a:effectLst/>
                        </a:rPr>
                        <a:t>True</a:t>
                      </a:r>
                    </a:p>
                  </a:txBody>
                  <a:tcPr marL="76200" marR="76200" marT="76200" marB="76200"/>
                </a:tc>
                <a:tc>
                  <a:txBody>
                    <a:bodyPr/>
                    <a:lstStyle/>
                    <a:p>
                      <a:pPr fontAlgn="t"/>
                      <a:r>
                        <a:rPr lang="en-US" dirty="0">
                          <a:effectLst/>
                        </a:rPr>
                        <a:t>Membership</a:t>
                      </a:r>
                    </a:p>
                  </a:txBody>
                  <a:tcPr marL="76200" marR="76200" marT="76200" marB="76200"/>
                </a:tc>
              </a:tr>
              <a:tr h="1054100">
                <a:tc>
                  <a:txBody>
                    <a:bodyPr/>
                    <a:lstStyle/>
                    <a:p>
                      <a:pPr fontAlgn="t"/>
                      <a:r>
                        <a:rPr lang="en-US" dirty="0">
                          <a:effectLst/>
                        </a:rPr>
                        <a:t>for x in [1,2,3] : print (x,end = ' ')</a:t>
                      </a:r>
                    </a:p>
                  </a:txBody>
                  <a:tcPr marL="76200" marR="76200" marT="76200" marB="76200"/>
                </a:tc>
                <a:tc>
                  <a:txBody>
                    <a:bodyPr/>
                    <a:lstStyle/>
                    <a:p>
                      <a:pPr fontAlgn="t"/>
                      <a:r>
                        <a:rPr lang="en-US" dirty="0">
                          <a:effectLst/>
                        </a:rPr>
                        <a:t>1 2 3</a:t>
                      </a:r>
                    </a:p>
                  </a:txBody>
                  <a:tcPr marL="76200" marR="76200" marT="76200" marB="76200"/>
                </a:tc>
                <a:tc>
                  <a:txBody>
                    <a:bodyPr/>
                    <a:lstStyle/>
                    <a:p>
                      <a:pPr fontAlgn="t"/>
                      <a:r>
                        <a:rPr lang="en-US" dirty="0">
                          <a:effectLst/>
                        </a:rPr>
                        <a:t>Iteration</a:t>
                      </a:r>
                    </a:p>
                  </a:txBody>
                  <a:tcPr marL="76200" marR="76200" marT="76200" marB="76200"/>
                </a:tc>
              </a:tr>
            </a:tbl>
          </a:graphicData>
        </a:graphic>
      </p:graphicFrame>
    </p:spTree>
    <p:extLst>
      <p:ext uri="{BB962C8B-B14F-4D97-AF65-F5344CB8AC3E}">
        <p14:creationId xmlns:p14="http://schemas.microsoft.com/office/powerpoint/2010/main" val="339352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199104"/>
              </p:ext>
            </p:extLst>
          </p:nvPr>
        </p:nvGraphicFramePr>
        <p:xfrm>
          <a:off x="0" y="0"/>
          <a:ext cx="9144000" cy="6995160"/>
        </p:xfrm>
        <a:graphic>
          <a:graphicData uri="http://schemas.openxmlformats.org/drawingml/2006/table">
            <a:tbl>
              <a:tblPr firstRow="1" bandRow="1">
                <a:tableStyleId>{5C22544A-7EE6-4342-B048-85BDC9FD1C3A}</a:tableStyleId>
              </a:tblPr>
              <a:tblGrid>
                <a:gridCol w="2667000"/>
                <a:gridCol w="6477000"/>
              </a:tblGrid>
              <a:tr h="685800">
                <a:tc>
                  <a:txBody>
                    <a:bodyPr/>
                    <a:lstStyle/>
                    <a:p>
                      <a:pPr algn="l" fontAlgn="t"/>
                      <a:r>
                        <a:rPr lang="en-US" dirty="0" smtClean="0">
                          <a:effectLst/>
                        </a:rPr>
                        <a:t>               S.No</a:t>
                      </a:r>
                      <a:r>
                        <a:rPr lang="en-US" dirty="0">
                          <a:effectLst/>
                        </a:rPr>
                        <a:t>.</a:t>
                      </a:r>
                    </a:p>
                  </a:txBody>
                  <a:tcPr marL="76200" marR="76200" marT="76200" marB="76200"/>
                </a:tc>
                <a:tc>
                  <a:txBody>
                    <a:bodyPr/>
                    <a:lstStyle/>
                    <a:p>
                      <a:pPr algn="ctr" fontAlgn="t"/>
                      <a:r>
                        <a:rPr lang="en-US" dirty="0">
                          <a:effectLst/>
                        </a:rPr>
                        <a:t>Methods &amp; Description</a:t>
                      </a:r>
                    </a:p>
                  </a:txBody>
                  <a:tcPr marL="76200" marR="76200" marT="76200" marB="76200"/>
                </a:tc>
              </a:tr>
              <a:tr h="685800">
                <a:tc>
                  <a:txBody>
                    <a:bodyPr/>
                    <a:lstStyle/>
                    <a:p>
                      <a:pPr algn="ctr" fontAlgn="ctr"/>
                      <a:r>
                        <a:rPr lang="en-US" dirty="0">
                          <a:effectLst/>
                        </a:rPr>
                        <a:t>1</a:t>
                      </a:r>
                    </a:p>
                  </a:txBody>
                  <a:tcPr marL="76200" marR="76200" marT="76200" marB="76200" anchor="ctr"/>
                </a:tc>
                <a:tc>
                  <a:txBody>
                    <a:bodyPr/>
                    <a:lstStyle/>
                    <a:p>
                      <a:pPr algn="just" fontAlgn="t"/>
                      <a:r>
                        <a:rPr lang="en-US" b="1" u="none" strike="noStrike" dirty="0">
                          <a:solidFill>
                            <a:srgbClr val="313131"/>
                          </a:solidFill>
                          <a:effectLst/>
                        </a:rPr>
                        <a:t>list.append(obj</a:t>
                      </a:r>
                      <a:r>
                        <a:rPr lang="en-US" b="1" u="none" strike="noStrike" dirty="0" smtClean="0">
                          <a:solidFill>
                            <a:srgbClr val="313131"/>
                          </a:solidFill>
                          <a:effectLst/>
                        </a:rPr>
                        <a:t>):</a:t>
                      </a:r>
                    </a:p>
                    <a:p>
                      <a:pPr algn="just" fontAlgn="t"/>
                      <a:r>
                        <a:rPr lang="en-US" dirty="0" smtClean="0">
                          <a:solidFill>
                            <a:srgbClr val="000000"/>
                          </a:solidFill>
                          <a:effectLst/>
                        </a:rPr>
                        <a:t>Appends </a:t>
                      </a:r>
                      <a:r>
                        <a:rPr lang="en-US" dirty="0">
                          <a:solidFill>
                            <a:srgbClr val="000000"/>
                          </a:solidFill>
                          <a:effectLst/>
                        </a:rPr>
                        <a:t>object obj to list</a:t>
                      </a:r>
                    </a:p>
                  </a:txBody>
                  <a:tcPr marL="76200" marR="76200" marT="76200" marB="76200"/>
                </a:tc>
              </a:tr>
              <a:tr h="685800">
                <a:tc>
                  <a:txBody>
                    <a:bodyPr/>
                    <a:lstStyle/>
                    <a:p>
                      <a:pPr algn="ctr" fontAlgn="ctr"/>
                      <a:r>
                        <a:rPr lang="en-US" dirty="0">
                          <a:effectLst/>
                        </a:rPr>
                        <a:t>2</a:t>
                      </a:r>
                    </a:p>
                  </a:txBody>
                  <a:tcPr marL="76200" marR="76200" marT="76200" marB="76200" anchor="ctr"/>
                </a:tc>
                <a:tc>
                  <a:txBody>
                    <a:bodyPr/>
                    <a:lstStyle/>
                    <a:p>
                      <a:pPr algn="just" fontAlgn="t"/>
                      <a:r>
                        <a:rPr lang="en-US" b="1" u="none" strike="noStrike" dirty="0">
                          <a:solidFill>
                            <a:srgbClr val="313131"/>
                          </a:solidFill>
                          <a:effectLst/>
                        </a:rPr>
                        <a:t>list.count(obj</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count of how many times obj occurs in list</a:t>
                      </a:r>
                    </a:p>
                  </a:txBody>
                  <a:tcPr marL="76200" marR="76200" marT="76200" marB="76200"/>
                </a:tc>
              </a:tr>
              <a:tr h="685800">
                <a:tc>
                  <a:txBody>
                    <a:bodyPr/>
                    <a:lstStyle/>
                    <a:p>
                      <a:pPr algn="ctr" fontAlgn="ctr"/>
                      <a:r>
                        <a:rPr lang="en-US" dirty="0">
                          <a:effectLst/>
                        </a:rPr>
                        <a:t>3</a:t>
                      </a:r>
                    </a:p>
                  </a:txBody>
                  <a:tcPr marL="76200" marR="76200" marT="76200" marB="76200" anchor="ctr"/>
                </a:tc>
                <a:tc>
                  <a:txBody>
                    <a:bodyPr/>
                    <a:lstStyle/>
                    <a:p>
                      <a:pPr algn="just" fontAlgn="t"/>
                      <a:r>
                        <a:rPr lang="en-US" b="1" u="none" strike="noStrike" dirty="0">
                          <a:solidFill>
                            <a:srgbClr val="313131"/>
                          </a:solidFill>
                          <a:effectLst/>
                        </a:rPr>
                        <a:t>list.extend(seq</a:t>
                      </a:r>
                      <a:r>
                        <a:rPr lang="en-US" b="1" u="none" strike="noStrike" dirty="0" smtClean="0">
                          <a:solidFill>
                            <a:srgbClr val="313131"/>
                          </a:solidFill>
                          <a:effectLst/>
                        </a:rPr>
                        <a:t>):</a:t>
                      </a:r>
                    </a:p>
                    <a:p>
                      <a:pPr algn="just" fontAlgn="t"/>
                      <a:r>
                        <a:rPr lang="en-US" dirty="0" smtClean="0">
                          <a:solidFill>
                            <a:srgbClr val="000000"/>
                          </a:solidFill>
                          <a:effectLst/>
                        </a:rPr>
                        <a:t>Appends </a:t>
                      </a:r>
                      <a:r>
                        <a:rPr lang="en-US" dirty="0">
                          <a:solidFill>
                            <a:srgbClr val="000000"/>
                          </a:solidFill>
                          <a:effectLst/>
                        </a:rPr>
                        <a:t>the contents of seq to list</a:t>
                      </a:r>
                    </a:p>
                  </a:txBody>
                  <a:tcPr marL="76200" marR="76200" marT="76200" marB="76200"/>
                </a:tc>
              </a:tr>
              <a:tr h="685800">
                <a:tc>
                  <a:txBody>
                    <a:bodyPr/>
                    <a:lstStyle/>
                    <a:p>
                      <a:pPr algn="ctr" fontAlgn="ctr"/>
                      <a:r>
                        <a:rPr lang="en-US" dirty="0">
                          <a:effectLst/>
                        </a:rPr>
                        <a:t>4</a:t>
                      </a:r>
                    </a:p>
                  </a:txBody>
                  <a:tcPr marL="76200" marR="76200" marT="76200" marB="76200" anchor="ctr"/>
                </a:tc>
                <a:tc>
                  <a:txBody>
                    <a:bodyPr/>
                    <a:lstStyle/>
                    <a:p>
                      <a:pPr algn="just" fontAlgn="t"/>
                      <a:r>
                        <a:rPr lang="en-US" b="1" u="none" strike="noStrike" dirty="0">
                          <a:solidFill>
                            <a:srgbClr val="313131"/>
                          </a:solidFill>
                          <a:effectLst/>
                        </a:rPr>
                        <a:t>list.index(obj</a:t>
                      </a:r>
                      <a:r>
                        <a:rPr lang="en-US" b="1" u="none" strike="noStrike" dirty="0" smtClean="0">
                          <a:solidFill>
                            <a:srgbClr val="313131"/>
                          </a:solidFill>
                          <a:effectLst/>
                        </a:rPr>
                        <a:t>):</a:t>
                      </a:r>
                    </a:p>
                    <a:p>
                      <a:pPr algn="just" fontAlgn="t"/>
                      <a:r>
                        <a:rPr lang="en-US" dirty="0" smtClean="0">
                          <a:solidFill>
                            <a:srgbClr val="000000"/>
                          </a:solidFill>
                          <a:effectLst/>
                        </a:rPr>
                        <a:t>Returns </a:t>
                      </a:r>
                      <a:r>
                        <a:rPr lang="en-US" dirty="0">
                          <a:solidFill>
                            <a:srgbClr val="000000"/>
                          </a:solidFill>
                          <a:effectLst/>
                        </a:rPr>
                        <a:t>the lowest index in list that obj appears</a:t>
                      </a:r>
                    </a:p>
                  </a:txBody>
                  <a:tcPr marL="76200" marR="76200" marT="76200" marB="76200"/>
                </a:tc>
              </a:tr>
              <a:tr h="685800">
                <a:tc>
                  <a:txBody>
                    <a:bodyPr/>
                    <a:lstStyle/>
                    <a:p>
                      <a:pPr algn="ctr" fontAlgn="ctr"/>
                      <a:r>
                        <a:rPr lang="en-US" dirty="0">
                          <a:effectLst/>
                        </a:rPr>
                        <a:t>5</a:t>
                      </a:r>
                    </a:p>
                  </a:txBody>
                  <a:tcPr marL="76200" marR="76200" marT="76200" marB="76200" anchor="ctr"/>
                </a:tc>
                <a:tc>
                  <a:txBody>
                    <a:bodyPr/>
                    <a:lstStyle/>
                    <a:p>
                      <a:pPr algn="just" fontAlgn="t"/>
                      <a:r>
                        <a:rPr lang="en-US" b="1" u="none" strike="noStrike" dirty="0">
                          <a:solidFill>
                            <a:srgbClr val="313131"/>
                          </a:solidFill>
                          <a:effectLst/>
                        </a:rPr>
                        <a:t>list.insert(index, obj</a:t>
                      </a:r>
                      <a:r>
                        <a:rPr lang="en-US" b="1" u="none" strike="noStrike" dirty="0" smtClean="0">
                          <a:solidFill>
                            <a:srgbClr val="313131"/>
                          </a:solidFill>
                          <a:effectLst/>
                        </a:rPr>
                        <a:t>):</a:t>
                      </a:r>
                    </a:p>
                    <a:p>
                      <a:pPr algn="just" fontAlgn="t"/>
                      <a:r>
                        <a:rPr lang="en-US" dirty="0" smtClean="0">
                          <a:solidFill>
                            <a:srgbClr val="000000"/>
                          </a:solidFill>
                          <a:effectLst/>
                        </a:rPr>
                        <a:t>Inserts </a:t>
                      </a:r>
                      <a:r>
                        <a:rPr lang="en-US" dirty="0">
                          <a:solidFill>
                            <a:srgbClr val="000000"/>
                          </a:solidFill>
                          <a:effectLst/>
                        </a:rPr>
                        <a:t>object obj into list at offset index</a:t>
                      </a:r>
                    </a:p>
                  </a:txBody>
                  <a:tcPr marL="76200" marR="76200" marT="76200" marB="76200"/>
                </a:tc>
              </a:tr>
              <a:tr h="685800">
                <a:tc>
                  <a:txBody>
                    <a:bodyPr/>
                    <a:lstStyle/>
                    <a:p>
                      <a:pPr algn="ctr" fontAlgn="ctr"/>
                      <a:r>
                        <a:rPr lang="en-US" dirty="0">
                          <a:effectLst/>
                        </a:rPr>
                        <a:t>6</a:t>
                      </a:r>
                    </a:p>
                  </a:txBody>
                  <a:tcPr marL="76200" marR="76200" marT="76200" marB="76200" anchor="ctr"/>
                </a:tc>
                <a:tc>
                  <a:txBody>
                    <a:bodyPr/>
                    <a:lstStyle/>
                    <a:p>
                      <a:pPr algn="just" fontAlgn="t"/>
                      <a:r>
                        <a:rPr lang="en-US" b="1" u="none" strike="noStrike" dirty="0">
                          <a:solidFill>
                            <a:srgbClr val="313131"/>
                          </a:solidFill>
                          <a:effectLst/>
                        </a:rPr>
                        <a:t>list.pop(obj = list[-1</a:t>
                      </a:r>
                      <a:r>
                        <a:rPr lang="en-US" b="1" u="none" strike="noStrike" dirty="0" smtClean="0">
                          <a:solidFill>
                            <a:srgbClr val="313131"/>
                          </a:solidFill>
                          <a:effectLst/>
                        </a:rPr>
                        <a:t>]):</a:t>
                      </a:r>
                    </a:p>
                    <a:p>
                      <a:pPr algn="just" fontAlgn="t"/>
                      <a:r>
                        <a:rPr lang="en-US" dirty="0" smtClean="0">
                          <a:solidFill>
                            <a:srgbClr val="000000"/>
                          </a:solidFill>
                          <a:effectLst/>
                        </a:rPr>
                        <a:t>Removes </a:t>
                      </a:r>
                      <a:r>
                        <a:rPr lang="en-US" dirty="0">
                          <a:solidFill>
                            <a:srgbClr val="000000"/>
                          </a:solidFill>
                          <a:effectLst/>
                        </a:rPr>
                        <a:t>and returns last object or obj from list</a:t>
                      </a:r>
                    </a:p>
                  </a:txBody>
                  <a:tcPr marL="76200" marR="76200" marT="76200" marB="76200"/>
                </a:tc>
              </a:tr>
              <a:tr h="685800">
                <a:tc>
                  <a:txBody>
                    <a:bodyPr/>
                    <a:lstStyle/>
                    <a:p>
                      <a:pPr algn="ctr" fontAlgn="ctr"/>
                      <a:r>
                        <a:rPr lang="en-US" dirty="0">
                          <a:effectLst/>
                        </a:rPr>
                        <a:t>7</a:t>
                      </a:r>
                    </a:p>
                  </a:txBody>
                  <a:tcPr marL="76200" marR="76200" marT="76200" marB="76200" anchor="ctr"/>
                </a:tc>
                <a:tc>
                  <a:txBody>
                    <a:bodyPr/>
                    <a:lstStyle/>
                    <a:p>
                      <a:pPr algn="just" fontAlgn="t"/>
                      <a:r>
                        <a:rPr lang="en-US" b="1" u="none" strike="noStrike" dirty="0">
                          <a:solidFill>
                            <a:srgbClr val="313131"/>
                          </a:solidFill>
                          <a:effectLst/>
                        </a:rPr>
                        <a:t>list.remove(obj</a:t>
                      </a:r>
                      <a:r>
                        <a:rPr lang="en-US" b="1" u="none" strike="noStrike" dirty="0" smtClean="0">
                          <a:solidFill>
                            <a:srgbClr val="313131"/>
                          </a:solidFill>
                          <a:effectLst/>
                        </a:rPr>
                        <a:t>):</a:t>
                      </a:r>
                    </a:p>
                    <a:p>
                      <a:pPr algn="just" fontAlgn="t"/>
                      <a:r>
                        <a:rPr lang="en-US" dirty="0" smtClean="0">
                          <a:solidFill>
                            <a:srgbClr val="000000"/>
                          </a:solidFill>
                          <a:effectLst/>
                        </a:rPr>
                        <a:t>Removes </a:t>
                      </a:r>
                      <a:r>
                        <a:rPr lang="en-US" dirty="0">
                          <a:solidFill>
                            <a:srgbClr val="000000"/>
                          </a:solidFill>
                          <a:effectLst/>
                        </a:rPr>
                        <a:t>object obj from list</a:t>
                      </a:r>
                    </a:p>
                  </a:txBody>
                  <a:tcPr marL="76200" marR="76200" marT="76200" marB="76200"/>
                </a:tc>
              </a:tr>
              <a:tr h="685800">
                <a:tc>
                  <a:txBody>
                    <a:bodyPr/>
                    <a:lstStyle/>
                    <a:p>
                      <a:pPr algn="ctr" fontAlgn="ctr"/>
                      <a:r>
                        <a:rPr lang="en-US" dirty="0">
                          <a:effectLst/>
                        </a:rPr>
                        <a:t>8</a:t>
                      </a:r>
                    </a:p>
                  </a:txBody>
                  <a:tcPr marL="76200" marR="76200" marT="76200" marB="76200" anchor="ctr"/>
                </a:tc>
                <a:tc>
                  <a:txBody>
                    <a:bodyPr/>
                    <a:lstStyle/>
                    <a:p>
                      <a:pPr algn="just" fontAlgn="t"/>
                      <a:r>
                        <a:rPr lang="en-US" b="1" u="none" strike="noStrike" dirty="0">
                          <a:solidFill>
                            <a:srgbClr val="313131"/>
                          </a:solidFill>
                          <a:effectLst/>
                        </a:rPr>
                        <a:t>list.reverse</a:t>
                      </a:r>
                      <a:r>
                        <a:rPr lang="en-US" b="1" u="none" strike="noStrike" dirty="0" smtClean="0">
                          <a:solidFill>
                            <a:srgbClr val="313131"/>
                          </a:solidFill>
                          <a:effectLst/>
                        </a:rPr>
                        <a:t>():</a:t>
                      </a:r>
                    </a:p>
                    <a:p>
                      <a:pPr algn="just" fontAlgn="t"/>
                      <a:r>
                        <a:rPr lang="en-US" dirty="0" smtClean="0">
                          <a:solidFill>
                            <a:srgbClr val="000000"/>
                          </a:solidFill>
                          <a:effectLst/>
                        </a:rPr>
                        <a:t>Reverses </a:t>
                      </a:r>
                      <a:r>
                        <a:rPr lang="en-US" dirty="0">
                          <a:solidFill>
                            <a:srgbClr val="000000"/>
                          </a:solidFill>
                          <a:effectLst/>
                        </a:rPr>
                        <a:t>objects of list in place</a:t>
                      </a:r>
                    </a:p>
                  </a:txBody>
                  <a:tcPr marL="76200" marR="76200" marT="76200" marB="76200"/>
                </a:tc>
              </a:tr>
              <a:tr h="685800">
                <a:tc>
                  <a:txBody>
                    <a:bodyPr/>
                    <a:lstStyle/>
                    <a:p>
                      <a:pPr algn="ctr" fontAlgn="ctr"/>
                      <a:r>
                        <a:rPr lang="en-US" dirty="0">
                          <a:effectLst/>
                        </a:rPr>
                        <a:t>9</a:t>
                      </a:r>
                    </a:p>
                  </a:txBody>
                  <a:tcPr marL="76200" marR="76200" marT="76200" marB="76200" anchor="ctr"/>
                </a:tc>
                <a:tc>
                  <a:txBody>
                    <a:bodyPr/>
                    <a:lstStyle/>
                    <a:p>
                      <a:pPr algn="just" fontAlgn="t"/>
                      <a:r>
                        <a:rPr lang="en-US" b="1" u="none" strike="noStrike" dirty="0">
                          <a:solidFill>
                            <a:srgbClr val="313131"/>
                          </a:solidFill>
                          <a:effectLst/>
                        </a:rPr>
                        <a:t>list.sort([func</a:t>
                      </a:r>
                      <a:r>
                        <a:rPr lang="en-US" b="1" u="none" strike="noStrike" dirty="0" smtClean="0">
                          <a:solidFill>
                            <a:srgbClr val="313131"/>
                          </a:solidFill>
                          <a:effectLst/>
                        </a:rPr>
                        <a:t>]):</a:t>
                      </a:r>
                    </a:p>
                    <a:p>
                      <a:pPr algn="just" fontAlgn="t"/>
                      <a:r>
                        <a:rPr lang="en-US" dirty="0" smtClean="0">
                          <a:solidFill>
                            <a:srgbClr val="000000"/>
                          </a:solidFill>
                          <a:effectLst/>
                        </a:rPr>
                        <a:t>Sorts </a:t>
                      </a:r>
                      <a:r>
                        <a:rPr lang="en-US" dirty="0">
                          <a:solidFill>
                            <a:srgbClr val="000000"/>
                          </a:solidFill>
                          <a:effectLst/>
                        </a:rPr>
                        <a:t>objects of </a:t>
                      </a:r>
                      <a:r>
                        <a:rPr lang="en-US" dirty="0" smtClean="0">
                          <a:solidFill>
                            <a:srgbClr val="000000"/>
                          </a:solidFill>
                          <a:effectLst/>
                        </a:rPr>
                        <a:t>list.</a:t>
                      </a:r>
                      <a:endParaRPr lang="en-US" dirty="0">
                        <a:solidFill>
                          <a:srgbClr val="000000"/>
                        </a:solidFill>
                        <a:effectLst/>
                      </a:endParaRPr>
                    </a:p>
                  </a:txBody>
                  <a:tcPr marL="76200" marR="76200" marT="76200" marB="76200"/>
                </a:tc>
              </a:tr>
            </a:tbl>
          </a:graphicData>
        </a:graphic>
      </p:graphicFrame>
    </p:spTree>
    <p:extLst>
      <p:ext uri="{BB962C8B-B14F-4D97-AF65-F5344CB8AC3E}">
        <p14:creationId xmlns:p14="http://schemas.microsoft.com/office/powerpoint/2010/main" val="405373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60672" cy="1039427"/>
          </a:xfrm>
        </p:spPr>
        <p:txBody>
          <a:bodyPr/>
          <a:lstStyle/>
          <a:p>
            <a:r>
              <a:rPr lang="en-US" dirty="0" smtClean="0"/>
              <a:t>Tuples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latin typeface="Arial" panose="020B0604020202020204" pitchFamily="34" charset="0"/>
                <a:cs typeface="Arial" panose="020B0604020202020204" pitchFamily="34" charset="0"/>
              </a:rPr>
              <a:t>A tuple is a sequence of immutable Python objects. Tuples are sequences, just like lists. The main difference between the tuples and the lists is that the tuples cannot be changed unlike lists. Tuples use parentheses, whereas lists use square brackets</a:t>
            </a:r>
            <a:r>
              <a:rPr lang="en-US" dirty="0" smtClean="0">
                <a:latin typeface="Arial" panose="020B0604020202020204" pitchFamily="34" charset="0"/>
                <a:cs typeface="Arial" panose="020B0604020202020204" pitchFamily="34" charset="0"/>
              </a:rPr>
              <a:t>.</a:t>
            </a:r>
          </a:p>
          <a:p>
            <a:pPr marL="114300" indent="0">
              <a:buNone/>
            </a:pPr>
            <a:r>
              <a:rPr lang="en-US" dirty="0" smtClean="0">
                <a:solidFill>
                  <a:schemeClr val="tx1">
                    <a:lumMod val="95000"/>
                    <a:lumOff val="5000"/>
                  </a:schemeClr>
                </a:solidFill>
                <a:latin typeface="Arial" panose="020B0604020202020204" pitchFamily="34" charset="0"/>
                <a:cs typeface="Arial" panose="020B0604020202020204" pitchFamily="34" charset="0"/>
              </a:rPr>
              <a:t>Example:-</a:t>
            </a:r>
          </a:p>
          <a:p>
            <a:pPr marL="114300" indent="0">
              <a:buNone/>
            </a:pPr>
            <a:r>
              <a:rPr lang="en-US" dirty="0" smtClean="0">
                <a:solidFill>
                  <a:srgbClr val="FF0000"/>
                </a:solidFill>
              </a:rPr>
              <a:t>tup1 </a:t>
            </a:r>
            <a:r>
              <a:rPr lang="en-US" dirty="0">
                <a:solidFill>
                  <a:srgbClr val="FF0000"/>
                </a:solidFill>
              </a:rPr>
              <a:t>=</a:t>
            </a:r>
            <a:r>
              <a:rPr lang="en-US" dirty="0">
                <a:solidFill>
                  <a:srgbClr val="FF0000"/>
                </a:solidFill>
              </a:rPr>
              <a:t> </a:t>
            </a:r>
            <a:r>
              <a:rPr lang="en-US" dirty="0">
                <a:solidFill>
                  <a:srgbClr val="FF0000"/>
                </a:solidFill>
              </a:rPr>
              <a:t>('physics',</a:t>
            </a:r>
            <a:r>
              <a:rPr lang="en-US" dirty="0">
                <a:solidFill>
                  <a:srgbClr val="FF0000"/>
                </a:solidFill>
              </a:rPr>
              <a:t> </a:t>
            </a:r>
            <a:r>
              <a:rPr lang="en-US" dirty="0">
                <a:solidFill>
                  <a:srgbClr val="FF0000"/>
                </a:solidFill>
              </a:rPr>
              <a:t>'chemistry',</a:t>
            </a:r>
            <a:r>
              <a:rPr lang="en-US" dirty="0">
                <a:solidFill>
                  <a:srgbClr val="FF0000"/>
                </a:solidFill>
              </a:rPr>
              <a:t> </a:t>
            </a:r>
            <a:r>
              <a:rPr lang="en-US" dirty="0">
                <a:solidFill>
                  <a:srgbClr val="FF0000"/>
                </a:solidFill>
              </a:rPr>
              <a:t>1997,</a:t>
            </a:r>
            <a:r>
              <a:rPr lang="en-US" dirty="0">
                <a:solidFill>
                  <a:srgbClr val="FF0000"/>
                </a:solidFill>
              </a:rPr>
              <a:t> </a:t>
            </a:r>
            <a:r>
              <a:rPr lang="en-US" dirty="0">
                <a:solidFill>
                  <a:srgbClr val="FF0000"/>
                </a:solidFill>
              </a:rPr>
              <a:t>2000)</a:t>
            </a:r>
            <a:r>
              <a:rPr lang="en-US" dirty="0">
                <a:solidFill>
                  <a:srgbClr val="FF0000"/>
                </a:solidFill>
              </a:rPr>
              <a:t> </a:t>
            </a:r>
            <a:endParaRPr lang="en-US" dirty="0" smtClean="0">
              <a:solidFill>
                <a:srgbClr val="FF0000"/>
              </a:solidFill>
            </a:endParaRPr>
          </a:p>
          <a:p>
            <a:pPr marL="114300" indent="0">
              <a:buNone/>
            </a:pPr>
            <a:r>
              <a:rPr lang="en-US" dirty="0" smtClean="0">
                <a:solidFill>
                  <a:srgbClr val="FF0000"/>
                </a:solidFill>
              </a:rPr>
              <a:t>tup2 </a:t>
            </a:r>
            <a:r>
              <a:rPr lang="en-US" dirty="0">
                <a:solidFill>
                  <a:srgbClr val="FF0000"/>
                </a:solidFill>
              </a:rPr>
              <a:t>=</a:t>
            </a:r>
            <a:r>
              <a:rPr lang="en-US" dirty="0">
                <a:solidFill>
                  <a:srgbClr val="FF0000"/>
                </a:solidFill>
              </a:rPr>
              <a:t> </a:t>
            </a:r>
            <a:r>
              <a:rPr lang="en-US" dirty="0">
                <a:solidFill>
                  <a:srgbClr val="FF0000"/>
                </a:solidFill>
              </a:rPr>
              <a:t>(1,</a:t>
            </a:r>
            <a:r>
              <a:rPr lang="en-US" dirty="0">
                <a:solidFill>
                  <a:srgbClr val="FF0000"/>
                </a:solidFill>
              </a:rPr>
              <a:t> </a:t>
            </a:r>
            <a:r>
              <a:rPr lang="en-US" dirty="0">
                <a:solidFill>
                  <a:srgbClr val="FF0000"/>
                </a:solidFill>
              </a:rPr>
              <a:t>2,</a:t>
            </a:r>
            <a:r>
              <a:rPr lang="en-US" dirty="0">
                <a:solidFill>
                  <a:srgbClr val="FF0000"/>
                </a:solidFill>
              </a:rPr>
              <a:t> </a:t>
            </a:r>
            <a:r>
              <a:rPr lang="en-US" dirty="0">
                <a:solidFill>
                  <a:srgbClr val="FF0000"/>
                </a:solidFill>
              </a:rPr>
              <a:t>3,</a:t>
            </a:r>
            <a:r>
              <a:rPr lang="en-US" dirty="0">
                <a:solidFill>
                  <a:srgbClr val="FF0000"/>
                </a:solidFill>
              </a:rPr>
              <a:t> </a:t>
            </a:r>
            <a:r>
              <a:rPr lang="en-US" dirty="0">
                <a:solidFill>
                  <a:srgbClr val="FF0000"/>
                </a:solidFill>
              </a:rPr>
              <a:t>4,</a:t>
            </a:r>
            <a:r>
              <a:rPr lang="en-US" dirty="0">
                <a:solidFill>
                  <a:srgbClr val="FF0000"/>
                </a:solidFill>
              </a:rPr>
              <a:t> </a:t>
            </a:r>
            <a:r>
              <a:rPr lang="en-US" dirty="0">
                <a:solidFill>
                  <a:srgbClr val="FF0000"/>
                </a:solidFill>
              </a:rPr>
              <a:t>5</a:t>
            </a:r>
            <a:r>
              <a:rPr lang="en-US" dirty="0">
                <a:solidFill>
                  <a:srgbClr val="FF0000"/>
                </a:solidFill>
              </a:rPr>
              <a:t> </a:t>
            </a:r>
            <a:r>
              <a:rPr lang="en-US" dirty="0">
                <a:solidFill>
                  <a:srgbClr val="FF0000"/>
                </a:solidFill>
              </a:rPr>
              <a:t>)</a:t>
            </a:r>
            <a:r>
              <a:rPr lang="en-US" dirty="0">
                <a:solidFill>
                  <a:srgbClr val="FF0000"/>
                </a:solidFill>
              </a:rPr>
              <a:t> </a:t>
            </a:r>
            <a:endParaRPr lang="en-US" dirty="0" smtClean="0">
              <a:solidFill>
                <a:srgbClr val="FF0000"/>
              </a:solidFill>
            </a:endParaRPr>
          </a:p>
          <a:p>
            <a:pPr marL="114300" indent="0">
              <a:buNone/>
            </a:pPr>
            <a:r>
              <a:rPr lang="en-US" dirty="0" smtClean="0">
                <a:solidFill>
                  <a:srgbClr val="FF0000"/>
                </a:solidFill>
              </a:rPr>
              <a:t>tup3 </a:t>
            </a:r>
            <a:r>
              <a:rPr lang="en-US" dirty="0">
                <a:solidFill>
                  <a:srgbClr val="FF0000"/>
                </a:solidFill>
              </a:rPr>
              <a:t>=</a:t>
            </a:r>
            <a:r>
              <a:rPr lang="en-US" dirty="0">
                <a:solidFill>
                  <a:srgbClr val="FF0000"/>
                </a:solidFill>
              </a:rPr>
              <a:t> </a:t>
            </a:r>
            <a:r>
              <a:rPr lang="en-US" dirty="0">
                <a:solidFill>
                  <a:srgbClr val="FF0000"/>
                </a:solidFill>
              </a:rPr>
              <a:t>"a",</a:t>
            </a:r>
            <a:r>
              <a:rPr lang="en-US" dirty="0">
                <a:solidFill>
                  <a:srgbClr val="FF0000"/>
                </a:solidFill>
              </a:rPr>
              <a:t> </a:t>
            </a:r>
            <a:r>
              <a:rPr lang="en-US" dirty="0">
                <a:solidFill>
                  <a:srgbClr val="FF0000"/>
                </a:solidFill>
              </a:rPr>
              <a:t>"b",</a:t>
            </a:r>
            <a:r>
              <a:rPr lang="en-US" dirty="0">
                <a:solidFill>
                  <a:srgbClr val="FF0000"/>
                </a:solidFill>
              </a:rPr>
              <a:t> </a:t>
            </a:r>
            <a:r>
              <a:rPr lang="en-US" dirty="0">
                <a:solidFill>
                  <a:srgbClr val="FF0000"/>
                </a:solidFill>
              </a:rPr>
              <a:t>"c",</a:t>
            </a:r>
            <a:r>
              <a:rPr lang="en-US" dirty="0">
                <a:solidFill>
                  <a:srgbClr val="FF0000"/>
                </a:solidFill>
              </a:rPr>
              <a:t> </a:t>
            </a:r>
            <a:r>
              <a:rPr lang="en-US" dirty="0">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1781277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54</TotalTime>
  <Words>1019</Words>
  <Application>Microsoft Office PowerPoint</Application>
  <PresentationFormat>On-screen Show (4:3)</PresentationFormat>
  <Paragraphs>176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Couture</vt:lpstr>
      <vt:lpstr>Data types</vt:lpstr>
      <vt:lpstr>Lists</vt:lpstr>
      <vt:lpstr>Accessing Values</vt:lpstr>
      <vt:lpstr>Updating Lists </vt:lpstr>
      <vt:lpstr>Delete List Elements </vt:lpstr>
      <vt:lpstr>Basic List Operations </vt:lpstr>
      <vt:lpstr>PowerPoint Presentation</vt:lpstr>
      <vt:lpstr>PowerPoint Presentation</vt:lpstr>
      <vt:lpstr>Tuples</vt:lpstr>
      <vt:lpstr>Accessing Values in Tuples </vt:lpstr>
      <vt:lpstr>Updating Tuples </vt:lpstr>
      <vt:lpstr>Delete Tuple Elements </vt:lpstr>
      <vt:lpstr>Tuple Operations</vt:lpstr>
      <vt:lpstr>PowerPoint Presentation</vt:lpstr>
      <vt:lpstr>Dictionary</vt:lpstr>
      <vt:lpstr>Accessing Values in Dictionary </vt:lpstr>
      <vt:lpstr>Updating Dictionary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Piford</dc:creator>
  <cp:lastModifiedBy>Piford</cp:lastModifiedBy>
  <cp:revision>6</cp:revision>
  <dcterms:created xsi:type="dcterms:W3CDTF">2017-07-15T11:32:51Z</dcterms:created>
  <dcterms:modified xsi:type="dcterms:W3CDTF">2017-07-15T12:27:45Z</dcterms:modified>
</cp:coreProperties>
</file>